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BACEC6A-28D7-4D39-B706-513BF5C1B7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7AA797-08D0-497E-8695-53011BC6E9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725545F-7127-4649-BF26-130732F89E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2F95856-AE64-41CE-A629-8D7057F5817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B7A6114-8F6A-4416-A715-1F59C20D878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2C75270-5AA1-47B1-B6CC-D74393C8517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B02885E-2C95-417C-9E92-E693B5BF220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F54980-D56B-45B0-AFA1-E0815BF056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50C0F4-63C1-476A-AD9F-9F1AB56F8C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8968C0-AE03-4D03-A567-251FA4796C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FF5C42-198E-4B7F-91CE-52402300C4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85323010224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a:noFill/>
          <a:ln w="9525">
            <a:solidFill>
              <a:schemeClr val="accent1">
                <a:alpha val="100000"/>
              </a:schemeClr>
            </a:solidFill>
          </a:ln>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:XX</a:t>
            </a:r>
            <a:endParaRPr lang="en-US" sz="1100"/>
          </a:p>
        </p:txBody>
      </p:sp>
      <p:sp>
        <p:nvSpPr>
          <p:cNvPr id="3" name="AutoShape 3"/>
          <p:cNvSpPr/>
          <p:nvPr/>
        </p:nvSpPr>
        <p:spPr>
          <a:xfrm>
            <a:off x="6369054" y="4673857"/>
            <a:ext cx="2068238" cy="271780"/>
          </a:xfrm>
          <a:prstGeom prst="rect">
            <a:avLst/>
          </a:prstGeom>
          <a:noFill/>
          <a:ln w="9525">
            <a:solidFill>
              <a:schemeClr val="accent1">
                <a:alpha val="100000"/>
              </a:schemeClr>
            </a:solidFill>
          </a:ln>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2024-02-04</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离婚协议书中的夫妻共同债务解除</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夫妻共同债务概述</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离婚协议书中债务处理原则</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夫妻共同债务认定标准及程序</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离婚协议书中债务解除方式探讨</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离婚协议书撰写技巧与注意事项</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争议解决机制及法律后果预测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01</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夫妻共同债务概述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805582" y="2081786"/>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6433527" y="1751433"/>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夫妻共同债务是指在婚姻关系存续期间，夫妻双方或一方为维持共同生活需要所负的债务。</a:t>
            </a:r>
          </a:p>
        </p:txBody>
      </p:sp>
      <p:sp>
        <p:nvSpPr>
          <p:cNvPr id="5" name="TextBox 5"/>
          <p:cNvSpPr txBox="1"/>
          <p:nvPr/>
        </p:nvSpPr>
        <p:spPr>
          <a:xfrm>
            <a:off x="6433527" y="4146638"/>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夫妻共同债务具有共同性，即夫妻双方共同承担偿还责任，不因离婚而免除。</a:t>
            </a:r>
          </a:p>
        </p:txBody>
      </p:sp>
      <p:sp>
        <p:nvSpPr>
          <p:cNvPr id="6" name="Freeform 6"/>
          <p:cNvSpPr/>
          <p:nvPr/>
        </p:nvSpPr>
        <p:spPr>
          <a:xfrm>
            <a:off x="1012384" y="231038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122011" y="231038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611221" y="2317815"/>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93891" y="218846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定义与性质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154" r="5154"/>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生活性债务</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经营性债务</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其他债务</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因日常生活需要所负的债务，如购买家庭用品、支付子女教育费用等。</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因生产经营活动所负的债务，如共同经营生意、投资等。</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因其他原因所负的债务，如因继承、赠与等产生的债务。</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债务产生原因及分类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66806" y="1875568"/>
            <a:ext cx="3824955" cy="3826383"/>
            <a:chOff x="4166806" y="1875568"/>
            <a:chExt cx="3824955" cy="3826383"/>
          </a:xfrm>
        </p:grpSpPr>
        <p:sp>
          <p:nvSpPr>
            <p:cNvPr id="3" name="Freeform 3"/>
            <p:cNvSpPr/>
            <p:nvPr/>
          </p:nvSpPr>
          <p:spPr>
            <a:xfrm>
              <a:off x="4166806" y="3454622"/>
              <a:ext cx="2238375" cy="2247329"/>
            </a:xfrm>
            <a:custGeom>
              <a:rect l="l" t="t" r="r" b="b"/>
              <a:pathLst>
                <a:path w="285" h="286">
                  <a:moveTo>
                    <a:pt x="0" y="83"/>
                  </a:moveTo>
                  <a:cubicBezTo>
                    <a:pt x="0" y="0"/>
                    <a:pt x="0" y="0"/>
                    <a:pt x="0" y="0"/>
                  </a:cubicBezTo>
                  <a:cubicBezTo>
                    <a:pt x="157" y="0"/>
                    <a:pt x="285" y="128"/>
                    <a:pt x="285" y="286"/>
                  </a:cubicBezTo>
                  <a:cubicBezTo>
                    <a:pt x="202" y="286"/>
                    <a:pt x="202" y="286"/>
                    <a:pt x="202" y="286"/>
                  </a:cubicBezTo>
                  <a:cubicBezTo>
                    <a:pt x="202" y="174"/>
                    <a:pt x="111" y="83"/>
                    <a:pt x="0" y="83"/>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166806" y="1875568"/>
              <a:ext cx="2238375" cy="2239804"/>
            </a:xfrm>
            <a:custGeom>
              <a:rect l="l" t="t" r="r" b="b"/>
              <a:pathLst>
                <a:path w="285" h="285">
                  <a:moveTo>
                    <a:pt x="0" y="202"/>
                  </a:moveTo>
                  <a:cubicBezTo>
                    <a:pt x="0" y="285"/>
                    <a:pt x="0" y="285"/>
                    <a:pt x="0" y="285"/>
                  </a:cubicBezTo>
                  <a:cubicBezTo>
                    <a:pt x="157" y="285"/>
                    <a:pt x="285" y="157"/>
                    <a:pt x="285" y="0"/>
                  </a:cubicBezTo>
                  <a:cubicBezTo>
                    <a:pt x="202" y="0"/>
                    <a:pt x="202" y="0"/>
                    <a:pt x="202" y="0"/>
                  </a:cubicBezTo>
                  <a:cubicBezTo>
                    <a:pt x="202" y="111"/>
                    <a:pt x="111" y="202"/>
                    <a:pt x="0" y="20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753386" y="3454622"/>
              <a:ext cx="2238375" cy="2247329"/>
            </a:xfrm>
            <a:custGeom>
              <a:rect l="l" t="t" r="r" b="b"/>
              <a:pathLst>
                <a:path w="285" h="286">
                  <a:moveTo>
                    <a:pt x="285" y="83"/>
                  </a:moveTo>
                  <a:cubicBezTo>
                    <a:pt x="285" y="0"/>
                    <a:pt x="285" y="0"/>
                    <a:pt x="285" y="0"/>
                  </a:cubicBezTo>
                  <a:cubicBezTo>
                    <a:pt x="128" y="0"/>
                    <a:pt x="0" y="128"/>
                    <a:pt x="0" y="286"/>
                  </a:cubicBezTo>
                  <a:cubicBezTo>
                    <a:pt x="83" y="286"/>
                    <a:pt x="83" y="286"/>
                    <a:pt x="83" y="286"/>
                  </a:cubicBezTo>
                  <a:cubicBezTo>
                    <a:pt x="83" y="174"/>
                    <a:pt x="174" y="83"/>
                    <a:pt x="285" y="8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53386" y="1875568"/>
              <a:ext cx="2238375" cy="2239804"/>
            </a:xfrm>
            <a:custGeom>
              <a:rect l="l" t="t" r="r" b="b"/>
              <a:pathLst>
                <a:path w="285" h="285">
                  <a:moveTo>
                    <a:pt x="285" y="202"/>
                  </a:moveTo>
                  <a:cubicBezTo>
                    <a:pt x="285" y="285"/>
                    <a:pt x="285" y="285"/>
                    <a:pt x="285" y="285"/>
                  </a:cubicBezTo>
                  <a:cubicBezTo>
                    <a:pt x="128" y="285"/>
                    <a:pt x="0" y="157"/>
                    <a:pt x="0" y="0"/>
                  </a:cubicBezTo>
                  <a:cubicBezTo>
                    <a:pt x="83" y="0"/>
                    <a:pt x="83" y="0"/>
                    <a:pt x="83" y="0"/>
                  </a:cubicBezTo>
                  <a:cubicBezTo>
                    <a:pt x="83" y="111"/>
                    <a:pt x="174" y="202"/>
                    <a:pt x="285" y="20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211033" y="2959322"/>
            <a:ext cx="1645728" cy="1705738"/>
            <a:chOff x="5211033" y="2959322"/>
            <a:chExt cx="1645728" cy="1705738"/>
          </a:xfrm>
        </p:grpSpPr>
        <p:sp>
          <p:nvSpPr>
            <p:cNvPr id="8" name="Freeform 8"/>
            <p:cNvSpPr/>
            <p:nvPr/>
          </p:nvSpPr>
          <p:spPr>
            <a:xfrm>
              <a:off x="5211033" y="3015424"/>
              <a:ext cx="541973" cy="425577"/>
            </a:xfrm>
            <a:custGeom>
              <a:rect l="l" t="t" r="r" b="b"/>
              <a:pathLst>
                <a:path w="105"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475952" y="2959322"/>
              <a:ext cx="380809" cy="537400"/>
            </a:xfrm>
            <a:custGeom>
              <a:rect l="l" t="t" r="r" b="b"/>
              <a:pathLst>
                <a:path w="21543" h="21574">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297043" y="4240435"/>
              <a:ext cx="513778" cy="424625"/>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6228112" y="4279582"/>
            <a:ext cx="496157" cy="415672"/>
            <a:chOff x="6228112" y="4279582"/>
            <a:chExt cx="496157" cy="415672"/>
          </a:xfrm>
        </p:grpSpPr>
        <p:sp>
          <p:nvSpPr>
            <p:cNvPr id="12" name="Freeform 12"/>
            <p:cNvSpPr/>
            <p:nvPr/>
          </p:nvSpPr>
          <p:spPr>
            <a:xfrm>
              <a:off x="6312789" y="4402646"/>
              <a:ext cx="324707" cy="292608"/>
            </a:xfrm>
            <a:custGeom>
              <a:rect l="l" t="t" r="r" b="b"/>
              <a:pathLst>
                <a:path w="161" h="145">
                  <a:moveTo>
                    <a:pt x="0" y="62"/>
                  </a:moveTo>
                  <a:lnTo>
                    <a:pt x="0" y="145"/>
                  </a:lnTo>
                  <a:lnTo>
                    <a:pt x="31" y="145"/>
                  </a:lnTo>
                  <a:lnTo>
                    <a:pt x="130" y="145"/>
                  </a:lnTo>
                  <a:lnTo>
                    <a:pt x="161" y="145"/>
                  </a:lnTo>
                  <a:lnTo>
                    <a:pt x="161" y="62"/>
                  </a:lnTo>
                  <a:lnTo>
                    <a:pt x="81" y="0"/>
                  </a:lnTo>
                  <a:lnTo>
                    <a:pt x="0" y="6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6228112" y="4279582"/>
              <a:ext cx="496157" cy="248221"/>
            </a:xfrm>
            <a:custGeom>
              <a:rect l="l" t="t"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1002893" y="1517739"/>
            <a:ext cx="3771900"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夫妻双方对共同债务承担连带清偿责任，即债权人可以向任何一方主张全部债权。</a:t>
            </a:r>
          </a:p>
        </p:txBody>
      </p:sp>
      <p:sp>
        <p:nvSpPr>
          <p:cNvPr id="15" name="TextBox 15"/>
          <p:cNvSpPr txBox="1"/>
          <p:nvPr/>
        </p:nvSpPr>
        <p:spPr>
          <a:xfrm>
            <a:off x="7417207" y="1517739"/>
            <a:ext cx="3771900"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离婚时，夫妻共同债务应当进行分割，协商不成时，由人民法院根据财产的具体情况，按照照顾子女、女方和无过错方权益的原则判决。</a:t>
            </a:r>
          </a:p>
        </p:txBody>
      </p:sp>
      <p:sp>
        <p:nvSpPr>
          <p:cNvPr id="16" name="TextBox 16"/>
          <p:cNvSpPr txBox="1"/>
          <p:nvPr/>
        </p:nvSpPr>
        <p:spPr>
          <a:xfrm>
            <a:off x="1002893" y="4404488"/>
            <a:ext cx="3771900" cy="16668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若一方在离婚后发现另一方在婚姻关系存续期间有隐藏、转移、变卖、毁损、挥霍夫妻共同财产或伪造夫妻共同债务等行为的，可以向人民法院提起诉讼，请求再次分割夫妻共同财产或债务。</a:t>
            </a:r>
          </a:p>
        </p:txBody>
      </p:sp>
      <p:sp>
        <p:nvSpPr>
          <p:cNvPr id="17" name="TextBox 17"/>
          <p:cNvSpPr txBox="1"/>
          <p:nvPr/>
        </p:nvSpPr>
        <p:spPr>
          <a:xfrm>
            <a:off x="7417207" y="4404488"/>
            <a:ext cx="3771900"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未能按时清偿夫妻共同债务可能导致信用受损、资产被查封或拍卖等风险。</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法律责任与风险</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02</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离婚协议书中债务处理原则</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377" r="5377"/>
          <a:stretch>
            <a:fillRect/>
          </a:stretch>
        </p:blipFill>
        <p:spPr>
          <a:xfrm>
            <a:off x="4821846" y="1611542"/>
            <a:ext cx="6129450" cy="4573004"/>
          </a:xfrm>
          <a:prstGeom prst="rect">
            <a:avLst/>
          </a:prstGeom>
        </p:spPr>
      </p:pic>
      <p:sp>
        <p:nvSpPr>
          <p:cNvPr id="3" name="TextBox 3"/>
          <p:cNvSpPr txBox="1"/>
          <p:nvPr/>
        </p:nvSpPr>
        <p:spPr>
          <a:xfrm>
            <a:off x="539110" y="1455569"/>
            <a:ext cx="4076700" cy="14287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双方应公平地分担夫妻共同债务，确保债务解除的合理性。</a:t>
            </a:r>
          </a:p>
        </p:txBody>
      </p:sp>
      <p:sp>
        <p:nvSpPr>
          <p:cNvPr id="4" name="TextBox 4"/>
          <p:cNvSpPr txBox="1"/>
          <p:nvPr/>
        </p:nvSpPr>
        <p:spPr>
          <a:xfrm>
            <a:off x="539110" y="3178907"/>
            <a:ext cx="4076700" cy="14382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在确定各自承担债务比例时，应综合考虑双方经济能力、婚姻期间贡献等因素。</a:t>
            </a:r>
          </a:p>
        </p:txBody>
      </p:sp>
      <p:sp>
        <p:nvSpPr>
          <p:cNvPr id="5" name="TextBox 5"/>
          <p:cNvSpPr txBox="1"/>
          <p:nvPr/>
        </p:nvSpPr>
        <p:spPr>
          <a:xfrm>
            <a:off x="539110" y="4746271"/>
            <a:ext cx="4076700" cy="14382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避免一方承担过多或过少的债务，以体现公平原则。</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公平合理原则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7034" y="3414098"/>
            <a:ext cx="2139982" cy="2139982"/>
            <a:chOff x="1207034" y="3414098"/>
            <a:chExt cx="2139982" cy="2139982"/>
          </a:xfrm>
        </p:grpSpPr>
        <p:sp>
          <p:nvSpPr>
            <p:cNvPr id="3" name="Freeform 3"/>
            <p:cNvSpPr/>
            <p:nvPr/>
          </p:nvSpPr>
          <p:spPr>
            <a:xfrm rot="13500000">
              <a:off x="1207034" y="3414098"/>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894644" y="4362026"/>
              <a:ext cx="744855" cy="23583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AutoShape 5"/>
          <p:cNvSpPr/>
          <p:nvPr/>
        </p:nvSpPr>
        <p:spPr>
          <a:xfrm rot="2700000">
            <a:off x="1474591" y="3601169"/>
            <a:ext cx="492347" cy="492347"/>
          </a:xfrm>
          <a:prstGeom prst="ellipse">
            <a:avLst/>
          </a:prstGeom>
          <a:solidFill>
            <a:schemeClr val="lt1">
              <a:alpha val="100000"/>
            </a:schemeClr>
          </a:solidFill>
          <a:ln w="100013">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700000">
            <a:off x="2372036" y="2275003"/>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74244" y="3123014"/>
            <a:ext cx="330613" cy="588550"/>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3370066" y="3021001"/>
            <a:ext cx="145256" cy="300799"/>
            <a:chOff x="3370066" y="3021001"/>
            <a:chExt cx="145256" cy="300799"/>
          </a:xfrm>
        </p:grpSpPr>
        <p:sp>
          <p:nvSpPr>
            <p:cNvPr id="9" name="Freeform 9"/>
            <p:cNvSpPr/>
            <p:nvPr/>
          </p:nvSpPr>
          <p:spPr>
            <a:xfrm>
              <a:off x="3446361" y="3211596"/>
              <a:ext cx="44577" cy="25146"/>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3487319" y="3131586"/>
              <a:ext cx="15526" cy="33718"/>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446361" y="3173877"/>
              <a:ext cx="41624" cy="29051"/>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492557" y="3173877"/>
              <a:ext cx="16478" cy="29051"/>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474365" y="3060339"/>
              <a:ext cx="11239" cy="27432"/>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481699" y="3096915"/>
              <a:ext cx="12573" cy="26099"/>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372352" y="3211596"/>
              <a:ext cx="18860" cy="25146"/>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545" y="3096915"/>
              <a:ext cx="14859" cy="26099"/>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376352" y="3173877"/>
              <a:ext cx="18193" cy="29051"/>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3421882" y="3021001"/>
              <a:ext cx="17145" cy="30671"/>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446361" y="3021001"/>
              <a:ext cx="18860" cy="30671"/>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413309" y="3047099"/>
              <a:ext cx="2286" cy="466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3399784" y="3060339"/>
              <a:ext cx="12859" cy="27432"/>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382639" y="3131586"/>
              <a:ext cx="17145" cy="33718"/>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446361" y="3245220"/>
              <a:ext cx="46196" cy="29051"/>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403023" y="3131586"/>
              <a:ext cx="36004" cy="33718"/>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414929" y="3060339"/>
              <a:ext cx="24098" cy="27432"/>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399117" y="3173877"/>
              <a:ext cx="40005" cy="29051"/>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3446361" y="3131586"/>
              <a:ext cx="37624" cy="33718"/>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446361" y="3060339"/>
              <a:ext cx="25718" cy="27432"/>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3446361" y="3096915"/>
              <a:ext cx="32004" cy="26099"/>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3409309" y="3096915"/>
              <a:ext cx="29718" cy="26099"/>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394450" y="3282843"/>
              <a:ext cx="44577" cy="30385"/>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3396831" y="3211596"/>
              <a:ext cx="42291" cy="25146"/>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3395117" y="3245220"/>
              <a:ext cx="43910" cy="29051"/>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3370066" y="3245220"/>
              <a:ext cx="18860" cy="29051"/>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498844" y="3245220"/>
              <a:ext cx="16478" cy="29051"/>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3496558" y="3211596"/>
              <a:ext cx="15811" cy="25146"/>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3412643" y="3051672"/>
              <a:ext cx="9906" cy="8572"/>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3465125" y="3051672"/>
              <a:ext cx="9239" cy="8572"/>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3439027" y="3051672"/>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3405404" y="3087676"/>
              <a:ext cx="9620" cy="923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3472079" y="3087676"/>
              <a:ext cx="9620" cy="923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3439027" y="3087676"/>
              <a:ext cx="7239" cy="923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3399784" y="3123014"/>
              <a:ext cx="9620" cy="8572"/>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3478365" y="3123014"/>
              <a:ext cx="8953" cy="8572"/>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439027" y="3123014"/>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3394450" y="3165305"/>
              <a:ext cx="8572" cy="8572"/>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3483985" y="3165305"/>
              <a:ext cx="8572" cy="8572"/>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3439027" y="3165305"/>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3390545" y="3202929"/>
              <a:ext cx="8572" cy="8572"/>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487985" y="3202929"/>
              <a:ext cx="8572" cy="8572"/>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3439027" y="3202929"/>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3388830" y="3236647"/>
              <a:ext cx="7906" cy="8572"/>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3490938" y="3236647"/>
              <a:ext cx="7906" cy="8572"/>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3439027" y="3236647"/>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3387211" y="3274271"/>
              <a:ext cx="7239" cy="8572"/>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3492557" y="3274271"/>
              <a:ext cx="7906" cy="8572"/>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3439027" y="3274271"/>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3439027" y="3313228"/>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9" name="AutoShape 59"/>
          <p:cNvSpPr/>
          <p:nvPr/>
        </p:nvSpPr>
        <p:spPr>
          <a:xfrm rot="2700000">
            <a:off x="3195854" y="2092028"/>
            <a:ext cx="492347" cy="492347"/>
          </a:xfrm>
          <a:prstGeom prst="ellipse">
            <a:avLst/>
          </a:prstGeom>
          <a:solidFill>
            <a:schemeClr val="lt1">
              <a:alpha val="100000"/>
            </a:schemeClr>
          </a:solidFill>
          <a:ln w="100013">
            <a:solidFill>
              <a:schemeClr val="accent2">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0" name="Group 60"/>
          <p:cNvGrpSpPr/>
          <p:nvPr/>
        </p:nvGrpSpPr>
        <p:grpSpPr>
          <a:xfrm>
            <a:off x="3543612" y="3414098"/>
            <a:ext cx="2139982" cy="2139982"/>
            <a:chOff x="3543612" y="3414098"/>
            <a:chExt cx="2139982" cy="2139982"/>
          </a:xfrm>
        </p:grpSpPr>
        <p:sp>
          <p:nvSpPr>
            <p:cNvPr id="61" name="Freeform 61"/>
            <p:cNvSpPr/>
            <p:nvPr/>
          </p:nvSpPr>
          <p:spPr>
            <a:xfrm rot="13500000">
              <a:off x="3543612" y="3414098"/>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Freeform 62"/>
            <p:cNvSpPr/>
            <p:nvPr/>
          </p:nvSpPr>
          <p:spPr>
            <a:xfrm>
              <a:off x="4422579" y="4332117"/>
              <a:ext cx="414052" cy="29575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63" name="AutoShape 63"/>
          <p:cNvSpPr/>
          <p:nvPr/>
        </p:nvSpPr>
        <p:spPr>
          <a:xfrm rot="2700000">
            <a:off x="4948930" y="3611741"/>
            <a:ext cx="492347" cy="492347"/>
          </a:xfrm>
          <a:prstGeom prst="ellipse">
            <a:avLst/>
          </a:prstGeom>
          <a:solidFill>
            <a:schemeClr val="lt1">
              <a:alpha val="100000"/>
            </a:schemeClr>
          </a:solidFill>
          <a:ln w="100013">
            <a:solidFill>
              <a:schemeClr val="accent3">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1428725" y="3672826"/>
            <a:ext cx="599097" cy="33070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01</a:t>
            </a:r>
            <a:endParaRPr lang="en-US" sz="1100"/>
          </a:p>
        </p:txBody>
      </p:sp>
      <p:sp>
        <p:nvSpPr>
          <p:cNvPr id="65" name="AutoShape 65"/>
          <p:cNvSpPr/>
          <p:nvPr/>
        </p:nvSpPr>
        <p:spPr>
          <a:xfrm>
            <a:off x="3138709" y="2155516"/>
            <a:ext cx="599097" cy="27799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02</a:t>
            </a:r>
            <a:endParaRPr lang="en-US" sz="1100"/>
          </a:p>
        </p:txBody>
      </p:sp>
      <p:sp>
        <p:nvSpPr>
          <p:cNvPr id="66" name="AutoShape 66"/>
          <p:cNvSpPr/>
          <p:nvPr/>
        </p:nvSpPr>
        <p:spPr>
          <a:xfrm>
            <a:off x="4890841" y="3681858"/>
            <a:ext cx="599097" cy="24839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03</a:t>
            </a:r>
            <a:endParaRPr lang="en-US" sz="1100"/>
          </a:p>
        </p:txBody>
      </p:sp>
      <p:grpSp>
        <p:nvGrpSpPr>
          <p:cNvPr id="67" name="Group 67"/>
          <p:cNvGrpSpPr/>
          <p:nvPr/>
        </p:nvGrpSpPr>
        <p:grpSpPr>
          <a:xfrm>
            <a:off x="6649402" y="2138986"/>
            <a:ext cx="587026" cy="585597"/>
            <a:chOff x="6649402" y="2138986"/>
            <a:chExt cx="587026" cy="585597"/>
          </a:xfrm>
        </p:grpSpPr>
        <p:sp>
          <p:nvSpPr>
            <p:cNvPr id="68" name="AutoShape 68"/>
            <p:cNvSpPr/>
            <p:nvPr/>
          </p:nvSpPr>
          <p:spPr>
            <a:xfrm>
              <a:off x="6649402" y="2138986"/>
              <a:ext cx="587026" cy="58559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Freeform 69"/>
            <p:cNvSpPr/>
            <p:nvPr/>
          </p:nvSpPr>
          <p:spPr>
            <a:xfrm>
              <a:off x="6731888" y="2359775"/>
              <a:ext cx="409003" cy="12915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0" name="AutoShape 70"/>
          <p:cNvSpPr/>
          <p:nvPr/>
        </p:nvSpPr>
        <p:spPr>
          <a:xfrm>
            <a:off x="6649402" y="3402766"/>
            <a:ext cx="587026" cy="58559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1" name="Group 71"/>
          <p:cNvGrpSpPr/>
          <p:nvPr/>
        </p:nvGrpSpPr>
        <p:grpSpPr>
          <a:xfrm>
            <a:off x="6833234" y="3535589"/>
            <a:ext cx="224504" cy="467677"/>
            <a:chOff x="6833234" y="3535589"/>
            <a:chExt cx="224504" cy="467677"/>
          </a:xfrm>
        </p:grpSpPr>
        <p:sp>
          <p:nvSpPr>
            <p:cNvPr id="72" name="Freeform 72"/>
            <p:cNvSpPr/>
            <p:nvPr/>
          </p:nvSpPr>
          <p:spPr>
            <a:xfrm>
              <a:off x="6833234" y="3604645"/>
              <a:ext cx="224504" cy="398621"/>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Freeform 73"/>
            <p:cNvSpPr/>
            <p:nvPr/>
          </p:nvSpPr>
          <p:spPr>
            <a:xfrm>
              <a:off x="6950105" y="3664653"/>
              <a:ext cx="30290" cy="1695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6977919" y="3610551"/>
              <a:ext cx="10573" cy="22860"/>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6950105" y="3639126"/>
              <a:ext cx="28289" cy="19717"/>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Freeform 76"/>
            <p:cNvSpPr/>
            <p:nvPr/>
          </p:nvSpPr>
          <p:spPr>
            <a:xfrm>
              <a:off x="6981538" y="3639126"/>
              <a:ext cx="11239" cy="19717"/>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Freeform 77"/>
            <p:cNvSpPr/>
            <p:nvPr/>
          </p:nvSpPr>
          <p:spPr>
            <a:xfrm>
              <a:off x="6969155" y="3562164"/>
              <a:ext cx="7620" cy="18574"/>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Freeform 78"/>
            <p:cNvSpPr/>
            <p:nvPr/>
          </p:nvSpPr>
          <p:spPr>
            <a:xfrm>
              <a:off x="6974109" y="3587024"/>
              <a:ext cx="8477" cy="17717"/>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Freeform 79"/>
            <p:cNvSpPr/>
            <p:nvPr/>
          </p:nvSpPr>
          <p:spPr>
            <a:xfrm>
              <a:off x="6899909" y="3664653"/>
              <a:ext cx="12764" cy="1695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Freeform 80"/>
            <p:cNvSpPr/>
            <p:nvPr/>
          </p:nvSpPr>
          <p:spPr>
            <a:xfrm>
              <a:off x="6912196" y="3587024"/>
              <a:ext cx="10096" cy="17717"/>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Freeform 81"/>
            <p:cNvSpPr/>
            <p:nvPr/>
          </p:nvSpPr>
          <p:spPr>
            <a:xfrm>
              <a:off x="6902576" y="3639126"/>
              <a:ext cx="12382" cy="19717"/>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Freeform 82"/>
            <p:cNvSpPr/>
            <p:nvPr/>
          </p:nvSpPr>
          <p:spPr>
            <a:xfrm>
              <a:off x="6933532" y="3535589"/>
              <a:ext cx="11621" cy="20765"/>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Freeform 83"/>
            <p:cNvSpPr/>
            <p:nvPr/>
          </p:nvSpPr>
          <p:spPr>
            <a:xfrm>
              <a:off x="6950105" y="3535589"/>
              <a:ext cx="12764" cy="20765"/>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6927722" y="3553210"/>
              <a:ext cx="1524" cy="3143"/>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6918483" y="3562164"/>
              <a:ext cx="8763" cy="18574"/>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Freeform 86"/>
            <p:cNvSpPr/>
            <p:nvPr/>
          </p:nvSpPr>
          <p:spPr>
            <a:xfrm>
              <a:off x="6906862" y="3610551"/>
              <a:ext cx="11621" cy="22860"/>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Freeform 87"/>
            <p:cNvSpPr/>
            <p:nvPr/>
          </p:nvSpPr>
          <p:spPr>
            <a:xfrm>
              <a:off x="6950105" y="3687418"/>
              <a:ext cx="31432" cy="19717"/>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Freeform 88"/>
            <p:cNvSpPr/>
            <p:nvPr/>
          </p:nvSpPr>
          <p:spPr>
            <a:xfrm>
              <a:off x="6920769" y="3610551"/>
              <a:ext cx="24479" cy="22860"/>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Freeform 89"/>
            <p:cNvSpPr/>
            <p:nvPr/>
          </p:nvSpPr>
          <p:spPr>
            <a:xfrm>
              <a:off x="6928770" y="3562164"/>
              <a:ext cx="16383" cy="18574"/>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Freeform 90"/>
            <p:cNvSpPr/>
            <p:nvPr/>
          </p:nvSpPr>
          <p:spPr>
            <a:xfrm>
              <a:off x="6918006" y="3639126"/>
              <a:ext cx="27146" cy="19717"/>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Freeform 91"/>
            <p:cNvSpPr/>
            <p:nvPr/>
          </p:nvSpPr>
          <p:spPr>
            <a:xfrm>
              <a:off x="6950105" y="3610551"/>
              <a:ext cx="25527" cy="22860"/>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Freeform 92"/>
            <p:cNvSpPr/>
            <p:nvPr/>
          </p:nvSpPr>
          <p:spPr>
            <a:xfrm>
              <a:off x="6950105" y="3562164"/>
              <a:ext cx="17526" cy="18574"/>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Freeform 93"/>
            <p:cNvSpPr/>
            <p:nvPr/>
          </p:nvSpPr>
          <p:spPr>
            <a:xfrm>
              <a:off x="6950105" y="3587024"/>
              <a:ext cx="21717" cy="17717"/>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6924960" y="3587024"/>
              <a:ext cx="20193" cy="17717"/>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6914863" y="3712945"/>
              <a:ext cx="30290" cy="20574"/>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Freeform 96"/>
            <p:cNvSpPr/>
            <p:nvPr/>
          </p:nvSpPr>
          <p:spPr>
            <a:xfrm>
              <a:off x="6916482" y="3664653"/>
              <a:ext cx="28670" cy="1695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Freeform 97"/>
            <p:cNvSpPr/>
            <p:nvPr/>
          </p:nvSpPr>
          <p:spPr>
            <a:xfrm>
              <a:off x="6915340" y="3687418"/>
              <a:ext cx="29813" cy="19717"/>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Freeform 98"/>
            <p:cNvSpPr/>
            <p:nvPr/>
          </p:nvSpPr>
          <p:spPr>
            <a:xfrm>
              <a:off x="6898289" y="3687418"/>
              <a:ext cx="12764" cy="19717"/>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Freeform 99"/>
            <p:cNvSpPr/>
            <p:nvPr/>
          </p:nvSpPr>
          <p:spPr>
            <a:xfrm>
              <a:off x="6985729" y="3687418"/>
              <a:ext cx="11239" cy="19717"/>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Freeform 100"/>
            <p:cNvSpPr/>
            <p:nvPr/>
          </p:nvSpPr>
          <p:spPr>
            <a:xfrm>
              <a:off x="6984205" y="3664653"/>
              <a:ext cx="10763" cy="1695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Freeform 101"/>
            <p:cNvSpPr/>
            <p:nvPr/>
          </p:nvSpPr>
          <p:spPr>
            <a:xfrm>
              <a:off x="6927246" y="3556354"/>
              <a:ext cx="6763" cy="5810"/>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Freeform 102"/>
            <p:cNvSpPr/>
            <p:nvPr/>
          </p:nvSpPr>
          <p:spPr>
            <a:xfrm>
              <a:off x="6962869" y="3556354"/>
              <a:ext cx="6287" cy="5810"/>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AutoShape 103"/>
            <p:cNvSpPr/>
            <p:nvPr/>
          </p:nvSpPr>
          <p:spPr>
            <a:xfrm>
              <a:off x="6945153" y="355635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6922293" y="3580738"/>
              <a:ext cx="6477" cy="6287"/>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6967632" y="3580738"/>
              <a:ext cx="6477" cy="6287"/>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6" name="AutoShape 106"/>
            <p:cNvSpPr/>
            <p:nvPr/>
          </p:nvSpPr>
          <p:spPr>
            <a:xfrm>
              <a:off x="6945153" y="3580738"/>
              <a:ext cx="4953" cy="6287"/>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7" name="Freeform 107"/>
            <p:cNvSpPr/>
            <p:nvPr/>
          </p:nvSpPr>
          <p:spPr>
            <a:xfrm>
              <a:off x="6918483" y="3604645"/>
              <a:ext cx="6477" cy="5810"/>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Freeform 108"/>
            <p:cNvSpPr/>
            <p:nvPr/>
          </p:nvSpPr>
          <p:spPr>
            <a:xfrm>
              <a:off x="6971918" y="3604645"/>
              <a:ext cx="6096" cy="5810"/>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a:off x="6945153" y="3604645"/>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Freeform 110"/>
            <p:cNvSpPr/>
            <p:nvPr/>
          </p:nvSpPr>
          <p:spPr>
            <a:xfrm>
              <a:off x="6914863" y="3633316"/>
              <a:ext cx="5810" cy="5810"/>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Freeform 111"/>
            <p:cNvSpPr/>
            <p:nvPr/>
          </p:nvSpPr>
          <p:spPr>
            <a:xfrm>
              <a:off x="6975728" y="3633316"/>
              <a:ext cx="5810" cy="5810"/>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2" name="AutoShape 112"/>
            <p:cNvSpPr/>
            <p:nvPr/>
          </p:nvSpPr>
          <p:spPr>
            <a:xfrm>
              <a:off x="6945153" y="3633316"/>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3" name="Freeform 113"/>
            <p:cNvSpPr/>
            <p:nvPr/>
          </p:nvSpPr>
          <p:spPr>
            <a:xfrm>
              <a:off x="6912196" y="3658843"/>
              <a:ext cx="5810" cy="5810"/>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6978395" y="3658843"/>
              <a:ext cx="5810" cy="5810"/>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AutoShape 115"/>
            <p:cNvSpPr/>
            <p:nvPr/>
          </p:nvSpPr>
          <p:spPr>
            <a:xfrm>
              <a:off x="6945153" y="3658843"/>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6" name="Freeform 116"/>
            <p:cNvSpPr/>
            <p:nvPr/>
          </p:nvSpPr>
          <p:spPr>
            <a:xfrm>
              <a:off x="6911053" y="3681607"/>
              <a:ext cx="5429" cy="5810"/>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7" name="Freeform 117"/>
            <p:cNvSpPr/>
            <p:nvPr/>
          </p:nvSpPr>
          <p:spPr>
            <a:xfrm>
              <a:off x="6980395" y="3681607"/>
              <a:ext cx="5429" cy="5810"/>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a:off x="6945153" y="3681607"/>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Freeform 119"/>
            <p:cNvSpPr/>
            <p:nvPr/>
          </p:nvSpPr>
          <p:spPr>
            <a:xfrm>
              <a:off x="6910006" y="3707134"/>
              <a:ext cx="4953" cy="5810"/>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Freeform 120"/>
            <p:cNvSpPr/>
            <p:nvPr/>
          </p:nvSpPr>
          <p:spPr>
            <a:xfrm>
              <a:off x="6981538" y="3707134"/>
              <a:ext cx="5429" cy="5810"/>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a:off x="6945153" y="370713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2" name="AutoShape 122"/>
            <p:cNvSpPr/>
            <p:nvPr/>
          </p:nvSpPr>
          <p:spPr>
            <a:xfrm>
              <a:off x="6945153" y="3733519"/>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3" name="Group 123"/>
          <p:cNvGrpSpPr/>
          <p:nvPr/>
        </p:nvGrpSpPr>
        <p:grpSpPr>
          <a:xfrm>
            <a:off x="6649402" y="4666547"/>
            <a:ext cx="587026" cy="585502"/>
            <a:chOff x="6649402" y="4666547"/>
            <a:chExt cx="587026" cy="585502"/>
          </a:xfrm>
        </p:grpSpPr>
        <p:sp>
          <p:nvSpPr>
            <p:cNvPr id="124" name="AutoShape 124"/>
            <p:cNvSpPr/>
            <p:nvPr/>
          </p:nvSpPr>
          <p:spPr>
            <a:xfrm>
              <a:off x="6649402" y="4666547"/>
              <a:ext cx="587026" cy="58550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6793896" y="4847236"/>
              <a:ext cx="301085" cy="21374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6" name="TextBox 126"/>
          <p:cNvSpPr txBox="1"/>
          <p:nvPr/>
        </p:nvSpPr>
        <p:spPr>
          <a:xfrm>
            <a:off x="7288006" y="2140272"/>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双方应就夫妻共同债务的解除达成协商一致的意见。</a:t>
            </a:r>
          </a:p>
        </p:txBody>
      </p:sp>
      <p:sp>
        <p:nvSpPr>
          <p:cNvPr id="127" name="TextBox 127"/>
          <p:cNvSpPr txBox="1"/>
          <p:nvPr/>
        </p:nvSpPr>
        <p:spPr>
          <a:xfrm>
            <a:off x="7288006" y="3387809"/>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在协商过程中，双方应充分沟通、理性表达诉求，并寻求共同解决方案。</a:t>
            </a:r>
          </a:p>
        </p:txBody>
      </p:sp>
      <p:sp>
        <p:nvSpPr>
          <p:cNvPr id="128" name="TextBox 128"/>
          <p:cNvSpPr txBox="1"/>
          <p:nvPr/>
        </p:nvSpPr>
        <p:spPr>
          <a:xfrm>
            <a:off x="7288006" y="4658974"/>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协商一致的结果应以书面形式记录在离婚协议书中，作为双方共同遵守的依据。</a:t>
            </a:r>
          </a:p>
        </p:txBody>
      </p:sp>
      <p:grpSp>
        <p:nvGrpSpPr>
          <p:cNvPr id="129" name="Group 129"/>
          <p:cNvGrpSpPr/>
          <p:nvPr/>
        </p:nvGrpSpPr>
        <p:grpSpPr>
          <a:xfrm>
            <a:off x="454963" y="93878"/>
            <a:ext cx="10641129" cy="914400"/>
            <a:chOff x="454963" y="93878"/>
            <a:chExt cx="10641129" cy="914400"/>
          </a:xfrm>
        </p:grpSpPr>
        <p:sp>
          <p:nvSpPr>
            <p:cNvPr id="130" name="AutoShape 13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2" name="AutoShape 13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3" name="AutoShape 13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AutoShape 13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AutoShape 13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6" name="AutoShape 13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7" name="AutoShape 13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2" name="AutoShape 14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3" name="AutoShape 14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AutoShape 14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AutoShape 14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6" name="AutoShape 14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7" name="AutoShape 14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TextBox 15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协商一致原则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5631466" y="4068128"/>
            <a:ext cx="957358" cy="688848"/>
            <a:chOff x="5631466" y="4068128"/>
            <a:chExt cx="957358" cy="688848"/>
          </a:xfrm>
        </p:grpSpPr>
        <p:sp>
          <p:nvSpPr>
            <p:cNvPr id="12" name="AutoShape 12"/>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5631466" y="4819555"/>
            <a:ext cx="957358" cy="688848"/>
            <a:chOff x="5631466" y="4819555"/>
            <a:chExt cx="957358" cy="688848"/>
          </a:xfrm>
        </p:grpSpPr>
        <p:sp>
          <p:nvSpPr>
            <p:cNvPr id="15" name="AutoShape 15"/>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5567458"/>
            <a:ext cx="957358" cy="480727"/>
            <a:chOff x="5631466" y="5567458"/>
            <a:chExt cx="957358" cy="480727"/>
          </a:xfrm>
        </p:grpSpPr>
        <p:sp>
          <p:nvSpPr>
            <p:cNvPr id="18" name="Freeform 18"/>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5631466" y="3308604"/>
            <a:ext cx="957358" cy="689419"/>
            <a:chOff x="5631466" y="3308604"/>
            <a:chExt cx="957358" cy="689419"/>
          </a:xfrm>
        </p:grpSpPr>
        <p:sp>
          <p:nvSpPr>
            <p:cNvPr id="22" name="AutoShape 22"/>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4186047" y="1678781"/>
            <a:ext cx="1617059" cy="1618488"/>
            <a:chOff x="4186047" y="1678781"/>
            <a:chExt cx="1617059" cy="1618488"/>
          </a:xfrm>
        </p:grpSpPr>
        <p:sp>
          <p:nvSpPr>
            <p:cNvPr id="25" name="Freeform 25"/>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5278469" y="1678781"/>
            <a:ext cx="1617059" cy="1618488"/>
            <a:chOff x="5278469" y="1678781"/>
            <a:chExt cx="1617059" cy="1618488"/>
          </a:xfrm>
        </p:grpSpPr>
        <p:sp>
          <p:nvSpPr>
            <p:cNvPr id="28" name="Freeform 28"/>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6501829" y="3141178"/>
            <a:ext cx="1550007" cy="856845"/>
            <a:chOff x="6501829" y="3141178"/>
            <a:chExt cx="1550007" cy="856845"/>
          </a:xfrm>
        </p:grpSpPr>
        <p:cxnSp>
          <p:nvCxnSpPr>
            <p:cNvPr id="31" name="Connector 31"/>
            <p:cNvCxnSpPr/>
            <p:nvPr/>
          </p:nvCxnSpPr>
          <p:spPr>
            <a:xfrm>
              <a:off x="6501829" y="3141178"/>
              <a:ext cx="772981" cy="856845"/>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2" name="Connector 32"/>
            <p:cNvCxnSpPr/>
            <p:nvPr/>
          </p:nvCxnSpPr>
          <p:spPr>
            <a:xfrm>
              <a:off x="7235821" y="3990692"/>
              <a:ext cx="816015"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33" name="Group 33"/>
          <p:cNvGrpSpPr/>
          <p:nvPr/>
        </p:nvGrpSpPr>
        <p:grpSpPr>
          <a:xfrm>
            <a:off x="7860526" y="2433468"/>
            <a:ext cx="1038363" cy="440204"/>
            <a:chOff x="7860526" y="2433468"/>
            <a:chExt cx="1038363" cy="440204"/>
          </a:xfrm>
        </p:grpSpPr>
        <p:cxnSp>
          <p:nvCxnSpPr>
            <p:cNvPr id="34" name="Connector 34"/>
            <p:cNvCxnSpPr/>
            <p:nvPr/>
          </p:nvCxnSpPr>
          <p:spPr>
            <a:xfrm>
              <a:off x="7860526" y="2433468"/>
              <a:ext cx="467443" cy="440204"/>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8305083" y="2866340"/>
              <a:ext cx="593806"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
        <p:nvSpPr>
          <p:cNvPr id="36" name="TextBox 36"/>
          <p:cNvSpPr txBox="1"/>
          <p:nvPr/>
        </p:nvSpPr>
        <p:spPr>
          <a:xfrm>
            <a:off x="1062867" y="3065722"/>
            <a:ext cx="2447925" cy="193415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在处理夫妻共同债务时，双方应遵守相关法律法规的规定。</a:t>
            </a:r>
          </a:p>
        </p:txBody>
      </p:sp>
      <p:sp>
        <p:nvSpPr>
          <p:cNvPr id="37" name="TextBox 37"/>
          <p:cNvSpPr txBox="1"/>
          <p:nvPr/>
        </p:nvSpPr>
        <p:spPr>
          <a:xfrm>
            <a:off x="9053162" y="1245013"/>
            <a:ext cx="2447925" cy="22876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离婚协议书中的债务解除条款应符合国家法律法规的要求，不得违反强制性规定。</a:t>
            </a:r>
          </a:p>
        </p:txBody>
      </p:sp>
      <p:sp>
        <p:nvSpPr>
          <p:cNvPr id="38" name="TextBox 38"/>
          <p:cNvSpPr txBox="1"/>
          <p:nvPr/>
        </p:nvSpPr>
        <p:spPr>
          <a:xfrm>
            <a:off x="8066398" y="3843528"/>
            <a:ext cx="24479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如有争议，可寻求法律援助或专业律师的咨询，以确保债务解除的合法性。</a:t>
            </a:r>
          </a:p>
        </p:txBody>
      </p:sp>
      <p:grpSp>
        <p:nvGrpSpPr>
          <p:cNvPr id="39" name="Group 39"/>
          <p:cNvGrpSpPr/>
          <p:nvPr/>
        </p:nvGrpSpPr>
        <p:grpSpPr>
          <a:xfrm>
            <a:off x="454963" y="93878"/>
            <a:ext cx="10641129" cy="914400"/>
            <a:chOff x="454963" y="93878"/>
            <a:chExt cx="10641129" cy="914400"/>
          </a:xfrm>
        </p:grpSpPr>
        <p:sp>
          <p:nvSpPr>
            <p:cNvPr id="40" name="AutoShape 4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TextBox 6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法律法规遵循原则</a:t>
              </a:r>
            </a:p>
          </p:txBody>
        </p:sp>
      </p:grpSp>
      <p:grpSp>
        <p:nvGrpSpPr>
          <p:cNvPr id="61" name="Group 61"/>
          <p:cNvGrpSpPr/>
          <p:nvPr/>
        </p:nvGrpSpPr>
        <p:grpSpPr>
          <a:xfrm>
            <a:off x="3672114" y="2961703"/>
            <a:ext cx="1188615" cy="782652"/>
            <a:chOff x="3672114" y="2961703"/>
            <a:chExt cx="1188615" cy="782652"/>
          </a:xfrm>
        </p:grpSpPr>
        <p:cxnSp>
          <p:nvCxnSpPr>
            <p:cNvPr id="62" name="Connector 62"/>
            <p:cNvCxnSpPr/>
            <p:nvPr/>
          </p:nvCxnSpPr>
          <p:spPr>
            <a:xfrm flipH="1">
              <a:off x="4411561" y="2961703"/>
              <a:ext cx="449168" cy="773517"/>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63" name="Connector 63"/>
            <p:cNvCxnSpPr/>
            <p:nvPr/>
          </p:nvCxnSpPr>
          <p:spPr>
            <a:xfrm flipH="1">
              <a:off x="3672114" y="3744355"/>
              <a:ext cx="739447"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03</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夫妻共同债务认定标准及程序</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基于共同意思表示所负的债务</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夫妻双方共同签名或夫妻一方事后追认等共同意思表示所负的债务，应认定为夫妻共同债务。</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t="11417" b="11417"/>
          <a:stretch>
            <a:fillRect/>
          </a:stretch>
        </p:blipFill>
        <p:spPr>
          <a:xfrm>
            <a:off x="-344549" y="2654722"/>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为家庭日常生活需要所负的债务</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夫妻一方在婚姻关系存续期间以个人名义为家庭日常生活需要所负的债务，债权人以属于夫妻共同债务为由主张权利的，人民法院应予支持。</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超出家庭日常生活需要但债权人能够证明的债务</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夫妻一方在婚姻关系存续期间以个人名义超出家庭日常生活需要所负的债务，债权人能够证明该债务用于夫妻共同生活、共同生产经营或者基于夫妻双方共同意思表示的，应认定为夫妻共同债务。</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认定标准介绍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债权人的举证责任</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夫妻一方的举证责任</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举证责任与证据要求</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债权人主张夫妻一方所负债务为夫妻共同债务的，应当提供证据证明该债务用于夫妻共同生活、共同生产经营或者基于夫妻双方共同意思表示。</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夫妻一方在婚姻关系存续期间以个人名义超出家庭日常生活需要所负的债务，债权人以属于夫妻共同债务为由主张权利的，人民法院不予支持，但债权人能够证明该债务用于夫妻共同生活、共同生产经营或者基于夫妻双方共同意思表示的除外。此时，夫妻一方需要提供证据证明该债务并非用于夫妻共同生活、共同生产经营或者并非基于夫妻双方共同意思表示。</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https://d.book118.com/785323010224011111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2024-09-17T13:22:57.754</cp:lastPrinted>
  <dcterms:created xsi:type="dcterms:W3CDTF">2024-09-17T05:22:57Z</dcterms:created>
  <dcterms:modified xsi:type="dcterms:W3CDTF">2024-09-17T05:22:59Z</dcterms:modified>
</cp:coreProperties>
</file>