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SGNWJV+MS-UIGothic"/>
      <p:regular r:id="rId18"/>
    </p:embeddedFont>
    <p:embeddedFont>
      <p:font typeface="GUCOWH+KTQAEU+ArialMT"/>
      <p:regular r:id="rId19"/>
    </p:embeddedFont>
    <p:embeddedFont>
      <p:font typeface="JSIAVF+CAJTVR+MicrosoftYaHei-Bold"/>
      <p:regular r:id="rId20"/>
    </p:embeddedFont>
    <p:embeddedFont>
      <p:font typeface="QOATMG+FVARTU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ABBB3-31A4-4833-AB94-E17C332DB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BD7FF-6A94-4698-8475-DBC1841CA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85C30-C601-4C64-97A0-76651A3D0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DB51F-02A6-43A0-8B37-564923A13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D486D5-6AA9-4543-B943-AE8EE021E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3B9CA9-B33D-41D5-BDD3-856A09457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A2AA7A-1A5C-465C-9E98-A8E472410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770ED-0E26-4018-AFCB-9E6D9A002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D009A-5E74-4BB5-B7B3-B20A56D46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7AB24-88E3-4173-871A-18680C8E8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B2F3A-F609-4273-BD3F-AF63E79BA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13125135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577494"/>
            <a:ext cx="7554669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给经</a:t>
            </a:r>
            <a:r>
              <a:rPr sz="5150" spc="23">
                <a:solidFill>
                  <a:srgbClr val="FFA7EC"/>
                </a:solidFill>
                <a:latin typeface="SGNWJV+MS-UIGothic"/>
                <a:cs typeface="SGNWJV+MS-UIGothic"/>
              </a:rPr>
              <a:t>理和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员</a:t>
            </a:r>
            <a:r>
              <a:rPr sz="5150" spc="25">
                <a:solidFill>
                  <a:srgbClr val="FFA7EC"/>
                </a:solidFill>
                <a:latin typeface="SGNWJV+MS-UIGothic"/>
                <a:cs typeface="SGNWJV+MS-UIGothic"/>
              </a:rPr>
              <a:t>工的沟通</a:t>
            </a:r>
            <a:r>
              <a:rPr sz="5150">
                <a:solidFill>
                  <a:srgbClr val="FFA7EC"/>
                </a:solidFill>
                <a:latin typeface="SimSun"/>
                <a:cs typeface="SimSun"/>
              </a:rPr>
              <a:t>联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SGNWJV+MS-UIGothic"/>
                <a:cs typeface="SGNWJV+MS-UIGothic"/>
              </a:rPr>
              <a:t>想最新考核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A7EC"/>
                </a:solidFill>
                <a:latin typeface="SGNWJV+MS-UIGothic"/>
                <a:cs typeface="SGNWJ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GUCOWH+KTQAEU+ArialMT"/>
                <a:cs typeface="GUCOWH+KTQAEU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GNWJV+MS-UIGothic"/>
                <a:cs typeface="SGNWJV+MS-UIGothic"/>
              </a:rPr>
              <a:t>沟通的重要性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GUCOWH+KTQAEU+ArialMT"/>
                <a:cs typeface="GUCOWH+KTQAEU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GNWJV+MS-UIGothic"/>
                <a:cs typeface="SGNWJV+MS-UIGothic"/>
              </a:rPr>
              <a:t>有效沟通的技巧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040570"/>
            <a:ext cx="3100072" cy="13326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GUCOWH+KTQAEU+ArialMT"/>
                <a:cs typeface="GUCOWH+KTQAEU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GNWJV+MS-UIGothic"/>
                <a:cs typeface="SGNWJV+MS-UIGothic"/>
              </a:rPr>
              <a:t>沟通障碍及其解决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GUCOWH+KTQAEU+ArialMT"/>
                <a:cs typeface="GUCOWH+KTQAEU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GNWJV+MS-UIGothic"/>
                <a:cs typeface="SGNWJV+MS-UIGothic"/>
              </a:rPr>
              <a:t>跨部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门</a:t>
            </a:r>
            <a:r>
              <a:rPr sz="2400">
                <a:solidFill>
                  <a:srgbClr val="9970FC"/>
                </a:solidFill>
                <a:latin typeface="SGNWJV+MS-UIGothic"/>
                <a:cs typeface="SGNWJV+MS-UIGothic"/>
              </a:rPr>
              <a:t>沟通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GNWJV+MS-UIGothic"/>
                <a:cs typeface="SGNWJV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28870" y="4137850"/>
            <a:ext cx="4615121" cy="13319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GUCOWH+KTQAEU+ArialMT"/>
                <a:cs typeface="GUCOWH+KTQAEU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GNWJV+MS-UIGothic"/>
                <a:cs typeface="SGNWJV+MS-UIGothic"/>
              </a:rPr>
              <a:t>向上管理：与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经</a:t>
            </a:r>
            <a:r>
              <a:rPr sz="2400">
                <a:solidFill>
                  <a:srgbClr val="9970FC"/>
                </a:solidFill>
                <a:latin typeface="SGNWJV+MS-UIGothic"/>
                <a:cs typeface="SGNWJV+MS-UIGothic"/>
              </a:rPr>
              <a:t>理的沟通技巧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GUCOWH+KTQAEU+ArialMT"/>
                <a:cs typeface="GUCOWH+KTQAEU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GNWJV+MS-UIGothic"/>
                <a:cs typeface="SGNWJV+MS-UIGothic"/>
              </a:rPr>
              <a:t>向下管理：与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9970FC"/>
                </a:solidFill>
                <a:latin typeface="SGNWJV+MS-UIGothic"/>
                <a:cs typeface="SGNWJV+MS-UIGothic"/>
              </a:rPr>
              <a:t>工的沟通技巧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A81FF"/>
                </a:solidFill>
                <a:latin typeface="JSIAVF+CAJTVR+MicrosoftYaHei-Bold"/>
                <a:cs typeface="JSIAVF+CAJTVR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JSIAVF+CAJTVR+MicrosoftYaHei-Bold"/>
                <a:cs typeface="JSIAVF+CAJTV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SGNWJV+MS-UIGothic"/>
                <a:cs typeface="SGNWJV+MS-UIGothic"/>
              </a:rPr>
              <a:t>沟通的重要性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9970FC"/>
                </a:solidFill>
                <a:latin typeface="SGNWJV+MS-UIGothic"/>
                <a:cs typeface="SGNWJV+MS-UIGothic"/>
              </a:rPr>
              <a:t>什么沟通重要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SIAVF+CAJTVR+MicrosoftYaHei-Bold"/>
                <a:cs typeface="JSIAVF+CAJTVR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SIAVF+CAJTVR+MicrosoftYaHei-Bold"/>
                <a:cs typeface="JSIAVF+CAJTVR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SIAVF+CAJTVR+MicrosoftYaHei-Bold"/>
                <a:cs typeface="JSIAVF+CAJTVR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SGNWJV+MS-UIGothic"/>
                <a:cs typeface="SGNWJV+MS-UIGothic"/>
              </a:rPr>
              <a:t>准确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传递</a:t>
            </a:r>
            <a:r>
              <a:rPr sz="2000" spc="25">
                <a:solidFill>
                  <a:srgbClr val="9970FC"/>
                </a:solidFill>
                <a:latin typeface="SGNWJV+MS-UIGothic"/>
                <a:cs typeface="SGNWJV+MS-UIGothic"/>
              </a:rPr>
              <a:t>信息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970FC"/>
                </a:solidFill>
                <a:latin typeface="SGNWJV+MS-UIGothic"/>
                <a:cs typeface="SGNWJV+MS-UIGothic"/>
              </a:rPr>
              <a:t>促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进团队协</a:t>
            </a:r>
            <a:r>
              <a:rPr sz="2000">
                <a:solidFill>
                  <a:srgbClr val="9970FC"/>
                </a:solidFill>
                <a:latin typeface="SGNWJV+MS-UIGothic"/>
                <a:cs typeface="SGNWJV+MS-UIGothic"/>
              </a:rPr>
              <a:t>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970FC"/>
                </a:solidFill>
                <a:latin typeface="SGNWJV+MS-UIGothic"/>
                <a:cs typeface="SGNWJV+MS-UIGothic"/>
              </a:rPr>
              <a:t>增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9970FC"/>
                </a:solidFill>
                <a:latin typeface="SGNWJV+MS-UIGothic"/>
                <a:cs typeface="SGNWJV+MS-UIGothic"/>
              </a:rPr>
              <a:t>信任关系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GNWJV+MS-UIGothic"/>
                <a:cs typeface="SGNWJV+MS-UIGothic"/>
              </a:rPr>
              <a:t>沟通在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组织</a:t>
            </a:r>
            <a:r>
              <a:rPr sz="3000">
                <a:solidFill>
                  <a:srgbClr val="9970FC"/>
                </a:solidFill>
                <a:latin typeface="SGNWJV+MS-UIGothic"/>
                <a:cs typeface="SGNWJV+MS-UIGothic"/>
              </a:rPr>
              <a:t>中的作用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GNWJV+MS-UIGothic"/>
                <a:cs typeface="SGNWJV+MS-UIGothic"/>
              </a:rPr>
              <a:t>决策支持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GNWJV+MS-UIGothic"/>
                <a:cs typeface="SGNWJV+MS-UIGothic"/>
              </a:rPr>
              <a:t>知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识</a:t>
            </a:r>
            <a:r>
              <a:rPr sz="2300" spc="25">
                <a:solidFill>
                  <a:srgbClr val="9970FC"/>
                </a:solidFill>
                <a:latin typeface="SGNWJV+MS-UIGothic"/>
                <a:cs typeface="SGNWJV+MS-UIGothic"/>
              </a:rPr>
              <a:t>共享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GNWJV+MS-UIGothic"/>
                <a:cs typeface="SGNWJV+MS-UIGothic"/>
              </a:rPr>
              <a:t>解决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问题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GNWJV+MS-UIGothic"/>
                <a:cs typeface="SGNWJV+MS-UIGothic"/>
              </a:rPr>
              <a:t>提高沟通技巧的方法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2000" spc="25">
                <a:solidFill>
                  <a:srgbClr val="FFFFFF"/>
                </a:solidFill>
                <a:latin typeface="SGNWJV+MS-UIGothic"/>
                <a:cs typeface="SGNWJV+MS-UIGothic"/>
              </a:rPr>
              <a:t>听技巧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GNWJV+MS-UIGothic"/>
                <a:cs typeface="SGNWJV+MS-UIGothic"/>
              </a:rPr>
              <a:t>表达技巧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2467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GNWJV+MS-UIGothic"/>
                <a:cs typeface="SGNWJV+MS-UIGothic"/>
              </a:rPr>
              <a:t>非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FFFFFF"/>
                </a:solidFill>
                <a:latin typeface="SGNWJV+MS-UIGothic"/>
                <a:cs typeface="SGNWJV+MS-UIGothic"/>
              </a:rPr>
              <a:t>言沟通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GNWJV+MS-UIGothic"/>
                <a:cs typeface="SGNWJV+MS-UIGothic"/>
              </a:rPr>
              <a:t>情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绪</a:t>
            </a:r>
            <a:r>
              <a:rPr sz="2000" spc="25">
                <a:solidFill>
                  <a:srgbClr val="FFFFFF"/>
                </a:solidFill>
                <a:latin typeface="SGNWJV+MS-UIGothic"/>
                <a:cs typeface="SGNWJV+MS-UIGothic"/>
              </a:rPr>
              <a:t>管理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SGNWJV+MS-UIGothic"/>
                <a:cs typeface="SGNWJV+MS-UIGothic"/>
              </a:rPr>
              <a:t>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FFDFD"/>
                </a:solidFill>
                <a:latin typeface="SGNWJV+MS-UIGothic"/>
                <a:cs typeface="SGNWJV+MS-UIGothic"/>
              </a:rPr>
              <a:t>听、回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SGNWJV+MS-UIGothic"/>
                <a:cs typeface="SGNWJV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总结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GNWJV+MS-UIGothic"/>
                <a:cs typeface="SGNWJV+MS-UIGothic"/>
              </a:rPr>
              <a:t>和提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FFFDFD"/>
                </a:solidFill>
                <a:latin typeface="SGNWJV+MS-UIGothic"/>
                <a:cs typeface="SGNWJV+MS-UIGothic"/>
              </a:rPr>
              <a:t>，确保理解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SGNWJV+MS-UIGothic"/>
                <a:cs typeface="SGNWJV+MS-UIGothic"/>
              </a:rPr>
              <a:t>方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GNWJV+MS-UIGothic"/>
                <a:cs typeface="SGNWJV+MS-UIGothic"/>
              </a:rPr>
              <a:t>的真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SGNWJV+MS-UIGothic"/>
                <a:cs typeface="SGNWJV+MS-UIGothic"/>
              </a:rPr>
              <a:t>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DFD"/>
                </a:solidFill>
                <a:latin typeface="SGNWJV+MS-UIGothic"/>
                <a:cs typeface="SGNWJV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9701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GNWJV+MS-UIGothic"/>
                <a:cs typeface="SGNWJV+MS-UIGothic"/>
              </a:rPr>
              <a:t>注意肢体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SGNWJV+MS-UIGothic"/>
                <a:cs typeface="SGNWJV+MS-UIGothic"/>
              </a:rPr>
              <a:t>言、面部表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GNWJV+MS-UIGothic"/>
                <a:cs typeface="SGNWJV+MS-UIGothic"/>
              </a:rPr>
              <a:t>情和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SGNWJV+MS-UIGothic"/>
                <a:cs typeface="SGNWJV+MS-UIGothic"/>
              </a:rPr>
              <a:t>气，确保信息的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GNWJV+MS-UIGothic"/>
                <a:cs typeface="SGNWJV+MS-UIGothic"/>
              </a:rPr>
              <a:t>一致性。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5011158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GNWJV+MS-UIGothic"/>
                <a:cs typeface="SGNWJV+MS-UIGothic"/>
              </a:rPr>
              <a:t>清晰、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FFFDFD"/>
                </a:solidFill>
                <a:latin typeface="SGNWJV+MS-UIGothic"/>
                <a:cs typeface="SGNWJV+MS-UIGothic"/>
              </a:rPr>
              <a:t>、有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FFFDFD"/>
                </a:solidFill>
                <a:latin typeface="SGNWJV+MS-UIGothic"/>
                <a:cs typeface="SGNWJV+MS-UIGothic"/>
              </a:rPr>
              <a:t>地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5011158"/>
            <a:ext cx="22626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GNWJV+MS-UIGothic"/>
                <a:cs typeface="SGNWJV+MS-UIGothic"/>
              </a:rPr>
              <a:t>控制情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FFDFD"/>
                </a:solidFill>
                <a:latin typeface="SGNWJV+MS-UIGothic"/>
                <a:cs typeface="SGNWJV+MS-UIGothic"/>
              </a:rPr>
              <a:t>，避免情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FFDFD"/>
                </a:solidFill>
                <a:latin typeface="SGNWJV+MS-UIGothic"/>
                <a:cs typeface="SGNWJV+MS-UIGothic"/>
              </a:rPr>
              <a:t>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GNWJV+MS-UIGothic"/>
                <a:cs typeface="SGNWJV+MS-UIGothic"/>
              </a:rPr>
              <a:t>表达，保持冷静和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DFD"/>
                </a:solidFill>
                <a:latin typeface="SGNWJV+MS-UIGothic"/>
                <a:cs typeface="SGNWJV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663315" y="535405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GNWJV+MS-UIGothic"/>
                <a:cs typeface="SGNWJV+MS-UIGothic"/>
              </a:rPr>
              <a:t>表达自己的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SGNWJV+MS-UIGothic"/>
                <a:cs typeface="SGNWJV+MS-UIGothic"/>
              </a:rPr>
              <a:t>点和需求。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JSIAVF+CAJTVR+MicrosoftYaHei-Bold"/>
                <a:cs typeface="JSIAVF+CAJTVR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SGNWJV+MS-UIGothic"/>
                <a:cs typeface="SGNWJV+MS-UIGothic"/>
              </a:rPr>
              <a:t>有效沟通的技巧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倾</a:t>
            </a:r>
            <a:r>
              <a:rPr sz="3000">
                <a:solidFill>
                  <a:srgbClr val="9970FC"/>
                </a:solidFill>
                <a:latin typeface="SGNWJV+MS-UIGothic"/>
                <a:cs typeface="SGNWJV+MS-UIGothic"/>
              </a:rPr>
              <a:t>听技巧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8180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600">
                <a:solidFill>
                  <a:srgbClr val="FFFFFF"/>
                </a:solidFill>
                <a:latin typeface="SGNWJV+MS-UIGothic"/>
                <a:cs typeface="SGNWJV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45335" y="433577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600">
                <a:solidFill>
                  <a:srgbClr val="FFFFFF"/>
                </a:solidFill>
                <a:latin typeface="SGNWJV+MS-UIGothic"/>
                <a:cs typeface="SGNWJV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GNWJV+MS-UIGothic"/>
                <a:cs typeface="SGNWJV+MS-UIGothic"/>
              </a:rPr>
              <a:t>表达技巧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22375" y="1842134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1A00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09740" y="184213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600">
                <a:solidFill>
                  <a:srgbClr val="FFFFFF"/>
                </a:solidFill>
                <a:latin typeface="SGNWJV+MS-UIGothic"/>
                <a:cs typeface="SGNWJV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2375" y="2402693"/>
            <a:ext cx="459954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A00A8"/>
                </a:solidFill>
                <a:latin typeface="SGNWJV+MS-UIGothic"/>
                <a:cs typeface="SGNWJV+MS-UIGothic"/>
              </a:rPr>
              <a:t>清晰、</a:t>
            </a:r>
            <a:r>
              <a:rPr sz="1350">
                <a:solidFill>
                  <a:srgbClr val="1A00A8"/>
                </a:solidFill>
                <a:latin typeface="SimSun"/>
                <a:cs typeface="SimSun"/>
              </a:rPr>
              <a:t>简洁</a:t>
            </a:r>
            <a:r>
              <a:rPr sz="1350">
                <a:solidFill>
                  <a:srgbClr val="1A00A8"/>
                </a:solidFill>
                <a:latin typeface="SGNWJV+MS-UIGothic"/>
                <a:cs typeface="SGNWJV+MS-UIGothic"/>
              </a:rPr>
              <a:t>地表达自己的</a:t>
            </a:r>
            <a:r>
              <a:rPr sz="1350">
                <a:solidFill>
                  <a:srgbClr val="1A00A8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1A00A8"/>
                </a:solidFill>
                <a:latin typeface="SGNWJV+MS-UIGothic"/>
                <a:cs typeface="SGNWJV+MS-UIGothic"/>
              </a:rPr>
              <a:t>点是有效沟通的必</a:t>
            </a:r>
            <a:r>
              <a:rPr sz="1350">
                <a:solidFill>
                  <a:srgbClr val="1A00A8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1A00A8"/>
                </a:solidFill>
                <a:latin typeface="SGNWJV+MS-UIGothic"/>
                <a:cs typeface="SGNWJV+MS-UIGothic"/>
              </a:rPr>
              <a:t>能力。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09740" y="2402693"/>
            <a:ext cx="47967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SGNWJV+MS-UIGothic"/>
                <a:cs typeface="SGNWJV+MS-UIGothic"/>
              </a:rPr>
              <a:t>理和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SGNWJV+MS-UIGothic"/>
                <a:cs typeface="SGNWJV+MS-UIGothic"/>
              </a:rPr>
              <a:t>工在沟通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SGNWJV+MS-UIGothic"/>
                <a:cs typeface="SGNWJV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应选择</a:t>
            </a:r>
            <a:r>
              <a:rPr sz="1350">
                <a:solidFill>
                  <a:srgbClr val="FFFFFF"/>
                </a:solidFill>
                <a:latin typeface="SGNWJV+MS-UIGothic"/>
                <a:cs typeface="SGNWJV+MS-UIGothic"/>
              </a:rPr>
              <a:t>恰当的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词汇</a:t>
            </a:r>
            <a:r>
              <a:rPr sz="1350">
                <a:solidFill>
                  <a:srgbClr val="FFFFFF"/>
                </a:solidFill>
                <a:latin typeface="SGNWJV+MS-UIGothic"/>
                <a:cs typeface="SGNWJV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SGNWJV+MS-UIGothic"/>
                <a:cs typeface="SGNWJV+MS-UIGothic"/>
              </a:rPr>
              <a:t>气，避免使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GNWJV+MS-UIGothic"/>
                <a:cs typeface="SGNWJV+MS-UIGothic"/>
              </a:rPr>
              <a:t>用模糊或含糊的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SGNWJV+MS-UIGothic"/>
                <a:cs typeface="SGNWJV+MS-UIGothic"/>
              </a:rPr>
              <a:t>言。同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SGNWJV+MS-UIGothic"/>
                <a:cs typeface="SGNWJV+MS-UIGothic"/>
              </a:rPr>
              <a:t>，要条理清晰地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SGNWJV+MS-UIGothic"/>
                <a:cs typeface="SGNWJV+MS-UIGothic"/>
              </a:rPr>
              <a:t>思路，确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GNWJV+MS-UIGothic"/>
                <a:cs typeface="SGNWJV+MS-UIGothic"/>
              </a:rPr>
              <a:t>保信息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SGNWJV+MS-UIGothic"/>
                <a:cs typeface="SGNWJV+MS-UIGothic"/>
              </a:rPr>
              <a:t>达无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FFFFFF"/>
                </a:solidFill>
                <a:latin typeface="SGNWJV+MS-UIGothic"/>
                <a:cs typeface="SGNWJV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2375" y="4358004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26884" y="435800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1A00A8"/>
                </a:solidFill>
                <a:latin typeface="SimSun"/>
                <a:cs typeface="SimSun"/>
              </a:rPr>
              <a:t>详细</a:t>
            </a:r>
            <a:r>
              <a:rPr sz="1600">
                <a:solidFill>
                  <a:srgbClr val="1A00A8"/>
                </a:solidFill>
                <a:latin typeface="SGNWJV+MS-UIGothic"/>
                <a:cs typeface="SGNWJV+MS-UIGothic"/>
              </a:rPr>
              <a:t>描述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22375" y="4919198"/>
            <a:ext cx="440238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GNWJV+MS-UIGothic"/>
                <a:cs typeface="SGNWJV+MS-UIGothic"/>
              </a:rPr>
              <a:t>表达方式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GNWJV+MS-UIGothic"/>
                <a:cs typeface="SGNWJV+MS-UIGothic"/>
              </a:rPr>
              <a:t>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GNWJV+MS-UIGothic"/>
                <a:cs typeface="SGNWJV+MS-UIGothic"/>
              </a:rPr>
              <a:t>不同情境和听众，以增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SGNWJV+MS-UIGothic"/>
                <a:cs typeface="SGNWJV+MS-UIGothic"/>
              </a:rPr>
              <a:t>沟通效果。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826884" y="4919198"/>
            <a:ext cx="47967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A00A8"/>
                </a:solidFill>
                <a:latin typeface="SGNWJV+MS-UIGothic"/>
                <a:cs typeface="SGNWJV+MS-UIGothic"/>
              </a:rPr>
              <a:t>根据沟通目的和听众特点，</a:t>
            </a:r>
            <a:r>
              <a:rPr sz="1350">
                <a:solidFill>
                  <a:srgbClr val="1A00A8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1A00A8"/>
                </a:solidFill>
                <a:latin typeface="SGNWJV+MS-UIGothic"/>
                <a:cs typeface="SGNWJV+MS-UIGothic"/>
              </a:rPr>
              <a:t>合适的表达方式，如正式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A00A8"/>
                </a:solidFill>
                <a:latin typeface="SGNWJV+MS-UIGothic"/>
                <a:cs typeface="SGNWJV+MS-UIGothic"/>
              </a:rPr>
              <a:t>或非正式、口</a:t>
            </a:r>
            <a:r>
              <a:rPr sz="1350">
                <a:solidFill>
                  <a:srgbClr val="1A00A8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1A00A8"/>
                </a:solidFill>
                <a:latin typeface="SGNWJV+MS-UIGothic"/>
                <a:cs typeface="SGNWJV+MS-UIGothic"/>
              </a:rPr>
              <a:t>或</a:t>
            </a:r>
            <a:r>
              <a:rPr sz="1350">
                <a:solidFill>
                  <a:srgbClr val="1A00A8"/>
                </a:solidFill>
                <a:latin typeface="SimSun"/>
                <a:cs typeface="SimSun"/>
              </a:rPr>
              <a:t>书</a:t>
            </a:r>
            <a:r>
              <a:rPr sz="1350">
                <a:solidFill>
                  <a:srgbClr val="1A00A8"/>
                </a:solidFill>
                <a:latin typeface="SGNWJV+MS-UIGothic"/>
                <a:cs typeface="SGNWJV+MS-UIGothic"/>
              </a:rPr>
              <a:t>面等。此外，</a:t>
            </a:r>
            <a:r>
              <a:rPr sz="1350">
                <a:solidFill>
                  <a:srgbClr val="1A00A8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1A00A8"/>
                </a:solidFill>
                <a:latin typeface="SGNWJV+MS-UIGothic"/>
                <a:cs typeface="SGNWJV+MS-UIGothic"/>
              </a:rPr>
              <a:t>关注情感表达，避免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A00A8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1A00A8"/>
                </a:solidFill>
                <a:latin typeface="SGNWJV+MS-UIGothic"/>
                <a:cs typeface="SGNWJV+MS-UIGothic"/>
              </a:rPr>
              <a:t>于</a:t>
            </a:r>
            <a:r>
              <a:rPr sz="1350">
                <a:solidFill>
                  <a:srgbClr val="1A00A8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1A00A8"/>
                </a:solidFill>
                <a:latin typeface="SGNWJV+MS-UIGothic"/>
                <a:cs typeface="SGNWJV+MS-UIGothic"/>
              </a:rPr>
              <a:t>硬或冷淡。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GNWJV+MS-UIGothic"/>
                <a:cs typeface="SGNWJV+MS-UIGothic"/>
              </a:rPr>
              <a:t>反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馈</a:t>
            </a:r>
            <a:r>
              <a:rPr sz="3000">
                <a:solidFill>
                  <a:srgbClr val="9970FC"/>
                </a:solidFill>
                <a:latin typeface="SGNWJV+MS-UIGothic"/>
                <a:cs typeface="SGNWJV+MS-UIGothic"/>
              </a:rPr>
              <a:t>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77534" y="1524293"/>
            <a:ext cx="1209675" cy="10599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5240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1A004F"/>
                </a:solidFill>
                <a:latin typeface="SimSun"/>
                <a:cs typeface="SimSun"/>
              </a:rPr>
              <a:t>输</a:t>
            </a:r>
            <a:r>
              <a:rPr sz="2100">
                <a:solidFill>
                  <a:srgbClr val="1A004F"/>
                </a:solidFill>
                <a:latin typeface="SGNWJV+MS-UIGothic"/>
                <a:cs typeface="SGNWJV+MS-UIGothic"/>
              </a:rPr>
              <a:t>入</a:t>
            </a:r>
          </a:p>
          <a:p>
            <a:pPr marL="152400" marR="0">
              <a:lnSpc>
                <a:spcPts val="2019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1A004F"/>
                </a:solidFill>
                <a:latin typeface="SimSun"/>
                <a:cs typeface="SimSun"/>
              </a:rPr>
              <a:t>标题</a:t>
            </a:r>
          </a:p>
          <a:p>
            <a:pPr marL="0" marR="0">
              <a:lnSpc>
                <a:spcPts val="1364"/>
              </a:lnSpc>
              <a:spcBef>
                <a:spcPct val="0"/>
              </a:spcBef>
              <a:spcAft>
                <a:spcPct val="0"/>
              </a:spcAft>
            </a:pPr>
            <a:r>
              <a:rPr sz="16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650">
                <a:solidFill>
                  <a:srgbClr val="FFFFFF"/>
                </a:solidFill>
                <a:latin typeface="SGNWJV+MS-UIGothic"/>
                <a:cs typeface="SGNWJV+MS-UIGothic"/>
              </a:rPr>
              <a:t>描述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46195" y="3548129"/>
            <a:ext cx="942975" cy="523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50"/>
              </a:lnSpc>
              <a:spcBef>
                <a:spcPct val="0"/>
              </a:spcBef>
              <a:spcAft>
                <a:spcPct val="0"/>
              </a:spcAft>
            </a:pPr>
            <a:r>
              <a:rPr sz="165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13040" y="3548129"/>
            <a:ext cx="942975" cy="523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50"/>
              </a:lnSpc>
              <a:spcBef>
                <a:spcPct val="0"/>
              </a:spcBef>
              <a:spcAft>
                <a:spcPct val="0"/>
              </a:spcAft>
            </a:pPr>
            <a:r>
              <a:rPr sz="165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677534" y="5141345"/>
            <a:ext cx="1152525" cy="523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50"/>
              </a:lnSpc>
              <a:spcBef>
                <a:spcPct val="0"/>
              </a:spcBef>
              <a:spcAft>
                <a:spcPct val="0"/>
              </a:spcAft>
            </a:pPr>
            <a:r>
              <a:rPr sz="16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650">
                <a:solidFill>
                  <a:srgbClr val="FFFFFF"/>
                </a:solidFill>
                <a:latin typeface="SGNWJV+MS-UIGothic"/>
                <a:cs typeface="SGNWJV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JSIAVF+CAJTVR+MicrosoftYaHei-Bold"/>
                <a:cs typeface="JSIAVF+CAJTVR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SGNWJV+MS-UIGothic"/>
                <a:cs typeface="SGNWJV+MS-UIGothic"/>
              </a:rPr>
              <a:t>沟通障碍及其解决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GNWJV+MS-UIGothic"/>
                <a:cs typeface="SGNWJV+MS-UIGothic"/>
              </a:rPr>
              <a:t>常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9970FC"/>
                </a:solidFill>
                <a:latin typeface="SGNWJV+MS-UIGothic"/>
                <a:cs typeface="SGNWJV+MS-UIGothic"/>
              </a:rPr>
              <a:t>沟通障碍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9750" y="21056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SGNWJV+MS-UIGothic"/>
                <a:cs typeface="SGNWJV+MS-UIGothic"/>
              </a:rPr>
              <a:t>信息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传递</a:t>
            </a:r>
            <a:r>
              <a:rPr sz="1550" spc="25">
                <a:solidFill>
                  <a:srgbClr val="9970FC"/>
                </a:solidFill>
                <a:latin typeface="SGNWJV+MS-UIGothic"/>
                <a:cs typeface="SGNWJV+MS-UIGothic"/>
              </a:rPr>
              <a:t>不准确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SGNWJV+MS-UIGothic"/>
                <a:cs typeface="SGNWJV+MS-UIGothic"/>
              </a:rPr>
              <a:t>缺乏信任和尊重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53794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GNWJV+MS-UIGothic"/>
                <a:cs typeface="SGNWJV+MS-UIGothic"/>
              </a:rPr>
              <a:t>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GNWJV+MS-UIGothic"/>
                <a:cs typeface="SGNWJV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语</a:t>
            </a:r>
            <a:r>
              <a:rPr sz="1550" spc="25">
                <a:solidFill>
                  <a:srgbClr val="9970FC"/>
                </a:solidFill>
                <a:latin typeface="SGNWJV+MS-UIGothic"/>
                <a:cs typeface="SGNWJV+MS-UIGothic"/>
              </a:rPr>
              <a:t>言或文化差异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07094" y="4764401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时间压</a:t>
            </a:r>
            <a:r>
              <a:rPr sz="1550" spc="25">
                <a:solidFill>
                  <a:srgbClr val="9970FC"/>
                </a:solidFill>
                <a:latin typeface="SGNWJV+MS-UIGothic"/>
                <a:cs typeface="SGNWJV+MS-UIGothic"/>
              </a:rPr>
              <a:t>力和信息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过载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GNWJV+MS-UIGothic"/>
                <a:cs typeface="SGNWJV+MS-UIGothic"/>
              </a:rPr>
              <a:t>如何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识别</a:t>
            </a:r>
            <a:r>
              <a:rPr sz="3000">
                <a:solidFill>
                  <a:srgbClr val="9970FC"/>
                </a:solidFill>
                <a:latin typeface="SGNWJV+MS-UIGothic"/>
                <a:cs typeface="SGNWJV+MS-UIGothic"/>
              </a:rPr>
              <a:t>沟通障碍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OATMG+FVARTU+MicrosoftYaHei"/>
                <a:cs typeface="QOATMG+FVARTU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OATMG+FVARTU+MicrosoftYaHei"/>
                <a:cs typeface="QOATMG+FVARTU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OATMG+FVARTU+MicrosoftYaHei"/>
                <a:cs typeface="QOATMG+FVARTU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OATMG+FVARTU+MicrosoftYaHei"/>
                <a:cs typeface="QOATMG+FVARTU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SGNWJV+MS-UIGothic"/>
                <a:cs typeface="SGNWJV+MS-UIGothic"/>
              </a:rPr>
              <a:t>注意沟通效果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倾</a:t>
            </a:r>
            <a:r>
              <a:rPr sz="1550" spc="25">
                <a:solidFill>
                  <a:srgbClr val="9970FC"/>
                </a:solidFill>
                <a:latin typeface="SGNWJV+MS-UIGothic"/>
                <a:cs typeface="SGNWJV+MS-UIGothic"/>
              </a:rPr>
              <a:t>听反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馈</a:t>
            </a:r>
            <a:r>
              <a:rPr sz="1550" spc="25">
                <a:solidFill>
                  <a:srgbClr val="9970FC"/>
                </a:solidFill>
                <a:latin typeface="SGNWJV+MS-UIGothic"/>
                <a:cs typeface="SGNWJV+MS-UIGothic"/>
              </a:rPr>
              <a:t>意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SGNWJV+MS-UIGothic"/>
                <a:cs typeface="SGNWJV+MS-UIGothic"/>
              </a:rPr>
              <a:t>分析沟通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过</a:t>
            </a:r>
            <a:r>
              <a:rPr sz="1550">
                <a:solidFill>
                  <a:srgbClr val="9970FC"/>
                </a:solidFill>
                <a:latin typeface="SGNWJV+MS-UIGothic"/>
                <a:cs typeface="SGNWJV+MS-UIGothic"/>
              </a:rPr>
              <a:t>程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34830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9970FC"/>
                </a:solidFill>
                <a:latin typeface="SGNWJV+MS-UIGothic"/>
                <a:cs typeface="SGNWJV+MS-UIGothic"/>
              </a:rPr>
              <a:t>察非言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语</a:t>
            </a:r>
            <a:r>
              <a:rPr sz="1550" spc="25">
                <a:solidFill>
                  <a:srgbClr val="9970FC"/>
                </a:solidFill>
                <a:latin typeface="SGNWJV+MS-UIGothic"/>
                <a:cs typeface="SGNWJV+MS-UIGothic"/>
              </a:rPr>
              <a:t>行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https://d.book118.com/786013125135010054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SimSun</vt:lpstr>
      <vt:lpstr>SGNWJV+MS-UIGothic</vt:lpstr>
      <vt:lpstr>GUCOWH+KTQAEU+ArialMT</vt:lpstr>
      <vt:lpstr>Times New Roman</vt:lpstr>
      <vt:lpstr>JSIAVF+CAJTVR+MicrosoftYaHei-Bold</vt:lpstr>
      <vt:lpstr>QOATMG+FVARTU+MicrosoftYaHei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2024-09-21T17:59:43.286</cp:lastPrinted>
  <dcterms:created xsi:type="dcterms:W3CDTF">2024-09-21T09:59:43Z</dcterms:created>
  <dcterms:modified xsi:type="dcterms:W3CDTF">2024-09-21T09:59:44Z</dcterms:modified>
</cp:coreProperties>
</file>