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94665-D842-4D16-A54A-9CD686F81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C31C9-E81A-44D5-9E00-53D7C93EA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D9481-B383-4994-B3CA-F2CEC1242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6977CA-7580-4329-A107-D7CCD5A37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46043A-84DF-4D00-8C2C-CE74F6FB8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1A83DA-EAB3-4E2A-8494-347173C18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421BC1-C9AF-4CAC-8021-B5A1253EA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9E0580-896A-4AE6-8B39-1558D31BB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0D9596-DA26-495D-91F6-5855DAFF3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DFA0F-496F-4A93-8215-034EC4350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CF479-1836-4291-8377-2D89FB658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022224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文物法学课件：民间收藏与文物出入境境制度\n## 1.民间收藏文物的法律保护\n### 1.1民间收藏文物的定义与分类\n### 1.2民间收藏文物的法律保护范围\n### 1.3民间收藏文物的权益维护途径\n## 2.文物出入境境制度的基本框架\n### 2.1文物出入境境制度的目的与意义\n### 2.2文物出入境境许可制度\n### 2.3文物出入境境监管制度\n## 3.民间收藏文物出入境境的程序与要求\n### 3.1民间收藏文物出入境境的申请程序\n### 3.2民间收藏文物出入境境的审核与批准\n### 3.3民间收藏文物出入境境后的管理规定\n## 4.文物出入境境违法行为的法律责任\n### 4.1文物出入境境违法行为的认定与处理\n### 4.2文物出入境境违法行为的法律责任承担\n### 4.3文物出入境境违法行为的惩罚措施\n## 5.民间收藏文物出入境境制度的创新与完善\n### 5.1民间收藏文物出入境境制度存在的问题与挑战\n### 5.2民间收藏文物出入境境制度的创新措施\n### 5.3民间收藏文物出入境境制度的完善方向\n## 6.国际文物交流与合作与民间收藏文物出入境境制度\n### 6.1国际文物交流与合作的基本原则与规范\n### 6.2民间收藏文物出入境境制度在国际文物交流与合作中的作用\n### 6.3加强国际文物交流与合作，促进民间收藏文物出入境境制度的完善与发展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4400"/>
              <a:t>文物法学课件：民间收藏与文物出入境境制度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民间收藏文物的法律保护</a:t>
            </a:r>
            <a:endParaRPr/>
          </a:p>
        </p:txBody>
      </p:sp>
      <p:sp>
        <p:nvSpPr>
          <p:cNvPr id="10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民间收藏文物的定义</a:t>
                </a:r>
                <a:endParaRPr/>
              </a:p>
            </p:txBody>
          </p:sp>
          <p:sp>
            <p:nvSpPr>
              <p:cNvPr id="1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个人或团体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通过合法途径收藏的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具有历史、艺术、科学价值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的文物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古代建筑、遗址、艺术品、书籍、碑刻等</a:t>
                </a:r>
                <a:endParaRPr/>
              </a:p>
            </p:txBody>
          </p:sp>
          <p:sp>
            <p:nvSpPr>
              <p:cNvPr id="1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民间收藏文物的分类</a:t>
                </a:r>
                <a:endParaRPr/>
              </a:p>
            </p:txBody>
          </p:sp>
          <p:sp>
            <p:nvSpPr>
              <p:cNvPr id="1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按年代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：古代、近现代、当代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按材质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：陶瓷、玉器、金属、纸张、竹木等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按用途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：生活用品、艺术品、宗教用品等</a:t>
                </a:r>
                <a:endParaRPr/>
              </a:p>
            </p:txBody>
          </p:sp>
          <p:sp>
            <p:nvSpPr>
              <p:cNvPr id="1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民间收藏文物的定义与分类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93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9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宪法：保护公民的财产权和知识产权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5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96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9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文物保护法：明确民间收藏文物的保护范围、保护措施和法律责任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8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99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00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知识产权法：保护民间收藏文物的著作权、专利权和商标权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1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民间收藏文物的法律保护范围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民间收藏文物的权益维护途径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06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民事诉讼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：当民间收藏文物的权益受到侵害时，可以通过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起诉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要求侵权者赔偿损失</a:t>
                </a:r>
                <a:endParaRPr/>
              </a:p>
            </p:txBody>
          </p:sp>
          <p:cxnSp>
            <p:nvCxnSpPr>
              <p:cNvPr id="210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11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4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行政处罚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：当民间收藏文物的权益受到侵害时，可以通过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举报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要求行政部门进行调查处理</a:t>
                </a:r>
                <a:endParaRPr/>
              </a:p>
            </p:txBody>
          </p:sp>
        </p:grpSp>
        <p:grpSp>
          <p:nvGrpSpPr>
            <p:cNvPr id="216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9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仲裁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：当民间收藏文物的权益受到侵害时，可以通过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选择仲裁机构进行仲裁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文物出入境境制度的基本框架</a:t>
            </a:r>
            <a:endParaRPr/>
          </a:p>
        </p:txBody>
      </p:sp>
      <p:sp>
        <p:nvSpPr>
          <p:cNvPr id="2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5" name="Group 2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866575" y="1364743"/>
            <a:ext cx="10458850" cy="4866820"/>
            <a:chOff x="866575" y="1250443"/>
            <a:chExt cx="10458850" cy="4866820"/>
          </a:xfrm>
        </p:grpSpPr>
        <p:grpSp>
          <p:nvGrpSpPr>
            <p:cNvPr id="226" name="Group 214"/>
            <p:cNvGrpSpPr/>
            <p:nvPr/>
          </p:nvGrpSpPr>
          <p:grpSpPr>
            <a:xfrm>
              <a:off x="866575" y="1250443"/>
              <a:ext cx="10458850" cy="2287219"/>
              <a:chOff x="866575" y="1250443"/>
              <a:chExt cx="10458850" cy="2287219"/>
            </a:xfrm>
          </p:grpSpPr>
          <p:sp>
            <p:nvSpPr>
              <p:cNvPr id="227" name="AutoShape 2"/>
              <p:cNvSpPr/>
              <p:nvPr/>
            </p:nvSpPr>
            <p:spPr>
              <a:xfrm>
                <a:off x="866575" y="1250443"/>
                <a:ext cx="10458850" cy="2287219"/>
              </a:xfrm>
              <a:prstGeom prst="round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1304547" y="1787738"/>
                <a:ext cx="958850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目的：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保护文物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维护国家利益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促进文化交流</a:t>
                </a:r>
                <a:endParaRPr/>
              </a:p>
            </p:txBody>
          </p:sp>
        </p:grpSp>
        <p:grpSp>
          <p:nvGrpSpPr>
            <p:cNvPr id="229" name="Group 217"/>
            <p:cNvGrpSpPr/>
            <p:nvPr/>
          </p:nvGrpSpPr>
          <p:grpSpPr>
            <a:xfrm>
              <a:off x="866575" y="3830586"/>
              <a:ext cx="10458850" cy="2286677"/>
              <a:chOff x="866575" y="3830586"/>
              <a:chExt cx="10458850" cy="2286677"/>
            </a:xfrm>
          </p:grpSpPr>
          <p:sp>
            <p:nvSpPr>
              <p:cNvPr id="230" name="AutoShape 4"/>
              <p:cNvSpPr/>
              <p:nvPr/>
            </p:nvSpPr>
            <p:spPr>
              <a:xfrm>
                <a:off x="866575" y="3830586"/>
                <a:ext cx="10458850" cy="2286677"/>
              </a:xfrm>
              <a:prstGeom prst="roundRect">
                <a:avLst/>
              </a:prstGeom>
              <a:solidFill>
                <a:schemeClr val="accent1">
                  <a:alpha val="15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1218874" y="4371944"/>
                <a:ext cx="958215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意义：</a:t>
                </a:r>
                <a:r>
                  <a:rPr lang="zh-CN" sz="14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规范文物出入境秩序</a:t>
                </a:r>
                <a:r>
                  <a:rPr lang="zh-CN" sz="1400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保护文物安全</a:t>
                </a:r>
                <a:r>
                  <a:rPr lang="zh-CN" sz="1400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促进国际文物合作</a:t>
                </a:r>
                <a:endParaRPr/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6502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文物出入境境制度的目的与意义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3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许可主体：国家文物局、省级文物行政部门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许可对象：文物收藏者、文物经营单位、文物研究机构等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许可内容：文物的出境、入境、临时出入境等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文物出入境境许可制度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44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45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监管主体：国家文物局、省级文物行政部门、海关等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6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47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4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监管内容：文物的合法来源、合法用途、合法出境等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9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50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51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监管手段：文物的鉴定、登记、检查等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2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文物出入境境监管制度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600"/>
              <a:t>民间收藏文物出入境境的程序与要求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20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民间收藏文物出入境境的申请程序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33268"/>
            <a:ext cx="10790200" cy="3973136"/>
            <a:chOff x="660396" y="1933268"/>
            <a:chExt cx="10790200" cy="3973136"/>
          </a:xfrm>
        </p:grpSpPr>
        <p:grpSp>
          <p:nvGrpSpPr>
            <p:cNvPr id="13" name="Group 19"/>
            <p:cNvGrpSpPr/>
            <p:nvPr/>
          </p:nvGrpSpPr>
          <p:grpSpPr>
            <a:xfrm>
              <a:off x="660396" y="1933268"/>
              <a:ext cx="10790199" cy="1854580"/>
              <a:chOff x="660395" y="1262089"/>
              <a:chExt cx="10790199" cy="104400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vert="horz"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l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申请材料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：文物鉴定报告、合法来源证明、用途说明等</a:t>
                </a:r>
                <a:endParaRPr/>
              </a:p>
            </p:txBody>
          </p:sp>
          <p:cxnSp>
            <p:nvCxnSpPr>
              <p:cNvPr id="1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Group 18"/>
            <p:cNvGrpSpPr/>
            <p:nvPr/>
          </p:nvGrpSpPr>
          <p:grpSpPr>
            <a:xfrm>
              <a:off x="660397" y="4036590"/>
              <a:ext cx="10790199" cy="1869814"/>
              <a:chOff x="660395" y="2380713"/>
              <a:chExt cx="10790199" cy="1052575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申请流程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：提交申请、审核材料、批准许可、办理出境或入境手续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审核主体：国家文物局、省级文物行政部门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审核内容：文物的合法性、合理性、必要性等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审核结果：批准出入境、驳回申请、整改后重新申请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民间收藏文物出入境境的审核与批准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民间收藏文物出入境境后的管理规定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35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文物保管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：确保文物在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展示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等环节中的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完好</a:t>
                </a:r>
                <a:endParaRPr/>
              </a:p>
            </p:txBody>
          </p:sp>
          <p:cxnSp>
            <p:nvCxnSpPr>
              <p:cNvPr id="39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0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41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43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文物使用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：遵守文物的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使用规定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，不得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损害文物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侵犯他人权益</a:t>
                </a:r>
                <a:endParaRPr/>
              </a:p>
            </p:txBody>
          </p:sp>
        </p:grpSp>
        <p:grpSp>
          <p:nvGrpSpPr>
            <p:cNvPr id="45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48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文物归还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规定期限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内将文物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归还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给国家或指定单位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https://d.book118.com/786022224003010054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文物法学课件：民间收藏与文物出入境境制度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2024-09-20T22:50:53.103</cp:lastPrinted>
  <dcterms:created xsi:type="dcterms:W3CDTF">2024-09-20T14:50:53Z</dcterms:created>
  <dcterms:modified xsi:type="dcterms:W3CDTF">2024-09-20T14:50:55Z</dcterms:modified>
</cp:coreProperties>
</file>