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4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256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3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tags" Target="../tags/tag28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2.xml" /><Relationship Id="rId4" Type="http://schemas.openxmlformats.org/officeDocument/2006/relationships/image" Target="../media/image4.png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10" Type="http://schemas.openxmlformats.org/officeDocument/2006/relationships/tags" Target="../tags/tag66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60.xml" /><Relationship Id="rId4" Type="http://schemas.openxmlformats.org/officeDocument/2006/relationships/image" Target="../media/image4.png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tags" Target="../tags/tag6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995835-337E-4ED0-9195-CDD89E248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EEF58A-2DB1-48D8-9240-2296C37AC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D9B035-F586-4CE0-9226-1FB9E1EDF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0D386C-79B8-425D-82C4-9DDA502ED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FA3E0F-2DAD-44C6-B239-E9314777C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380D03-6013-4F32-A19D-A314F7F38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756EAA-3C91-45AD-9082-2F68C1E8F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27CE12-A4CD-439D-8185-DF256E7A19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FBFDC6-8B57-465A-9E31-D94DC16C2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F3786D-87E7-4ECA-82C0-3AFB2D08F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752490-30F2-425C-8F3B-0BB8C64F2A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9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5" name="@svg_bg2_封面" descr="C:/Users/kingsoft/AppData/Local/Temp/fig2wpp/@svg_bg2_封面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pic>
        <p:nvPicPr>
          <p:cNvPr id="2097157" name="@png2x_01_封面" descr="C:/Users/kingsoft/AppData/Local/Temp/fig2wpp/@png2x_01_封面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3175" y="0"/>
            <a:ext cx="12188825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6"/>
            </p:custDataLst>
          </p:nvPr>
        </p:nvSpPr>
        <p:spPr>
          <a:xfrm>
            <a:off x="1014730" y="2591670"/>
            <a:ext cx="6861187" cy="1418335"/>
          </a:xfrm>
          <a:noFill/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 hasCustomPrompt="1"/>
            <p:custDataLst>
              <p:tags r:id="rId7"/>
            </p:custDataLst>
          </p:nvPr>
        </p:nvSpPr>
        <p:spPr>
          <a:xfrm>
            <a:off x="1014730" y="1334530"/>
            <a:ext cx="6860933" cy="1142224"/>
          </a:xfrm>
          <a:noFill/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400" b="0">
                <a:solidFill>
                  <a:schemeClr val="tx2"/>
                </a:solidFill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1014730" y="4169663"/>
            <a:ext cx="6787780" cy="1353807"/>
          </a:xfrm>
          <a:noFill/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0">
                <a:solidFill>
                  <a:schemeClr val="tx2"/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@png2x_目录" descr="C:/Users/kingsoft/AppData/Local/Temp/fig2wpp/@png2x_目录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213042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>
            <a:lvl1pPr algn="r">
              <a:defRPr sz="5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1" name="@svg_bg4" descr="C:/Users/kingsoft/AppData/Local/Temp/fig2wpp/@svg_bg4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3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350" y="0"/>
            <a:ext cx="12188825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2943860" y="3042181"/>
            <a:ext cx="8229600" cy="2265897"/>
          </a:xfrm>
          <a:noFill/>
        </p:spPr>
        <p:txBody>
          <a:bodyPr wrap="square" anchor="t">
            <a:normAutofit/>
          </a:bodyPr>
          <a:lstStyle>
            <a:lvl1pPr algn="r">
              <a:defRPr sz="4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1014730" y="1014730"/>
            <a:ext cx="10158730" cy="1795377"/>
          </a:xfrm>
          <a:noFill/>
        </p:spPr>
        <p:txBody>
          <a:bodyPr wrap="square" anchor="t">
            <a:normAutofit/>
          </a:bodyPr>
          <a:lstStyle>
            <a:lvl1pPr marL="0" indent="0" algn="r">
              <a:buNone/>
              <a:defRPr sz="94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1014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48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1014984" y="1624588"/>
            <a:ext cx="4802061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1014984" y="2262127"/>
            <a:ext cx="4802061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48259" y="1624588"/>
            <a:ext cx="482571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48259" y="2262127"/>
            <a:ext cx="4825710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014984" y="1658138"/>
            <a:ext cx="10158984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5" name="@svg_bg2" descr="C:/Users/kingsoft/AppData/Local/Temp/fig2wpp/@svg_bg2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7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6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1014984" y="606577"/>
            <a:ext cx="10158984" cy="2958491"/>
          </a:xfrm>
          <a:noFill/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1014984" y="3758184"/>
            <a:ext cx="10158984" cy="1962392"/>
          </a:xfrm>
          <a:noFill/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7.xml" /><Relationship Id="rId13" Type="http://schemas.openxmlformats.org/officeDocument/2006/relationships/image" Target="../media/image1.png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 userDrawn="1">
            <p:custDataLst>
              <p:tags r:id="rId12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@svg_bg3" descr="C:/Users/kingsoft/AppData/Local/Temp/fig2wpp/@svg_bg3.svg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-31955" y="-9054"/>
            <a:ext cx="12188825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1014984" y="457200"/>
            <a:ext cx="10158984" cy="1069848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1014984" y="1773936"/>
            <a:ext cx="10158984" cy="4187952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9457" r:id="rId2"/>
    <p:sldLayoutId id="2147489458" r:id="rId3"/>
    <p:sldLayoutId id="2147489459" r:id="rId4"/>
    <p:sldLayoutId id="2147489460" r:id="rId5"/>
    <p:sldLayoutId id="2147489461" r:id="rId6"/>
    <p:sldLayoutId id="2147489462" r:id="rId7"/>
    <p:sldLayoutId id="2147489463" r:id="rId8"/>
    <p:sldLayoutId id="2147489464" r:id="rId9"/>
    <p:sldLayoutId id="2147489465" r:id="rId10"/>
    <p:sldLayoutId id="2147489466" r:id="rId11"/>
  </p:sldLayoutIdLst>
  <p:transition/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lang="zh-CN" altLang="en-US" sz="3400" b="0" kern="1200">
          <a:solidFill>
            <a:schemeClr val="tx2"/>
          </a:solidFill>
          <a:latin typeface="+mj-ea"/>
          <a:ea typeface="+mj-ea"/>
          <a:cs typeface="汉仪正圆-75W" panose="0002060004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7.xml" /><Relationship Id="rId11" Type="http://schemas.openxmlformats.org/officeDocument/2006/relationships/tags" Target="../tags/tag108.xml" /><Relationship Id="rId12" Type="http://schemas.openxmlformats.org/officeDocument/2006/relationships/tags" Target="../tags/tag109.xml" /><Relationship Id="rId13" Type="http://schemas.openxmlformats.org/officeDocument/2006/relationships/tags" Target="../tags/tag110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tags" Target="../tags/tag103.xml" /><Relationship Id="rId7" Type="http://schemas.openxmlformats.org/officeDocument/2006/relationships/tags" Target="../tags/tag104.xml" /><Relationship Id="rId8" Type="http://schemas.openxmlformats.org/officeDocument/2006/relationships/tags" Target="../tags/tag105.xml" /><Relationship Id="rId9" Type="http://schemas.openxmlformats.org/officeDocument/2006/relationships/tags" Target="../tags/tag10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14" Type="http://schemas.openxmlformats.org/officeDocument/2006/relationships/tags" Target="../tags/tag147.xml" /><Relationship Id="rId15" Type="http://schemas.openxmlformats.org/officeDocument/2006/relationships/tags" Target="../tags/tag148.xml" /><Relationship Id="rId16" Type="http://schemas.openxmlformats.org/officeDocument/2006/relationships/tags" Target="../tags/tag149.xml" /><Relationship Id="rId17" Type="http://schemas.openxmlformats.org/officeDocument/2006/relationships/tags" Target="../tags/tag150.xml" /><Relationship Id="rId18" Type="http://schemas.openxmlformats.org/officeDocument/2006/relationships/tags" Target="../tags/tag151.xml" /><Relationship Id="rId19" Type="http://schemas.openxmlformats.org/officeDocument/2006/relationships/tags" Target="../tags/tag152.xml" /><Relationship Id="rId2" Type="http://schemas.openxmlformats.org/officeDocument/2006/relationships/tags" Target="../tags/tag135.xml" /><Relationship Id="rId20" Type="http://schemas.openxmlformats.org/officeDocument/2006/relationships/tags" Target="../tags/tag153.xml" /><Relationship Id="rId21" Type="http://schemas.openxmlformats.org/officeDocument/2006/relationships/tags" Target="../tags/tag154.xml" /><Relationship Id="rId22" Type="http://schemas.openxmlformats.org/officeDocument/2006/relationships/tags" Target="../tags/tag155.xml" /><Relationship Id="rId23" Type="http://schemas.openxmlformats.org/officeDocument/2006/relationships/tags" Target="../tags/tag156.xml" /><Relationship Id="rId24" Type="http://schemas.openxmlformats.org/officeDocument/2006/relationships/tags" Target="../tags/tag157.xml" /><Relationship Id="rId25" Type="http://schemas.openxmlformats.org/officeDocument/2006/relationships/tags" Target="../tags/tag158.xml" /><Relationship Id="rId26" Type="http://schemas.openxmlformats.org/officeDocument/2006/relationships/tags" Target="../tags/tag159.xml" /><Relationship Id="rId27" Type="http://schemas.openxmlformats.org/officeDocument/2006/relationships/tags" Target="../tags/tag160.xml" /><Relationship Id="rId28" Type="http://schemas.openxmlformats.org/officeDocument/2006/relationships/tags" Target="../tags/tag161.xml" /><Relationship Id="rId29" Type="http://schemas.openxmlformats.org/officeDocument/2006/relationships/tags" Target="../tags/tag162.xml" /><Relationship Id="rId3" Type="http://schemas.openxmlformats.org/officeDocument/2006/relationships/tags" Target="../tags/tag136.xml" /><Relationship Id="rId30" Type="http://schemas.openxmlformats.org/officeDocument/2006/relationships/tags" Target="../tags/tag163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14" Type="http://schemas.openxmlformats.org/officeDocument/2006/relationships/tags" Target="../tags/tag203.xml" /><Relationship Id="rId15" Type="http://schemas.openxmlformats.org/officeDocument/2006/relationships/tags" Target="../tags/tag204.xml" /><Relationship Id="rId16" Type="http://schemas.openxmlformats.org/officeDocument/2006/relationships/tags" Target="../tags/tag205.xml" /><Relationship Id="rId17" Type="http://schemas.openxmlformats.org/officeDocument/2006/relationships/tags" Target="../tags/tag206.xml" /><Relationship Id="rId18" Type="http://schemas.openxmlformats.org/officeDocument/2006/relationships/tags" Target="../tags/tag207.xml" /><Relationship Id="rId19" Type="http://schemas.openxmlformats.org/officeDocument/2006/relationships/tags" Target="../tags/tag208.xml" /><Relationship Id="rId2" Type="http://schemas.openxmlformats.org/officeDocument/2006/relationships/tags" Target="../tags/tag191.xml" /><Relationship Id="rId20" Type="http://schemas.openxmlformats.org/officeDocument/2006/relationships/tags" Target="../tags/tag209.xml" /><Relationship Id="rId21" Type="http://schemas.openxmlformats.org/officeDocument/2006/relationships/tags" Target="../tags/tag210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14" Type="http://schemas.openxmlformats.org/officeDocument/2006/relationships/tags" Target="../tags/tag223.xml" /><Relationship Id="rId15" Type="http://schemas.openxmlformats.org/officeDocument/2006/relationships/tags" Target="../tags/tag224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5.xml" /><Relationship Id="rId3" Type="http://schemas.openxmlformats.org/officeDocument/2006/relationships/tags" Target="../tags/tag226.xml" /><Relationship Id="rId4" Type="http://schemas.openxmlformats.org/officeDocument/2006/relationships/tags" Target="../tags/tag22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6.xml" /><Relationship Id="rId3" Type="http://schemas.openxmlformats.org/officeDocument/2006/relationships/tags" Target="../tags/tag237.xml" /><Relationship Id="rId4" Type="http://schemas.openxmlformats.org/officeDocument/2006/relationships/tags" Target="../tags/tag238.xml" /><Relationship Id="rId5" Type="http://schemas.openxmlformats.org/officeDocument/2006/relationships/tags" Target="../tags/tag239.xml" /><Relationship Id="rId6" Type="http://schemas.openxmlformats.org/officeDocument/2006/relationships/tags" Target="../tags/tag240.xml" /><Relationship Id="rId7" Type="http://schemas.openxmlformats.org/officeDocument/2006/relationships/tags" Target="../tags/tag241.xml" /><Relationship Id="rId8" Type="http://schemas.openxmlformats.org/officeDocument/2006/relationships/tags" Target="../tags/tag242.xml" /><Relationship Id="rId9" Type="http://schemas.openxmlformats.org/officeDocument/2006/relationships/tags" Target="../tags/tag24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2.xml" /><Relationship Id="rId11" Type="http://schemas.openxmlformats.org/officeDocument/2006/relationships/tags" Target="../tags/tag253.xml" /><Relationship Id="rId12" Type="http://schemas.openxmlformats.org/officeDocument/2006/relationships/tags" Target="../tags/tag254.xml" /><Relationship Id="rId13" Type="http://schemas.openxmlformats.org/officeDocument/2006/relationships/tags" Target="../tags/tag255.xml" /><Relationship Id="rId2" Type="http://schemas.openxmlformats.org/officeDocument/2006/relationships/tags" Target="../tags/tag244.xml" /><Relationship Id="rId3" Type="http://schemas.openxmlformats.org/officeDocument/2006/relationships/tags" Target="../tags/tag245.xml" /><Relationship Id="rId4" Type="http://schemas.openxmlformats.org/officeDocument/2006/relationships/tags" Target="../tags/tag246.xml" /><Relationship Id="rId5" Type="http://schemas.openxmlformats.org/officeDocument/2006/relationships/tags" Target="../tags/tag247.xml" /><Relationship Id="rId6" Type="http://schemas.openxmlformats.org/officeDocument/2006/relationships/tags" Target="../tags/tag248.xml" /><Relationship Id="rId7" Type="http://schemas.openxmlformats.org/officeDocument/2006/relationships/tags" Target="../tags/tag249.xml" /><Relationship Id="rId8" Type="http://schemas.openxmlformats.org/officeDocument/2006/relationships/tags" Target="../tags/tag250.xml" /><Relationship Id="rId9" Type="http://schemas.openxmlformats.org/officeDocument/2006/relationships/tags" Target="../tags/tag251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602305520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14730" y="2591670"/>
            <a:ext cx="6861187" cy="1418335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2023-2028年中国旅游行业深度研究报告</a:t>
            </a:r>
            <a:endParaRPr lang="zh-CN" altLang="en-US"/>
          </a:p>
        </p:txBody>
      </p:sp>
      <p:sp>
        <p:nvSpPr>
          <p:cNvPr id="1048650" name="副标题 4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014983" y="1334530"/>
            <a:ext cx="6860933" cy="1142224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1088136" y="4169663"/>
            <a:ext cx="6787780" cy="1353807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汇报人：WPS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序号"/>
          <p:cNvSpPr txBox="1"/>
          <p:nvPr>
            <p:custDataLst>
              <p:tags r:id="rId2"/>
            </p:custDataLst>
          </p:nvPr>
        </p:nvSpPr>
        <p:spPr>
          <a:xfrm>
            <a:off x="14465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01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2" name="项标题"/>
          <p:cNvSpPr txBox="1"/>
          <p:nvPr>
            <p:custDataLst>
              <p:tags r:id="rId3"/>
            </p:custDataLst>
          </p:nvPr>
        </p:nvSpPr>
        <p:spPr>
          <a:xfrm>
            <a:off x="24640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添加目录项标题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4"/>
            </p:custDataLst>
          </p:nvPr>
        </p:nvSpPr>
        <p:spPr>
          <a:xfrm>
            <a:off x="61709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02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6" name="项标题"/>
          <p:cNvSpPr txBox="1"/>
          <p:nvPr>
            <p:custDataLst>
              <p:tags r:id="rId5"/>
            </p:custDataLst>
          </p:nvPr>
        </p:nvSpPr>
        <p:spPr>
          <a:xfrm>
            <a:off x="71884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中国旅游行业概述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61709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04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0" name="项标题"/>
          <p:cNvSpPr txBox="1"/>
          <p:nvPr>
            <p:custDataLst>
              <p:tags r:id="rId7"/>
            </p:custDataLst>
          </p:nvPr>
        </p:nvSpPr>
        <p:spPr>
          <a:xfrm>
            <a:off x="71884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中国旅游市场需求分析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8"/>
            </p:custDataLst>
          </p:nvPr>
        </p:nvSpPr>
        <p:spPr>
          <a:xfrm>
            <a:off x="14465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03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4" name="项标题"/>
          <p:cNvSpPr txBox="1"/>
          <p:nvPr>
            <p:custDataLst>
              <p:tags r:id="rId9"/>
            </p:custDataLst>
          </p:nvPr>
        </p:nvSpPr>
        <p:spPr>
          <a:xfrm>
            <a:off x="24640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中国旅游行业政策环境分析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6" name="项标题"/>
          <p:cNvSpPr txBox="1"/>
          <p:nvPr>
            <p:custDataLst>
              <p:tags r:id="rId10"/>
            </p:custDataLst>
          </p:nvPr>
        </p:nvSpPr>
        <p:spPr>
          <a:xfrm>
            <a:off x="71884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中国旅游行业竞争格局分析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11"/>
            </p:custDataLst>
          </p:nvPr>
        </p:nvSpPr>
        <p:spPr>
          <a:xfrm>
            <a:off x="14465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05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0" name="项标题"/>
          <p:cNvSpPr txBox="1"/>
          <p:nvPr>
            <p:custDataLst>
              <p:tags r:id="rId12"/>
            </p:custDataLst>
          </p:nvPr>
        </p:nvSpPr>
        <p:spPr>
          <a:xfrm>
            <a:off x="24640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中国旅游行业供给分析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2" name="序号"/>
          <p:cNvSpPr txBox="1"/>
          <p:nvPr>
            <p:custDataLst>
              <p:tags r:id="rId13"/>
            </p:custDataLst>
          </p:nvPr>
        </p:nvSpPr>
        <p:spPr>
          <a:xfrm>
            <a:off x="61709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06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4" name="标题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6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lnSpcReduction="10000"/>
          </a:bodyPr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中国旅游行业概述</a:t>
            </a:r>
            <a:endParaRPr lang="zh-CN" altLang="en-US"/>
          </a:p>
        </p:txBody>
      </p:sp>
      <p:sp>
        <p:nvSpPr>
          <p:cNvPr id="104890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lnSpcReduction="10000"/>
          </a:bodyPr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旅游行业的定义与分类</a:t>
            </a:r>
            <a:endParaRPr lang="zh-CN" altLang="en-US"/>
          </a:p>
        </p:txBody>
      </p:sp>
      <p:sp>
        <p:nvSpPr>
          <p:cNvPr id="1048946" name="任意多边形 20"/>
          <p:cNvSpPr/>
          <p:nvPr>
            <p:custDataLst>
              <p:tags r:id="rId2"/>
            </p:custDataLst>
          </p:nvPr>
        </p:nvSpPr>
        <p:spPr>
          <a:xfrm rot="2700000">
            <a:off x="2248630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4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936743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旅游行业定义：指为旅游者提供旅游活动所需产品和服务的综合性产业。</a:t>
            </a:r>
            <a:endParaRPr lang="zh-CN" altLang="en-US" sz="1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0" name="矩形 42"/>
          <p:cNvSpPr/>
          <p:nvPr>
            <p:custDataLst>
              <p:tags r:id="rId4"/>
            </p:custDataLst>
          </p:nvPr>
        </p:nvSpPr>
        <p:spPr>
          <a:xfrm>
            <a:off x="2052489" y="2965036"/>
            <a:ext cx="1516214" cy="10737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2" name="任意多边形 18"/>
          <p:cNvSpPr/>
          <p:nvPr>
            <p:custDataLst>
              <p:tags r:id="rId5"/>
            </p:custDataLst>
          </p:nvPr>
        </p:nvSpPr>
        <p:spPr>
          <a:xfrm rot="5400000">
            <a:off x="4438111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4125654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旅游行业分类：按照旅游活动的内容和形式，旅游行业可分为传统旅游业和现代旅游业。传统旅游业主要包括旅行社、酒店、景区等；现代旅游业则涵盖了在线旅游、主题公园、旅游演艺等领域。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6" name="矩形 43"/>
          <p:cNvSpPr/>
          <p:nvPr>
            <p:custDataLst>
              <p:tags r:id="rId7"/>
            </p:custDataLst>
          </p:nvPr>
        </p:nvSpPr>
        <p:spPr>
          <a:xfrm>
            <a:off x="4241970" y="2965036"/>
            <a:ext cx="1516214" cy="10737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27021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15134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旅游行业特点：旅游行业具有综合性、敏感性、季节性等特点，与国民经济和社会发展密切相关。</a:t>
            </a:r>
            <a:endParaRPr lang="zh-CN" altLang="en-US" sz="1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2" name="矩形 44"/>
          <p:cNvSpPr/>
          <p:nvPr>
            <p:custDataLst>
              <p:tags r:id="rId10"/>
            </p:custDataLst>
          </p:nvPr>
        </p:nvSpPr>
        <p:spPr>
          <a:xfrm>
            <a:off x="6430310" y="2965036"/>
            <a:ext cx="1516214" cy="10737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8815932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504045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旅游行业地位：作为新兴产业，旅游行业在国民经济和社会发展中占据重要地位，对促进经济增长、增加就业、推动文化交流等方面具有重要作用。</a:t>
            </a:r>
            <a:endParaRPr lang="zh-CN" altLang="en-US" sz="1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8" name="矩形 45"/>
          <p:cNvSpPr/>
          <p:nvPr>
            <p:custDataLst>
              <p:tags r:id="rId13"/>
            </p:custDataLst>
          </p:nvPr>
        </p:nvSpPr>
        <p:spPr>
          <a:xfrm>
            <a:off x="8619791" y="2965036"/>
            <a:ext cx="1516214" cy="10737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旅游行业的发展历程</a:t>
            </a:r>
            <a:endParaRPr lang="zh-CN" altLang="en-US"/>
          </a:p>
        </p:txBody>
      </p:sp>
      <p:sp>
        <p:nvSpPr>
          <p:cNvPr id="1049006" name="矩形 3"/>
          <p:cNvSpPr/>
          <p:nvPr>
            <p:custDataLst>
              <p:tags r:id="rId2"/>
            </p:custDataLst>
          </p:nvPr>
        </p:nvSpPr>
        <p:spPr>
          <a:xfrm>
            <a:off x="2151231" y="1773936"/>
            <a:ext cx="8351375" cy="918210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8" name="矩形 13"/>
          <p:cNvSpPr/>
          <p:nvPr>
            <p:custDataLst>
              <p:tags r:id="rId3"/>
            </p:custDataLst>
          </p:nvPr>
        </p:nvSpPr>
        <p:spPr>
          <a:xfrm>
            <a:off x="1686399" y="1773936"/>
            <a:ext cx="226487" cy="91821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0" name="文本框 4"/>
          <p:cNvSpPr txBox="1"/>
          <p:nvPr>
            <p:custDataLst>
              <p:tags r:id="rId4"/>
            </p:custDataLst>
          </p:nvPr>
        </p:nvSpPr>
        <p:spPr>
          <a:xfrm>
            <a:off x="2390351" y="1853270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起步阶段：20世纪80年代，旅游业开始起步，旅游产品以入境旅游为主。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矩形 39"/>
          <p:cNvSpPr/>
          <p:nvPr>
            <p:custDataLst>
              <p:tags r:id="rId5"/>
            </p:custDataLst>
          </p:nvPr>
        </p:nvSpPr>
        <p:spPr>
          <a:xfrm>
            <a:off x="2151231" y="2863943"/>
            <a:ext cx="8351375" cy="918210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4" name="矩形 5"/>
          <p:cNvSpPr/>
          <p:nvPr>
            <p:custDataLst>
              <p:tags r:id="rId6"/>
            </p:custDataLst>
          </p:nvPr>
        </p:nvSpPr>
        <p:spPr>
          <a:xfrm>
            <a:off x="1686399" y="2863943"/>
            <a:ext cx="226487" cy="918210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文本框 41"/>
          <p:cNvSpPr txBox="1"/>
          <p:nvPr>
            <p:custDataLst>
              <p:tags r:id="rId7"/>
            </p:custDataLst>
          </p:nvPr>
        </p:nvSpPr>
        <p:spPr>
          <a:xfrm>
            <a:off x="2390351" y="2943277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快速发展阶段：20世纪90年代，旅游业快速发展，国内旅游市场逐渐兴起。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8" name="矩形 12"/>
          <p:cNvSpPr/>
          <p:nvPr>
            <p:custDataLst>
              <p:tags r:id="rId8"/>
            </p:custDataLst>
          </p:nvPr>
        </p:nvSpPr>
        <p:spPr>
          <a:xfrm>
            <a:off x="2151231" y="3953950"/>
            <a:ext cx="8351375" cy="918210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矩形 17"/>
          <p:cNvSpPr/>
          <p:nvPr>
            <p:custDataLst>
              <p:tags r:id="rId9"/>
            </p:custDataLst>
          </p:nvPr>
        </p:nvSpPr>
        <p:spPr>
          <a:xfrm>
            <a:off x="1686399" y="3953950"/>
            <a:ext cx="226487" cy="918210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文本框 19"/>
          <p:cNvSpPr txBox="1"/>
          <p:nvPr>
            <p:custDataLst>
              <p:tags r:id="rId10"/>
            </p:custDataLst>
          </p:nvPr>
        </p:nvSpPr>
        <p:spPr>
          <a:xfrm>
            <a:off x="2390351" y="4033285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转型升级阶段：21世纪初，旅游业转型升级，旅游产品多样化，服务质量提升。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矩形 49"/>
          <p:cNvSpPr/>
          <p:nvPr>
            <p:custDataLst>
              <p:tags r:id="rId11"/>
            </p:custDataLst>
          </p:nvPr>
        </p:nvSpPr>
        <p:spPr>
          <a:xfrm>
            <a:off x="2151231" y="5043399"/>
            <a:ext cx="8351375" cy="918210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矩形 26"/>
          <p:cNvSpPr/>
          <p:nvPr>
            <p:custDataLst>
              <p:tags r:id="rId12"/>
            </p:custDataLst>
          </p:nvPr>
        </p:nvSpPr>
        <p:spPr>
          <a:xfrm>
            <a:off x="1686399" y="5043399"/>
            <a:ext cx="226487" cy="918210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文本框 27"/>
          <p:cNvSpPr txBox="1"/>
          <p:nvPr>
            <p:custDataLst>
              <p:tags r:id="rId13"/>
            </p:custDataLst>
          </p:nvPr>
        </p:nvSpPr>
        <p:spPr>
          <a:xfrm>
            <a:off x="2390351" y="5122733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7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高质量发展阶段：近年来，旅游业高质量发展，旅游产品品质化、个性化，旅游服务智能化。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旅游行业的市场规模</a:t>
            </a:r>
            <a:endParaRPr lang="zh-CN" altLang="en-US"/>
          </a:p>
        </p:txBody>
      </p:sp>
      <p:sp>
        <p:nvSpPr>
          <p:cNvPr id="1049066" name="圆角矩形 26"/>
          <p:cNvSpPr/>
          <p:nvPr>
            <p:custDataLst>
              <p:tags r:id="rId2"/>
            </p:custDataLst>
          </p:nvPr>
        </p:nvSpPr>
        <p:spPr>
          <a:xfrm>
            <a:off x="1014984" y="2014942"/>
            <a:ext cx="2401235" cy="370581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68" name="圆角矩形 28"/>
          <p:cNvSpPr/>
          <p:nvPr>
            <p:custDataLst>
              <p:tags r:id="rId3"/>
            </p:custDataLst>
          </p:nvPr>
        </p:nvSpPr>
        <p:spPr>
          <a:xfrm>
            <a:off x="1017337" y="2014942"/>
            <a:ext cx="2396700" cy="19691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70" name="文本框 31"/>
          <p:cNvSpPr txBox="1"/>
          <p:nvPr>
            <p:custDataLst>
              <p:tags r:id="rId4"/>
            </p:custDataLst>
          </p:nvPr>
        </p:nvSpPr>
        <p:spPr>
          <a:xfrm>
            <a:off x="1158516" y="2404948"/>
            <a:ext cx="2114279" cy="315366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2023年中国旅游行业市场规模约为5.5万亿元人民币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圆角矩形 29"/>
          <p:cNvSpPr/>
          <p:nvPr>
            <p:custDataLst>
              <p:tags r:id="rId5"/>
            </p:custDataLst>
          </p:nvPr>
        </p:nvSpPr>
        <p:spPr>
          <a:xfrm>
            <a:off x="3600907" y="2014942"/>
            <a:ext cx="2401235" cy="370581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74" name="圆角矩形 32"/>
          <p:cNvSpPr/>
          <p:nvPr>
            <p:custDataLst>
              <p:tags r:id="rId6"/>
            </p:custDataLst>
          </p:nvPr>
        </p:nvSpPr>
        <p:spPr>
          <a:xfrm>
            <a:off x="3603260" y="2014942"/>
            <a:ext cx="2396700" cy="19691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76" name="文本框 34"/>
          <p:cNvSpPr txBox="1"/>
          <p:nvPr>
            <p:custDataLst>
              <p:tags r:id="rId7"/>
            </p:custDataLst>
          </p:nvPr>
        </p:nvSpPr>
        <p:spPr>
          <a:xfrm>
            <a:off x="3746792" y="2404948"/>
            <a:ext cx="2111688" cy="315490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2024年市场规模预计增长至6.1万亿元人民币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圆角矩形 3"/>
          <p:cNvSpPr/>
          <p:nvPr>
            <p:custDataLst>
              <p:tags r:id="rId8"/>
            </p:custDataLst>
          </p:nvPr>
        </p:nvSpPr>
        <p:spPr>
          <a:xfrm>
            <a:off x="6186830" y="2014942"/>
            <a:ext cx="2401235" cy="370581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80" name="圆角矩形 4"/>
          <p:cNvSpPr/>
          <p:nvPr>
            <p:custDataLst>
              <p:tags r:id="rId9"/>
            </p:custDataLst>
          </p:nvPr>
        </p:nvSpPr>
        <p:spPr>
          <a:xfrm>
            <a:off x="6189183" y="2014942"/>
            <a:ext cx="2396700" cy="19691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82" name="文本框 5"/>
          <p:cNvSpPr txBox="1"/>
          <p:nvPr>
            <p:custDataLst>
              <p:tags r:id="rId10"/>
            </p:custDataLst>
          </p:nvPr>
        </p:nvSpPr>
        <p:spPr>
          <a:xfrm>
            <a:off x="6332127" y="2404948"/>
            <a:ext cx="2111688" cy="315490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到2028年，中国旅游行业市场规模预计将达到8.5万亿元人民币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圆角矩形 8"/>
          <p:cNvSpPr/>
          <p:nvPr>
            <p:custDataLst>
              <p:tags r:id="rId11"/>
            </p:custDataLst>
          </p:nvPr>
        </p:nvSpPr>
        <p:spPr>
          <a:xfrm>
            <a:off x="8772753" y="2014942"/>
            <a:ext cx="2401235" cy="370581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86" name="圆角矩形 9"/>
          <p:cNvSpPr/>
          <p:nvPr>
            <p:custDataLst>
              <p:tags r:id="rId12"/>
            </p:custDataLst>
          </p:nvPr>
        </p:nvSpPr>
        <p:spPr>
          <a:xfrm>
            <a:off x="8775106" y="2014942"/>
            <a:ext cx="2396700" cy="19691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88" name="文本框 10"/>
          <p:cNvSpPr txBox="1"/>
          <p:nvPr>
            <p:custDataLst>
              <p:tags r:id="rId13"/>
            </p:custDataLst>
          </p:nvPr>
        </p:nvSpPr>
        <p:spPr>
          <a:xfrm>
            <a:off x="8918050" y="2404948"/>
            <a:ext cx="2111688" cy="315490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未来五年（2023-2028年）中国旅游行业市场规模复合年增长率约为8%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旅游行业的未来趋势</a:t>
            </a:r>
            <a:endParaRPr lang="zh-CN" altLang="en-US"/>
          </a:p>
        </p:txBody>
      </p:sp>
      <p:sp>
        <p:nvSpPr>
          <p:cNvPr id="1049126" name="椭圆 262"/>
          <p:cNvSpPr/>
          <p:nvPr>
            <p:custDataLst>
              <p:tags r:id="rId2"/>
            </p:custDataLst>
          </p:nvPr>
        </p:nvSpPr>
        <p:spPr>
          <a:xfrm>
            <a:off x="2687367" y="4101549"/>
            <a:ext cx="6813746" cy="178263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8" name="椭圆 263"/>
          <p:cNvSpPr/>
          <p:nvPr>
            <p:custDataLst>
              <p:tags r:id="rId3"/>
            </p:custDataLst>
          </p:nvPr>
        </p:nvSpPr>
        <p:spPr>
          <a:xfrm>
            <a:off x="3476649" y="4175998"/>
            <a:ext cx="5166079" cy="153086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0" name="椭圆 264"/>
          <p:cNvSpPr/>
          <p:nvPr>
            <p:custDataLst>
              <p:tags r:id="rId4"/>
            </p:custDataLst>
          </p:nvPr>
        </p:nvSpPr>
        <p:spPr>
          <a:xfrm>
            <a:off x="4215693" y="4395109"/>
            <a:ext cx="3687157" cy="109261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2" name="椭圆 265"/>
          <p:cNvSpPr/>
          <p:nvPr>
            <p:custDataLst>
              <p:tags r:id="rId5"/>
            </p:custDataLst>
          </p:nvPr>
        </p:nvSpPr>
        <p:spPr>
          <a:xfrm>
            <a:off x="4840340" y="4580324"/>
            <a:ext cx="2437632" cy="72234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4" name="椭圆 266"/>
          <p:cNvSpPr/>
          <p:nvPr>
            <p:custDataLst>
              <p:tags r:id="rId6"/>
            </p:custDataLst>
          </p:nvPr>
        </p:nvSpPr>
        <p:spPr>
          <a:xfrm>
            <a:off x="5480724" y="4769776"/>
            <a:ext cx="1402138" cy="415495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109245" y="4700774"/>
            <a:ext cx="0" cy="78486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6" name="椭圆 268"/>
          <p:cNvSpPr/>
          <p:nvPr>
            <p:custDataLst>
              <p:tags r:id="rId8"/>
            </p:custDataLst>
          </p:nvPr>
        </p:nvSpPr>
        <p:spPr>
          <a:xfrm flipV="1">
            <a:off x="3024507" y="4528270"/>
            <a:ext cx="161959" cy="161952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8" name="椭圆 269"/>
          <p:cNvSpPr/>
          <p:nvPr>
            <p:custDataLst>
              <p:tags r:id="rId9"/>
            </p:custDataLst>
          </p:nvPr>
        </p:nvSpPr>
        <p:spPr>
          <a:xfrm flipV="1">
            <a:off x="3063244" y="4567613"/>
            <a:ext cx="83916" cy="83912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0" name="椭圆 270"/>
          <p:cNvSpPr/>
          <p:nvPr>
            <p:custDataLst>
              <p:tags r:id="rId10"/>
            </p:custDataLst>
          </p:nvPr>
        </p:nvSpPr>
        <p:spPr>
          <a:xfrm flipV="1">
            <a:off x="7663356" y="3774094"/>
            <a:ext cx="97497" cy="9749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12384" y="3880623"/>
            <a:ext cx="0" cy="178263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2" name="椭圆 272"/>
          <p:cNvSpPr/>
          <p:nvPr>
            <p:custDataLst>
              <p:tags r:id="rId12"/>
            </p:custDataLst>
          </p:nvPr>
        </p:nvSpPr>
        <p:spPr>
          <a:xfrm flipV="1">
            <a:off x="4165455" y="3657881"/>
            <a:ext cx="358997" cy="35898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344012" y="4046469"/>
            <a:ext cx="0" cy="94193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55657" y="3757146"/>
            <a:ext cx="0" cy="78486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4" name="椭圆 275"/>
          <p:cNvSpPr/>
          <p:nvPr>
            <p:custDataLst>
              <p:tags r:id="rId15"/>
            </p:custDataLst>
          </p:nvPr>
        </p:nvSpPr>
        <p:spPr>
          <a:xfrm flipV="1">
            <a:off x="6970918" y="3584642"/>
            <a:ext cx="161959" cy="161952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6" name="椭圆 276"/>
          <p:cNvSpPr/>
          <p:nvPr>
            <p:custDataLst>
              <p:tags r:id="rId16"/>
            </p:custDataLst>
          </p:nvPr>
        </p:nvSpPr>
        <p:spPr>
          <a:xfrm flipV="1">
            <a:off x="7009656" y="3623985"/>
            <a:ext cx="83916" cy="83912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8" name="椭圆 277"/>
          <p:cNvSpPr/>
          <p:nvPr>
            <p:custDataLst>
              <p:tags r:id="rId17"/>
            </p:custDataLst>
          </p:nvPr>
        </p:nvSpPr>
        <p:spPr>
          <a:xfrm flipV="1">
            <a:off x="3932423" y="4381793"/>
            <a:ext cx="97497" cy="9749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81451" y="4488322"/>
            <a:ext cx="0" cy="103075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0" name="椭圆 279"/>
          <p:cNvSpPr/>
          <p:nvPr>
            <p:custDataLst>
              <p:tags r:id="rId19"/>
            </p:custDataLst>
          </p:nvPr>
        </p:nvSpPr>
        <p:spPr>
          <a:xfrm flipV="1">
            <a:off x="8350952" y="4600298"/>
            <a:ext cx="244537" cy="24452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472007" y="4871463"/>
            <a:ext cx="0" cy="3824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2" name="椭圆 281"/>
          <p:cNvSpPr/>
          <p:nvPr>
            <p:custDataLst>
              <p:tags r:id="rId21"/>
            </p:custDataLst>
          </p:nvPr>
        </p:nvSpPr>
        <p:spPr>
          <a:xfrm flipV="1">
            <a:off x="5035240" y="4889016"/>
            <a:ext cx="302904" cy="30289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84138" y="5240077"/>
            <a:ext cx="0" cy="66913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4" name="图形 15"/>
          <p:cNvSpPr/>
          <p:nvPr>
            <p:custDataLst>
              <p:tags r:id="rId23"/>
            </p:custDataLst>
          </p:nvPr>
        </p:nvSpPr>
        <p:spPr>
          <a:xfrm>
            <a:off x="5097583" y="4953780"/>
            <a:ext cx="173201" cy="168767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图形 19"/>
          <p:cNvSpPr/>
          <p:nvPr>
            <p:custDataLst>
              <p:tags r:id="rId24"/>
            </p:custDataLst>
          </p:nvPr>
        </p:nvSpPr>
        <p:spPr>
          <a:xfrm>
            <a:off x="8413901" y="4668695"/>
            <a:ext cx="118617" cy="106816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图形 27"/>
          <p:cNvSpPr/>
          <p:nvPr>
            <p:custDataLst>
              <p:tags r:id="rId25"/>
            </p:custDataLst>
          </p:nvPr>
        </p:nvSpPr>
        <p:spPr>
          <a:xfrm>
            <a:off x="4261089" y="3772883"/>
            <a:ext cx="167743" cy="12901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任意多边形: 形状 286"/>
          <p:cNvSpPr/>
          <p:nvPr>
            <p:custDataLst>
              <p:tags r:id="rId26"/>
            </p:custDataLst>
          </p:nvPr>
        </p:nvSpPr>
        <p:spPr>
          <a:xfrm>
            <a:off x="5472250" y="3725672"/>
            <a:ext cx="1243945" cy="124395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正文"/>
          <p:cNvSpPr txBox="1"/>
          <p:nvPr>
            <p:custDataLst>
              <p:tags r:id="rId27"/>
            </p:custDataLst>
          </p:nvPr>
        </p:nvSpPr>
        <p:spPr>
          <a:xfrm>
            <a:off x="1014984" y="3792858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智慧旅游：利用大数据、人工智能等技术提升旅游服务体验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正文"/>
          <p:cNvSpPr txBox="1"/>
          <p:nvPr>
            <p:custDataLst>
              <p:tags r:id="rId28"/>
            </p:custDataLst>
          </p:nvPr>
        </p:nvSpPr>
        <p:spPr>
          <a:xfrm>
            <a:off x="9175340" y="3792858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旅游与文化融合：深入挖掘文化资源，提升旅游的文化内涵和附加值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正文"/>
          <p:cNvSpPr txBox="1"/>
          <p:nvPr>
            <p:custDataLst>
              <p:tags r:id="rId29"/>
            </p:custDataLst>
          </p:nvPr>
        </p:nvSpPr>
        <p:spPr>
          <a:xfrm>
            <a:off x="6993314" y="1826310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旅游消费升级：个性化、高品质的旅游产品和服务需求增长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正文"/>
          <p:cNvSpPr txBox="1"/>
          <p:nvPr>
            <p:custDataLst>
              <p:tags r:id="rId30"/>
            </p:custDataLst>
          </p:nvPr>
        </p:nvSpPr>
        <p:spPr>
          <a:xfrm>
            <a:off x="3197011" y="1826310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绿色旅游：注重环保、可持续发展，推动生态旅游和乡村旅游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中国旅游行业政策环境分析</a:t>
            </a:r>
            <a:endParaRPr lang="zh-CN" altLang="en-US"/>
          </a:p>
        </p:txBody>
      </p:sp>
      <p:sp>
        <p:nvSpPr>
          <p:cNvPr id="104920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lnSpcReduction="10000"/>
          </a:bodyPr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旅游行业政策环境概述</a:t>
            </a:r>
            <a:endParaRPr lang="zh-CN" altLang="en-US"/>
          </a:p>
        </p:txBody>
      </p:sp>
      <p:sp>
        <p:nvSpPr>
          <p:cNvPr id="104924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926919" y="1773936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50" name="矩形 65"/>
          <p:cNvSpPr/>
          <p:nvPr>
            <p:custDataLst>
              <p:tags r:id="rId3"/>
            </p:custDataLst>
          </p:nvPr>
        </p:nvSpPr>
        <p:spPr>
          <a:xfrm>
            <a:off x="1827458" y="2090756"/>
            <a:ext cx="190068" cy="1900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文本框 66"/>
          <p:cNvSpPr txBox="1"/>
          <p:nvPr>
            <p:custDataLst>
              <p:tags r:id="rId4"/>
            </p:custDataLst>
          </p:nvPr>
        </p:nvSpPr>
        <p:spPr>
          <a:xfrm>
            <a:off x="2159924" y="2004148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政策支持：政府出台了一系列政策，鼓励旅游行业发展，提高旅游市场竞争力。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5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457394" y="1773936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矩形 69"/>
          <p:cNvSpPr/>
          <p:nvPr>
            <p:custDataLst>
              <p:tags r:id="rId6"/>
            </p:custDataLst>
          </p:nvPr>
        </p:nvSpPr>
        <p:spPr>
          <a:xfrm>
            <a:off x="6357375" y="2090756"/>
            <a:ext cx="190068" cy="1900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文本框 70"/>
          <p:cNvSpPr txBox="1"/>
          <p:nvPr>
            <p:custDataLst>
              <p:tags r:id="rId7"/>
            </p:custDataLst>
          </p:nvPr>
        </p:nvSpPr>
        <p:spPr>
          <a:xfrm>
            <a:off x="6690400" y="2004148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法规完善：旅游法规不断完善，为旅游行业的发展提供了法律保障。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6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926919" y="3998384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62" name="文本框 74"/>
          <p:cNvSpPr txBox="1"/>
          <p:nvPr>
            <p:custDataLst>
              <p:tags r:id="rId9"/>
            </p:custDataLst>
          </p:nvPr>
        </p:nvSpPr>
        <p:spPr>
          <a:xfrm>
            <a:off x="2159924" y="4228037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旅游规划：政府加强了对旅游规划的管理，推动了旅游行业的可持续发展。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64" name="矩形 73"/>
          <p:cNvSpPr/>
          <p:nvPr>
            <p:custDataLst>
              <p:tags r:id="rId10"/>
            </p:custDataLst>
          </p:nvPr>
        </p:nvSpPr>
        <p:spPr>
          <a:xfrm>
            <a:off x="1827458" y="4315204"/>
            <a:ext cx="190068" cy="1900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08242" y="3998384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矩形 84"/>
          <p:cNvSpPr/>
          <p:nvPr>
            <p:custDataLst>
              <p:tags r:id="rId12"/>
            </p:custDataLst>
          </p:nvPr>
        </p:nvSpPr>
        <p:spPr>
          <a:xfrm>
            <a:off x="6408782" y="4315204"/>
            <a:ext cx="190068" cy="1900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文本框 85"/>
          <p:cNvSpPr txBox="1"/>
          <p:nvPr>
            <p:custDataLst>
              <p:tags r:id="rId13"/>
            </p:custDataLst>
          </p:nvPr>
        </p:nvSpPr>
        <p:spPr>
          <a:xfrm>
            <a:off x="6741248" y="4228037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投资政策：政府鼓励社会资本投资旅游业，为旅游业的发展提供了资金支持。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旅游行业政策法规分析</a:t>
            </a:r>
            <a:endParaRPr lang="zh-CN" altLang="en-US"/>
          </a:p>
        </p:txBody>
      </p:sp>
      <p:sp>
        <p:nvSpPr>
          <p:cNvPr id="1049308" name="圆角矩形 26"/>
          <p:cNvSpPr/>
          <p:nvPr>
            <p:custDataLst>
              <p:tags r:id="rId2"/>
            </p:custDataLst>
          </p:nvPr>
        </p:nvSpPr>
        <p:spPr>
          <a:xfrm>
            <a:off x="1014984" y="2014942"/>
            <a:ext cx="2401235" cy="370581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10" name="圆角矩形 28"/>
          <p:cNvSpPr/>
          <p:nvPr>
            <p:custDataLst>
              <p:tags r:id="rId3"/>
            </p:custDataLst>
          </p:nvPr>
        </p:nvSpPr>
        <p:spPr>
          <a:xfrm>
            <a:off x="1017337" y="2014942"/>
            <a:ext cx="2396700" cy="19691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12" name="文本框 31"/>
          <p:cNvSpPr txBox="1"/>
          <p:nvPr>
            <p:custDataLst>
              <p:tags r:id="rId4"/>
            </p:custDataLst>
          </p:nvPr>
        </p:nvSpPr>
        <p:spPr>
          <a:xfrm>
            <a:off x="1158516" y="2404948"/>
            <a:ext cx="2114279" cy="3153660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国家级政策：推动旅游行业发展的相关政策法规，如《旅游法》、《国民旅游休闲纲要》等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圆角矩形 29"/>
          <p:cNvSpPr/>
          <p:nvPr>
            <p:custDataLst>
              <p:tags r:id="rId5"/>
            </p:custDataLst>
          </p:nvPr>
        </p:nvSpPr>
        <p:spPr>
          <a:xfrm>
            <a:off x="3600907" y="2014942"/>
            <a:ext cx="2401235" cy="370581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16" name="圆角矩形 32"/>
          <p:cNvSpPr/>
          <p:nvPr>
            <p:custDataLst>
              <p:tags r:id="rId6"/>
            </p:custDataLst>
          </p:nvPr>
        </p:nvSpPr>
        <p:spPr>
          <a:xfrm>
            <a:off x="3603260" y="2014942"/>
            <a:ext cx="2396700" cy="19691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18" name="文本框 34"/>
          <p:cNvSpPr txBox="1"/>
          <p:nvPr>
            <p:custDataLst>
              <p:tags r:id="rId7"/>
            </p:custDataLst>
          </p:nvPr>
        </p:nvSpPr>
        <p:spPr>
          <a:xfrm>
            <a:off x="3746792" y="2404948"/>
            <a:ext cx="2111688" cy="3154904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地方政府政策：各地政府出台的旅游发展政策，如旅游产业规划、旅游投资促进政策等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圆角矩形 3"/>
          <p:cNvSpPr/>
          <p:nvPr>
            <p:custDataLst>
              <p:tags r:id="rId8"/>
            </p:custDataLst>
          </p:nvPr>
        </p:nvSpPr>
        <p:spPr>
          <a:xfrm>
            <a:off x="6186830" y="2014942"/>
            <a:ext cx="2401235" cy="370581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22" name="圆角矩形 4"/>
          <p:cNvSpPr/>
          <p:nvPr>
            <p:custDataLst>
              <p:tags r:id="rId9"/>
            </p:custDataLst>
          </p:nvPr>
        </p:nvSpPr>
        <p:spPr>
          <a:xfrm>
            <a:off x="6189183" y="2014942"/>
            <a:ext cx="2396700" cy="19691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24" name="文本框 5"/>
          <p:cNvSpPr txBox="1"/>
          <p:nvPr>
            <p:custDataLst>
              <p:tags r:id="rId10"/>
            </p:custDataLst>
          </p:nvPr>
        </p:nvSpPr>
        <p:spPr>
          <a:xfrm>
            <a:off x="6332127" y="2404948"/>
            <a:ext cx="2111688" cy="315490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行业标准：旅游行业标准及规范，如《旅游景区质量等级划分与评定》等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圆角矩形 8"/>
          <p:cNvSpPr/>
          <p:nvPr>
            <p:custDataLst>
              <p:tags r:id="rId11"/>
            </p:custDataLst>
          </p:nvPr>
        </p:nvSpPr>
        <p:spPr>
          <a:xfrm>
            <a:off x="8772753" y="2014942"/>
            <a:ext cx="2401235" cy="370581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28" name="圆角矩形 9"/>
          <p:cNvSpPr/>
          <p:nvPr>
            <p:custDataLst>
              <p:tags r:id="rId12"/>
            </p:custDataLst>
          </p:nvPr>
        </p:nvSpPr>
        <p:spPr>
          <a:xfrm>
            <a:off x="8775106" y="2014942"/>
            <a:ext cx="2396700" cy="19691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30" name="文本框 10"/>
          <p:cNvSpPr txBox="1"/>
          <p:nvPr>
            <p:custDataLst>
              <p:tags r:id="rId13"/>
            </p:custDataLst>
          </p:nvPr>
        </p:nvSpPr>
        <p:spPr>
          <a:xfrm>
            <a:off x="8918050" y="2404948"/>
            <a:ext cx="2111688" cy="315490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税收政策：针对旅游行业的税收优惠政策及实施情况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旅游行业政策对行业发展的影响</a:t>
            </a:r>
            <a:endParaRPr lang="zh-CN" altLang="en-US"/>
          </a:p>
        </p:txBody>
      </p:sp>
      <p:sp>
        <p:nvSpPr>
          <p:cNvPr id="104936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53873" y="1780267"/>
            <a:ext cx="792419" cy="230577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073458" y="434894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2" name="任意多边形 18"/>
          <p:cNvSpPr/>
          <p:nvPr>
            <p:custDataLst>
              <p:tags r:id="rId4"/>
            </p:custDataLst>
          </p:nvPr>
        </p:nvSpPr>
        <p:spPr>
          <a:xfrm>
            <a:off x="6415264" y="2534015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4" name="任意多边形 19"/>
          <p:cNvSpPr/>
          <p:nvPr>
            <p:custDataLst>
              <p:tags r:id="rId5"/>
            </p:custDataLst>
          </p:nvPr>
        </p:nvSpPr>
        <p:spPr>
          <a:xfrm flipV="1">
            <a:off x="6297157" y="1941699"/>
            <a:ext cx="2305771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771106" y="1780860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791879" y="434894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0" name="任意多边形 4"/>
          <p:cNvSpPr/>
          <p:nvPr>
            <p:custDataLst>
              <p:tags r:id="rId8"/>
            </p:custDataLst>
          </p:nvPr>
        </p:nvSpPr>
        <p:spPr>
          <a:xfrm>
            <a:off x="1133684" y="2534015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2" name="任意多边形 5"/>
          <p:cNvSpPr/>
          <p:nvPr>
            <p:custDataLst>
              <p:tags r:id="rId9"/>
            </p:custDataLst>
          </p:nvPr>
        </p:nvSpPr>
        <p:spPr>
          <a:xfrm flipV="1">
            <a:off x="1014984" y="1941699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133684" y="3191022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政策支持：推动旅游行业快速发展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15264" y="3191022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政策调整：促进旅游行业转型升级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8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80446" y="1792730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500625" y="436081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2" name="任意多边形 11"/>
          <p:cNvSpPr/>
          <p:nvPr>
            <p:custDataLst>
              <p:tags r:id="rId14"/>
            </p:custDataLst>
          </p:nvPr>
        </p:nvSpPr>
        <p:spPr>
          <a:xfrm>
            <a:off x="3842430" y="2545291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4" name="任意多边形 12"/>
          <p:cNvSpPr/>
          <p:nvPr>
            <p:custDataLst>
              <p:tags r:id="rId15"/>
            </p:custDataLst>
          </p:nvPr>
        </p:nvSpPr>
        <p:spPr>
          <a:xfrm flipV="1">
            <a:off x="3724323" y="1954163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626113" y="1815877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646292" y="4382775"/>
            <a:ext cx="753304" cy="207040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0" name="任意多边形 25"/>
          <p:cNvSpPr/>
          <p:nvPr>
            <p:custDataLst>
              <p:tags r:id="rId18"/>
            </p:custDataLst>
          </p:nvPr>
        </p:nvSpPr>
        <p:spPr>
          <a:xfrm>
            <a:off x="8987504" y="2568438"/>
            <a:ext cx="2070405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2" name="任意多边形 26"/>
          <p:cNvSpPr/>
          <p:nvPr>
            <p:custDataLst>
              <p:tags r:id="rId19"/>
            </p:custDataLst>
          </p:nvPr>
        </p:nvSpPr>
        <p:spPr>
          <a:xfrm flipV="1">
            <a:off x="8869991" y="1977309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8988098" y="3225445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政策风险：影响旅游行业的稳定发展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842430" y="3202299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政策限制：控制旅游行业过度扩张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旅游行业政策环境的未来趋势</a:t>
            </a:r>
            <a:endParaRPr lang="zh-CN" altLang="en-US"/>
          </a:p>
        </p:txBody>
      </p:sp>
      <p:sp>
        <p:nvSpPr>
          <p:cNvPr id="1049444" name="弧形 58"/>
          <p:cNvSpPr/>
          <p:nvPr>
            <p:custDataLst>
              <p:tags r:id="rId2"/>
            </p:custDataLst>
          </p:nvPr>
        </p:nvSpPr>
        <p:spPr>
          <a:xfrm>
            <a:off x="7960385" y="2261121"/>
            <a:ext cx="3214326" cy="3214326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6" name="弧形 57"/>
          <p:cNvSpPr/>
          <p:nvPr>
            <p:custDataLst>
              <p:tags r:id="rId3"/>
            </p:custDataLst>
          </p:nvPr>
        </p:nvSpPr>
        <p:spPr>
          <a:xfrm>
            <a:off x="1014984" y="2261121"/>
            <a:ext cx="3214326" cy="3214326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8" name="椭圆 22"/>
          <p:cNvSpPr/>
          <p:nvPr>
            <p:custDataLst>
              <p:tags r:id="rId4"/>
            </p:custDataLst>
          </p:nvPr>
        </p:nvSpPr>
        <p:spPr>
          <a:xfrm>
            <a:off x="8276361" y="2516332"/>
            <a:ext cx="2703159" cy="2703159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0" name="椭圆 23"/>
          <p:cNvSpPr/>
          <p:nvPr>
            <p:custDataLst>
              <p:tags r:id="rId5"/>
            </p:custDataLst>
          </p:nvPr>
        </p:nvSpPr>
        <p:spPr>
          <a:xfrm>
            <a:off x="8634005" y="2570152"/>
            <a:ext cx="364920" cy="36492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2" name="正文"/>
          <p:cNvSpPr txBox="1"/>
          <p:nvPr>
            <p:custDataLst>
              <p:tags r:id="rId6"/>
            </p:custDataLst>
          </p:nvPr>
        </p:nvSpPr>
        <p:spPr>
          <a:xfrm>
            <a:off x="8695638" y="3296724"/>
            <a:ext cx="1864444" cy="12824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旅游行业与其他行业的融合发展将进一步加深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54" name="椭圆 24"/>
          <p:cNvSpPr/>
          <p:nvPr>
            <p:custDataLst>
              <p:tags r:id="rId7"/>
            </p:custDataLst>
          </p:nvPr>
        </p:nvSpPr>
        <p:spPr>
          <a:xfrm>
            <a:off x="6023728" y="2516332"/>
            <a:ext cx="2703159" cy="2703159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6" name="椭圆 25"/>
          <p:cNvSpPr/>
          <p:nvPr>
            <p:custDataLst>
              <p:tags r:id="rId8"/>
            </p:custDataLst>
          </p:nvPr>
        </p:nvSpPr>
        <p:spPr>
          <a:xfrm>
            <a:off x="6380504" y="2570152"/>
            <a:ext cx="364920" cy="36492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8" name="正文"/>
          <p:cNvSpPr txBox="1"/>
          <p:nvPr>
            <p:custDataLst>
              <p:tags r:id="rId9"/>
            </p:custDataLst>
          </p:nvPr>
        </p:nvSpPr>
        <p:spPr>
          <a:xfrm>
            <a:off x="6443005" y="3296724"/>
            <a:ext cx="1864444" cy="12824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绿色旅游、生态旅游成为政策倡导的重要方向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0" name="椭圆 7"/>
          <p:cNvSpPr/>
          <p:nvPr>
            <p:custDataLst>
              <p:tags r:id="rId10"/>
            </p:custDataLst>
          </p:nvPr>
        </p:nvSpPr>
        <p:spPr>
          <a:xfrm>
            <a:off x="3771096" y="2516332"/>
            <a:ext cx="2703159" cy="2703159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2" name="椭圆 9"/>
          <p:cNvSpPr/>
          <p:nvPr>
            <p:custDataLst>
              <p:tags r:id="rId11"/>
            </p:custDataLst>
          </p:nvPr>
        </p:nvSpPr>
        <p:spPr>
          <a:xfrm>
            <a:off x="4127871" y="2570152"/>
            <a:ext cx="364920" cy="36492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4" name="正文"/>
          <p:cNvSpPr txBox="1"/>
          <p:nvPr>
            <p:custDataLst>
              <p:tags r:id="rId12"/>
            </p:custDataLst>
          </p:nvPr>
        </p:nvSpPr>
        <p:spPr>
          <a:xfrm>
            <a:off x="4190372" y="3296724"/>
            <a:ext cx="1864444" cy="12824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数字化、智能化技术在旅游行业的应用将更加广泛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66" name="椭圆 5"/>
          <p:cNvSpPr/>
          <p:nvPr>
            <p:custDataLst>
              <p:tags r:id="rId13"/>
            </p:custDataLst>
          </p:nvPr>
        </p:nvSpPr>
        <p:spPr>
          <a:xfrm>
            <a:off x="1262383" y="2516332"/>
            <a:ext cx="2703159" cy="2703159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8" name="椭圆 4"/>
          <p:cNvSpPr/>
          <p:nvPr>
            <p:custDataLst>
              <p:tags r:id="rId14"/>
            </p:custDataLst>
          </p:nvPr>
        </p:nvSpPr>
        <p:spPr>
          <a:xfrm>
            <a:off x="1619158" y="2570152"/>
            <a:ext cx="364920" cy="36492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0" name="正文"/>
          <p:cNvSpPr txBox="1"/>
          <p:nvPr>
            <p:custDataLst>
              <p:tags r:id="rId15"/>
            </p:custDataLst>
          </p:nvPr>
        </p:nvSpPr>
        <p:spPr>
          <a:xfrm>
            <a:off x="1681659" y="3296724"/>
            <a:ext cx="1864444" cy="12824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政策支持力度加大，推动旅游行业高质量发展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0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中国旅游市场需求分析</a:t>
            </a:r>
            <a:endParaRPr lang="zh-CN" altLang="en-US"/>
          </a:p>
        </p:txBody>
      </p:sp>
      <p:sp>
        <p:nvSpPr>
          <p:cNvPr id="104950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lnSpcReduction="10000"/>
          </a:bodyPr>
          <a:lstStyle/>
          <a:p>
            <a:r>
              <a:rPr lang="en-US" altLang="zh-CN"/>
              <a:t>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旅游需求市场概述</a:t>
            </a:r>
            <a:endParaRPr lang="zh-CN" altLang="en-US"/>
          </a:p>
        </p:txBody>
      </p:sp>
      <p:sp>
        <p:nvSpPr>
          <p:cNvPr id="1049550" name="五边形 30"/>
          <p:cNvSpPr/>
          <p:nvPr>
            <p:custDataLst>
              <p:tags r:id="rId2"/>
            </p:custDataLst>
          </p:nvPr>
        </p:nvSpPr>
        <p:spPr>
          <a:xfrm>
            <a:off x="1014984" y="3333723"/>
            <a:ext cx="2692576" cy="1094496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52" name="燕尾形 36"/>
          <p:cNvSpPr/>
          <p:nvPr>
            <p:custDataLst>
              <p:tags r:id="rId3"/>
            </p:custDataLst>
          </p:nvPr>
        </p:nvSpPr>
        <p:spPr>
          <a:xfrm>
            <a:off x="3434139" y="3333723"/>
            <a:ext cx="2692576" cy="1094496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54" name="燕尾形 37"/>
          <p:cNvSpPr/>
          <p:nvPr>
            <p:custDataLst>
              <p:tags r:id="rId4"/>
            </p:custDataLst>
          </p:nvPr>
        </p:nvSpPr>
        <p:spPr>
          <a:xfrm>
            <a:off x="8272450" y="3333723"/>
            <a:ext cx="2692576" cy="1094496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56" name="燕尾形 38"/>
          <p:cNvSpPr/>
          <p:nvPr>
            <p:custDataLst>
              <p:tags r:id="rId5"/>
            </p:custDataLst>
          </p:nvPr>
        </p:nvSpPr>
        <p:spPr>
          <a:xfrm>
            <a:off x="5853295" y="3333723"/>
            <a:ext cx="2692576" cy="1094496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58" name="文本框 3"/>
          <p:cNvSpPr txBox="1"/>
          <p:nvPr>
            <p:custDataLst>
              <p:tags r:id="rId6"/>
            </p:custDataLst>
          </p:nvPr>
        </p:nvSpPr>
        <p:spPr>
          <a:xfrm>
            <a:off x="3377823" y="4661646"/>
            <a:ext cx="2903966" cy="127242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旅游需求的主要类型和特点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60" name="文本框 6"/>
          <p:cNvSpPr txBox="1"/>
          <p:nvPr>
            <p:custDataLst>
              <p:tags r:id="rId7"/>
            </p:custDataLst>
          </p:nvPr>
        </p:nvSpPr>
        <p:spPr>
          <a:xfrm>
            <a:off x="1014984" y="1802570"/>
            <a:ext cx="2903966" cy="130996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中国旅游市场需求的增长趋势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62" name="文本框 7"/>
          <p:cNvSpPr txBox="1"/>
          <p:nvPr>
            <p:custDataLst>
              <p:tags r:id="rId8"/>
            </p:custDataLst>
          </p:nvPr>
        </p:nvSpPr>
        <p:spPr>
          <a:xfrm>
            <a:off x="5851663" y="1802570"/>
            <a:ext cx="2903966" cy="130996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旅游需求市场的细分领域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64" name="文本框 8"/>
          <p:cNvSpPr txBox="1"/>
          <p:nvPr>
            <p:custDataLst>
              <p:tags r:id="rId9"/>
            </p:custDataLst>
          </p:nvPr>
        </p:nvSpPr>
        <p:spPr>
          <a:xfrm>
            <a:off x="8270002" y="4661646"/>
            <a:ext cx="2903966" cy="127242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旅游需求市场的未来展望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旅游需求市场细分</a:t>
            </a:r>
            <a:endParaRPr lang="zh-CN" altLang="en-US"/>
          </a:p>
        </p:txBody>
      </p:sp>
      <p:sp>
        <p:nvSpPr>
          <p:cNvPr id="1049602" name="五边形 30"/>
          <p:cNvSpPr/>
          <p:nvPr>
            <p:custDataLst>
              <p:tags r:id="rId2"/>
            </p:custDataLst>
          </p:nvPr>
        </p:nvSpPr>
        <p:spPr>
          <a:xfrm>
            <a:off x="1014984" y="3333723"/>
            <a:ext cx="2692576" cy="1094496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04" name="燕尾形 36"/>
          <p:cNvSpPr/>
          <p:nvPr>
            <p:custDataLst>
              <p:tags r:id="rId3"/>
            </p:custDataLst>
          </p:nvPr>
        </p:nvSpPr>
        <p:spPr>
          <a:xfrm>
            <a:off x="3434139" y="3333723"/>
            <a:ext cx="2692576" cy="1094496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06" name="燕尾形 37"/>
          <p:cNvSpPr/>
          <p:nvPr>
            <p:custDataLst>
              <p:tags r:id="rId4"/>
            </p:custDataLst>
          </p:nvPr>
        </p:nvSpPr>
        <p:spPr>
          <a:xfrm>
            <a:off x="8272450" y="3333723"/>
            <a:ext cx="2692576" cy="1094496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08" name="燕尾形 38"/>
          <p:cNvSpPr/>
          <p:nvPr>
            <p:custDataLst>
              <p:tags r:id="rId5"/>
            </p:custDataLst>
          </p:nvPr>
        </p:nvSpPr>
        <p:spPr>
          <a:xfrm>
            <a:off x="5853295" y="3333723"/>
            <a:ext cx="2692576" cy="1094496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10" name="文本框 3"/>
          <p:cNvSpPr txBox="1"/>
          <p:nvPr>
            <p:custDataLst>
              <p:tags r:id="rId6"/>
            </p:custDataLst>
          </p:nvPr>
        </p:nvSpPr>
        <p:spPr>
          <a:xfrm>
            <a:off x="3377823" y="4661646"/>
            <a:ext cx="2903966" cy="127242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旅游消费层次：高端、中端、经济型等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12" name="文本框 6"/>
          <p:cNvSpPr txBox="1"/>
          <p:nvPr>
            <p:custDataLst>
              <p:tags r:id="rId7"/>
            </p:custDataLst>
          </p:nvPr>
        </p:nvSpPr>
        <p:spPr>
          <a:xfrm>
            <a:off x="1014984" y="1802570"/>
            <a:ext cx="2903966" cy="130996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旅游需求类型：观光、度假、商务、探亲等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14" name="文本框 7"/>
          <p:cNvSpPr txBox="1"/>
          <p:nvPr>
            <p:custDataLst>
              <p:tags r:id="rId8"/>
            </p:custDataLst>
          </p:nvPr>
        </p:nvSpPr>
        <p:spPr>
          <a:xfrm>
            <a:off x="5851663" y="1802570"/>
            <a:ext cx="2903966" cy="130996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旅游目的地偏好：国内游、出境游、海岛游等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16" name="文本框 8"/>
          <p:cNvSpPr txBox="1"/>
          <p:nvPr>
            <p:custDataLst>
              <p:tags r:id="rId9"/>
            </p:custDataLst>
          </p:nvPr>
        </p:nvSpPr>
        <p:spPr>
          <a:xfrm>
            <a:off x="8270002" y="4661646"/>
            <a:ext cx="2903966" cy="127242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旅游方式选择：跟团游、自由行、定制游等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6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旅游需求市场趋势</a:t>
            </a:r>
            <a:endParaRPr lang="zh-CN" altLang="en-US"/>
          </a:p>
        </p:txBody>
      </p:sp>
      <p:sp>
        <p:nvSpPr>
          <p:cNvPr id="1049654" name="矩形 38"/>
          <p:cNvSpPr/>
          <p:nvPr>
            <p:custDataLst>
              <p:tags r:id="rId2"/>
            </p:custDataLst>
          </p:nvPr>
        </p:nvSpPr>
        <p:spPr>
          <a:xfrm rot="204112">
            <a:off x="2076806" y="1773936"/>
            <a:ext cx="3563288" cy="1859874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6" name="矩形 39"/>
          <p:cNvSpPr/>
          <p:nvPr>
            <p:custDataLst>
              <p:tags r:id="rId3"/>
            </p:custDataLst>
          </p:nvPr>
        </p:nvSpPr>
        <p:spPr>
          <a:xfrm>
            <a:off x="2080924" y="1774524"/>
            <a:ext cx="3563288" cy="185987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8" name="TextBox 2"/>
          <p:cNvSpPr txBox="1"/>
          <p:nvPr>
            <p:custDataLst>
              <p:tags r:id="rId4"/>
            </p:custDataLst>
          </p:nvPr>
        </p:nvSpPr>
        <p:spPr>
          <a:xfrm>
            <a:off x="2287380" y="1919808"/>
            <a:ext cx="3165668" cy="153577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旅游需求持续增长：随着人们生活水平的提高，旅游需求呈现出持续增长的趋势。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660" name="矩形 100"/>
          <p:cNvSpPr/>
          <p:nvPr>
            <p:custDataLst>
              <p:tags r:id="rId5"/>
            </p:custDataLst>
          </p:nvPr>
        </p:nvSpPr>
        <p:spPr>
          <a:xfrm rot="204112">
            <a:off x="6544151" y="1773936"/>
            <a:ext cx="3563288" cy="1859874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2" name="矩形 101"/>
          <p:cNvSpPr/>
          <p:nvPr>
            <p:custDataLst>
              <p:tags r:id="rId6"/>
            </p:custDataLst>
          </p:nvPr>
        </p:nvSpPr>
        <p:spPr>
          <a:xfrm>
            <a:off x="6548857" y="1774524"/>
            <a:ext cx="3563288" cy="185987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4" name="TextBox 2"/>
          <p:cNvSpPr txBox="1"/>
          <p:nvPr>
            <p:custDataLst>
              <p:tags r:id="rId7"/>
            </p:custDataLst>
          </p:nvPr>
        </p:nvSpPr>
        <p:spPr>
          <a:xfrm>
            <a:off x="6755902" y="1919808"/>
            <a:ext cx="3165668" cy="153577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4227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旅游需求多样化：消费者对于旅游的需求越来越多样化，从传统的观光旅游到休闲度假、主题旅游等。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666" name="矩形 122"/>
          <p:cNvSpPr/>
          <p:nvPr>
            <p:custDataLst>
              <p:tags r:id="rId8"/>
            </p:custDataLst>
          </p:nvPr>
        </p:nvSpPr>
        <p:spPr>
          <a:xfrm rot="204112">
            <a:off x="2076806" y="4101426"/>
            <a:ext cx="3563288" cy="1859874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8" name="矩形 123"/>
          <p:cNvSpPr/>
          <p:nvPr>
            <p:custDataLst>
              <p:tags r:id="rId9"/>
            </p:custDataLst>
          </p:nvPr>
        </p:nvSpPr>
        <p:spPr>
          <a:xfrm>
            <a:off x="2080924" y="4102014"/>
            <a:ext cx="3563288" cy="185987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0" name="TextBox 2"/>
          <p:cNvSpPr txBox="1"/>
          <p:nvPr>
            <p:custDataLst>
              <p:tags r:id="rId10"/>
            </p:custDataLst>
          </p:nvPr>
        </p:nvSpPr>
        <p:spPr>
          <a:xfrm>
            <a:off x="2286792" y="4247298"/>
            <a:ext cx="3165668" cy="153577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旅游需求个性化：消费者对于旅游的需求越来越个性化，更加注重体验和感受。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672" name="矩形 89"/>
          <p:cNvSpPr/>
          <p:nvPr>
            <p:custDataLst>
              <p:tags r:id="rId11"/>
            </p:custDataLst>
          </p:nvPr>
        </p:nvSpPr>
        <p:spPr>
          <a:xfrm rot="204112">
            <a:off x="6544151" y="4101426"/>
            <a:ext cx="3563288" cy="1859874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4" name="矩形 90"/>
          <p:cNvSpPr/>
          <p:nvPr>
            <p:custDataLst>
              <p:tags r:id="rId12"/>
            </p:custDataLst>
          </p:nvPr>
        </p:nvSpPr>
        <p:spPr>
          <a:xfrm>
            <a:off x="6548857" y="4102014"/>
            <a:ext cx="3563288" cy="185987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TextBox 2"/>
          <p:cNvSpPr txBox="1"/>
          <p:nvPr>
            <p:custDataLst>
              <p:tags r:id="rId13"/>
            </p:custDataLst>
          </p:nvPr>
        </p:nvSpPr>
        <p:spPr>
          <a:xfrm>
            <a:off x="6754725" y="4247298"/>
            <a:ext cx="3165668" cy="153577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4227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旅游需求品质化：消费者对于旅游的需求越来越品质化，更加注重旅游产品和服务的品质和品牌。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https://d.book118.com/786023055200010040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3"/>
</p:tagLst>
</file>

<file path=ppt/tags/tag78.xml><?xml version="1.0" encoding="utf-8"?>
<p:tagLst xmlns:p="http://schemas.openxmlformats.org/presentationml/2006/main">
  <p:tag name="KSO_WM_BEAUTIFY_FLAG" val="#wm#"/>
  <p:tag name="KSO_WM_SLIDE_ID" val="custom2023141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1_1"/>
  <p:tag name="KSO_WM_UNIT_INDEX" val="1_1_1"/>
  <p:tag name="KSO_WM_UNIT_LAYERLEVEL" val="1_1_1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2_1"/>
  <p:tag name="KSO_WM_UNIT_INDEX" val="1_2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4_1"/>
  <p:tag name="KSO_WM_UNIT_INDEX" val="1_4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3_1"/>
  <p:tag name="KSO_WM_UNIT_INDEX" val="1_3_1"/>
  <p:tag name="KSO_WM_UNIT_LAYERLEVEL" val="1_1_1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5_1"/>
  <p:tag name="KSO_WM_UNIT_INDEX" val="1_5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6_1"/>
  <p:tag name="KSO_WM_UNIT_INDEX" val="1_6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41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5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8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66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27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5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89">
      <a:dk1>
        <a:sysClr val="windowText" lastClr="000000"/>
      </a:dk1>
      <a:lt1>
        <a:sysClr val="window" lastClr="FFFFFF"/>
      </a:lt1>
      <a:dk2>
        <a:srgbClr val="0F3656"/>
      </a:dk2>
      <a:lt2>
        <a:srgbClr val="CBE7FE"/>
      </a:lt2>
      <a:accent1>
        <a:srgbClr val="FB7C07"/>
      </a:accent1>
      <a:accent2>
        <a:srgbClr val="ECB938"/>
      </a:accent2>
      <a:accent3>
        <a:srgbClr val="FC5A3A"/>
      </a:accent3>
      <a:accent4>
        <a:srgbClr val="3590DB"/>
      </a:accent4>
      <a:accent5>
        <a:srgbClr val="41CCFD"/>
      </a:accent5>
      <a:accent6>
        <a:srgbClr val="C83DFF"/>
      </a:accent6>
      <a:hlink>
        <a:srgbClr val="658BD5"/>
      </a:hlink>
      <a:folHlink>
        <a:srgbClr val="A16AA5"/>
      </a:folHlink>
    </a:clrScheme>
    <a:fontScheme name="自定义 79">
      <a:majorFont>
        <a:latin typeface="汉仪粗圆简"/>
        <a:ea typeface="汉仪粗圆简"/>
        <a:cs typeface="Arial"/>
      </a:majorFont>
      <a:minorFont>
        <a:latin typeface="汉仪正圆-75W"/>
        <a:ea typeface="汉仪正圆-45W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汉仪粗圆简</vt:lpstr>
      <vt:lpstr>汉仪正圆-75W</vt:lpstr>
      <vt:lpstr>汉仪正圆-45W</vt:lpstr>
      <vt:lpstr>微软雅黑</vt:lpstr>
      <vt:lpstr>宋体</vt:lpstr>
      <vt:lpstr>Office Theme</vt:lpstr>
      <vt:lpstr>2023-2028年中国旅游行业深度研究报告</vt:lpstr>
      <vt:lpstr>目录</vt:lpstr>
      <vt:lpstr>添加章节标题</vt:lpstr>
      <vt:lpstr>中国旅游行业概述</vt:lpstr>
      <vt:lpstr>旅游行业的定义与分类</vt:lpstr>
      <vt:lpstr>旅游行业的发展历程</vt:lpstr>
      <vt:lpstr>旅游行业的市场规模</vt:lpstr>
      <vt:lpstr>旅游行业的未来趋势</vt:lpstr>
      <vt:lpstr>中国旅游行业政策环境分析</vt:lpstr>
      <vt:lpstr>旅游行业政策环境概述</vt:lpstr>
      <vt:lpstr>旅游行业政策法规分析</vt:lpstr>
      <vt:lpstr>旅游行业政策对行业发展的影响</vt:lpstr>
      <vt:lpstr>旅游行业政策环境的未来趋势</vt:lpstr>
      <vt:lpstr>中国旅游市场需求分析</vt:lpstr>
      <vt:lpstr>旅游需求市场概述</vt:lpstr>
      <vt:lpstr>旅游需求市场细分</vt:lpstr>
      <vt:lpstr>旅游需求市场趋势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2024-09-07T05:43:10.167</cp:lastPrinted>
  <dcterms:created xsi:type="dcterms:W3CDTF">2024-09-06T21:43:10Z</dcterms:created>
  <dcterms:modified xsi:type="dcterms:W3CDTF">2024-09-06T21:43:12Z</dcterms:modified>
</cp:coreProperties>
</file>