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F5BE5AB0-072B-4D42-A297-D6527EF52906}"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5" name="PlaceHolder 1"/>
          <p:cNvSpPr>
            <a:spLocks noGrp="1"/>
          </p:cNvSpPr>
          <p:nvPr>
            <p:ph type="sldImg"/>
          </p:nvPr>
        </p:nvSpPr>
        <p:spPr>
          <a:xfrm>
            <a:off x="685800" y="1143000"/>
            <a:ext cx="5486040" cy="3085920"/>
          </a:xfrm>
          <a:prstGeom prst="rect">
            <a:avLst/>
          </a:prstGeom>
          <a:ln w="0">
            <a:noFill/>
          </a:ln>
        </p:spPr>
      </p:sp>
      <p:sp>
        <p:nvSpPr>
          <p:cNvPr id="326"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7"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8" name="PlaceHolder 1"/>
          <p:cNvSpPr>
            <a:spLocks noGrp="1"/>
          </p:cNvSpPr>
          <p:nvPr>
            <p:ph type="sldImg"/>
          </p:nvPr>
        </p:nvSpPr>
        <p:spPr>
          <a:xfrm>
            <a:off x="685800" y="1143000"/>
            <a:ext cx="5486040" cy="3085920"/>
          </a:xfrm>
          <a:prstGeom prst="rect">
            <a:avLst/>
          </a:prstGeom>
          <a:ln w="0">
            <a:noFill/>
          </a:ln>
        </p:spPr>
      </p:sp>
      <p:sp>
        <p:nvSpPr>
          <p:cNvPr id="329"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0"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1" name="PlaceHolder 1"/>
          <p:cNvSpPr>
            <a:spLocks noGrp="1"/>
          </p:cNvSpPr>
          <p:nvPr>
            <p:ph type="sldImg"/>
          </p:nvPr>
        </p:nvSpPr>
        <p:spPr>
          <a:xfrm>
            <a:off x="685800" y="1143000"/>
            <a:ext cx="5486040" cy="3085920"/>
          </a:xfrm>
          <a:prstGeom prst="rect">
            <a:avLst/>
          </a:prstGeom>
          <a:ln w="0">
            <a:noFill/>
          </a:ln>
        </p:spPr>
      </p:sp>
      <p:sp>
        <p:nvSpPr>
          <p:cNvPr id="332"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3"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4" name="PlaceHolder 1"/>
          <p:cNvSpPr>
            <a:spLocks noGrp="1"/>
          </p:cNvSpPr>
          <p:nvPr>
            <p:ph type="sldImg"/>
          </p:nvPr>
        </p:nvSpPr>
        <p:spPr>
          <a:xfrm>
            <a:off x="685800" y="1143000"/>
            <a:ext cx="5486040" cy="3085920"/>
          </a:xfrm>
          <a:prstGeom prst="rect">
            <a:avLst/>
          </a:prstGeom>
          <a:ln w="0">
            <a:noFill/>
          </a:ln>
        </p:spPr>
      </p:sp>
      <p:sp>
        <p:nvSpPr>
          <p:cNvPr id="335"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6"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7" name="PlaceHolder 1"/>
          <p:cNvSpPr>
            <a:spLocks noGrp="1"/>
          </p:cNvSpPr>
          <p:nvPr>
            <p:ph type="sldImg"/>
          </p:nvPr>
        </p:nvSpPr>
        <p:spPr>
          <a:xfrm>
            <a:off x="685800" y="1143000"/>
            <a:ext cx="5486040" cy="3085920"/>
          </a:xfrm>
          <a:prstGeom prst="rect">
            <a:avLst/>
          </a:prstGeom>
          <a:ln w="0">
            <a:noFill/>
          </a:ln>
        </p:spPr>
      </p:sp>
      <p:sp>
        <p:nvSpPr>
          <p:cNvPr id="338"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9"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0" name="PlaceHolder 1"/>
          <p:cNvSpPr>
            <a:spLocks noGrp="1"/>
          </p:cNvSpPr>
          <p:nvPr>
            <p:ph type="sldImg"/>
          </p:nvPr>
        </p:nvSpPr>
        <p:spPr>
          <a:xfrm>
            <a:off x="685800" y="1143000"/>
            <a:ext cx="5486040" cy="3085920"/>
          </a:xfrm>
          <a:prstGeom prst="rect">
            <a:avLst/>
          </a:prstGeom>
          <a:ln w="0">
            <a:noFill/>
          </a:ln>
        </p:spPr>
      </p:sp>
      <p:sp>
        <p:nvSpPr>
          <p:cNvPr id="341"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2"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050B384-B7AA-4AC7-92E0-88F6719971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1F11E0-DD8B-4132-A203-E66D095583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2D2DB9B-99B8-42AE-8FD8-ABDFB5C4F0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380FB69-1727-4865-88B0-43F6DD863C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01C4EA5-B740-481F-AE9E-16CA0516B1C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F1AA3A8-7492-49F9-A5D7-998502504CF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2616131-9C40-442B-8A86-328AF812916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B3A45B-717A-41BA-AF59-8A2B359B52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EB81A69-8AC5-4E60-B15B-EDC995EDB0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C1B920-AADD-4314-AC11-3172124DF2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C9FD1E-BC45-4ED3-956E-4696FB0A98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9EF79CD0-38EB-4DEB-9607-D518A2638968}"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DDFD5DA1-3A25-4E85-B900-F74B0E381873}"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6030024013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航空行业安全生产规章制度培训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航空行业安全生产规章制度培训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安全风险评估与管理</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人员培训与能力建设</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信息化建设与数据分析</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突发事件应急处理</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航空行业安全生产规章制度培训</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介绍</a:t>
            </a:r>
            <a:endParaRPr lang="en-US" sz="3600" b="0" strike="noStrike" spc="-1">
              <a:solidFill>
                <a:schemeClr val="dk1"/>
              </a:solidFill>
              <a:latin typeface="Arial"/>
            </a:endParaRPr>
          </a:p>
        </p:txBody>
      </p:sp>
      <p:sp>
        <p:nvSpPr>
          <p:cNvPr id="8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航空行业安全生产是保障航空安全的重要基础，规章制度培训对于员工和企业具有重要意义。本章将深入研究航空行业安全生产规章制度的背景和目的，以便全面了解该领域的重要性。</a:t>
            </a:r>
            <a:endParaRPr lang="en-US" sz="25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法律法规相关要点</a:t>
            </a:r>
            <a:endParaRPr lang="en-US" sz="3600" b="0" strike="noStrike" spc="-1">
              <a:solidFill>
                <a:schemeClr val="dk1"/>
              </a:solidFill>
              <a:latin typeface="Arial"/>
            </a:endParaRPr>
          </a:p>
        </p:txBody>
      </p:sp>
      <p:sp>
        <p:nvSpPr>
          <p:cNvPr id="8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航空行业安全生产法规</a:t>
            </a:r>
            <a:endParaRPr lang="en-US" sz="1500" b="0" strike="noStrike" spc="-1">
              <a:solidFill>
                <a:srgbClr val="000000"/>
              </a:solidFill>
              <a:latin typeface="Arial"/>
            </a:endParaRPr>
          </a:p>
        </p:txBody>
      </p:sp>
      <p:sp>
        <p:nvSpPr>
          <p:cNvPr id="8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国家法律法规</a:t>
            </a:r>
            <a:endParaRPr lang="en-US" sz="2200" b="0" strike="noStrike" spc="-1">
              <a:solidFill>
                <a:srgbClr val="000000"/>
              </a:solidFill>
              <a:latin typeface="Arial"/>
            </a:endParaRPr>
          </a:p>
        </p:txBody>
      </p:sp>
      <p:sp>
        <p:nvSpPr>
          <p:cNvPr id="8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航空公司遵守规定</a:t>
            </a:r>
            <a:endParaRPr lang="en-US" sz="1500" b="0" strike="noStrike" spc="-1">
              <a:solidFill>
                <a:srgbClr val="000000"/>
              </a:solidFill>
              <a:latin typeface="Arial"/>
            </a:endParaRPr>
          </a:p>
        </p:txBody>
      </p:sp>
      <p:sp>
        <p:nvSpPr>
          <p:cNvPr id="8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公司规定</a:t>
            </a:r>
            <a:endParaRPr lang="en-US" sz="2200" b="0" strike="noStrike" spc="-1">
              <a:solidFill>
                <a:srgbClr val="000000"/>
              </a:solidFill>
              <a:latin typeface="Arial"/>
            </a:endParaRPr>
          </a:p>
        </p:txBody>
      </p:sp>
      <p:sp>
        <p:nvSpPr>
          <p:cNvPr id="8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不同航空器规章制度</a:t>
            </a:r>
            <a:endParaRPr lang="en-US" sz="1500" b="0" strike="noStrike" spc="-1">
              <a:solidFill>
                <a:srgbClr val="000000"/>
              </a:solidFill>
              <a:latin typeface="Arial"/>
            </a:endParaRPr>
          </a:p>
        </p:txBody>
      </p:sp>
      <p:sp>
        <p:nvSpPr>
          <p:cNvPr id="8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安全生产</a:t>
            </a:r>
            <a:endParaRPr lang="en-US" sz="2200" b="0" strike="noStrike" spc="-1">
              <a:solidFill>
                <a:srgbClr val="000000"/>
              </a:solidFill>
              <a:latin typeface="Arial"/>
            </a:endParaRPr>
          </a:p>
        </p:txBody>
      </p:sp>
      <p:sp>
        <p:nvSpPr>
          <p:cNvPr id="8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飞行作业规定</a:t>
            </a:r>
            <a:endParaRPr lang="en-US" sz="2200" b="0" strike="noStrike" spc="-1">
              <a:solidFill>
                <a:srgbClr val="000000"/>
              </a:solidFill>
              <a:latin typeface="Arial"/>
            </a:endParaRPr>
          </a:p>
        </p:txBody>
      </p:sp>
      <p:sp>
        <p:nvSpPr>
          <p:cNvPr id="9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飞行操作程序</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安全飞行要点</a:t>
            </a:r>
            <a:endParaRPr lang="en-US" sz="1500" b="0" strike="noStrike" spc="-1">
              <a:solidFill>
                <a:srgbClr val="000000"/>
              </a:solidFill>
              <a:latin typeface="Arial"/>
            </a:endParaRPr>
          </a:p>
        </p:txBody>
      </p:sp>
      <p:sp>
        <p:nvSpPr>
          <p:cNvPr id="9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紧急情况处理</a:t>
            </a:r>
            <a:endParaRPr lang="en-US" sz="2200" b="0" strike="noStrike" spc="-1">
              <a:solidFill>
                <a:srgbClr val="000000"/>
              </a:solidFill>
              <a:latin typeface="Arial"/>
            </a:endParaRPr>
          </a:p>
        </p:txBody>
      </p:sp>
      <p:sp>
        <p:nvSpPr>
          <p:cNvPr id="9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处理流程</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报告要求</a:t>
            </a:r>
            <a:endParaRPr lang="en-US" sz="1500" b="0" strike="noStrike" spc="-1">
              <a:solidFill>
                <a:srgbClr val="000000"/>
              </a:solidFill>
              <a:latin typeface="Arial"/>
            </a:endParaRPr>
          </a:p>
        </p:txBody>
      </p:sp>
      <p:sp>
        <p:nvSpPr>
          <p:cNvPr id="9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9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规章制度培训内容</a:t>
            </a:r>
            <a:endParaRPr lang="en-US" sz="3600" b="0" strike="noStrike" spc="-1">
              <a:solidFill>
                <a:schemeClr val="dk1"/>
              </a:solidFill>
              <a:latin typeface="Arial"/>
            </a:endParaRPr>
          </a:p>
        </p:txBody>
      </p:sp>
      <p:sp>
        <p:nvSpPr>
          <p:cNvPr id="10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基本概念和内容</a:t>
            </a:r>
            <a:endParaRPr lang="en-US" sz="2200" b="0" strike="noStrike" spc="-1">
              <a:solidFill>
                <a:srgbClr val="000000"/>
              </a:solidFill>
              <a:latin typeface="Arial"/>
            </a:endParaRPr>
          </a:p>
        </p:txBody>
      </p:sp>
      <p:sp>
        <p:nvSpPr>
          <p:cNvPr id="10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航空行业安全生产的基础知识</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相关规章制度解读</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5"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制度执行与监督</a:t>
            </a:r>
            <a:endParaRPr lang="en-US" sz="3500" b="0" strike="noStrike" spc="-1">
              <a:solidFill>
                <a:srgbClr val="000000"/>
              </a:solidFill>
              <a:latin typeface="Arial"/>
            </a:endParaRPr>
          </a:p>
        </p:txBody>
      </p:sp>
      <p:sp>
        <p:nvSpPr>
          <p:cNvPr id="106"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规章制度的执行与监督是航空行业安全生产的关键环节。不同部门之间需要协调配合，监督制度的建立和评估也至关重要。只有严格执行和监督，航空行业的安全生产才能得到保障。</a:t>
            </a:r>
            <a:endParaRPr lang="en-US" sz="2500" b="0" strike="noStrike" spc="-1">
              <a:solidFill>
                <a:srgbClr val="000000"/>
              </a:solidFill>
              <a:latin typeface="Arial"/>
            </a:endParaRPr>
          </a:p>
        </p:txBody>
      </p:sp>
      <p:sp>
        <p:nvSpPr>
          <p:cNvPr id="10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0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0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安全风险评估与管理</a:t>
            </a:r>
            <a:endParaRPr lang="en-US" sz="3600" b="0" strike="noStrike" spc="-1">
              <a:solidFill>
                <a:schemeClr val="dk1"/>
              </a:solidFill>
              <a:latin typeface="Arial"/>
            </a:endParaRPr>
          </a:p>
        </p:txBody>
      </p:sp>
      <p:sp>
        <p:nvSpPr>
          <p:cNvPr id="11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1"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风险评估基本概念</a:t>
            </a:r>
            <a:endParaRPr lang="en-US" sz="3600" b="0" strike="noStrike" spc="-1">
              <a:solidFill>
                <a:schemeClr val="dk1"/>
              </a:solidFill>
              <a:latin typeface="Arial"/>
            </a:endParaRPr>
          </a:p>
        </p:txBody>
      </p:sp>
      <p:sp>
        <p:nvSpPr>
          <p:cNvPr id="112"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核心概念</a:t>
            </a:r>
            <a:endParaRPr lang="en-US" sz="1500" b="0" strike="noStrike" spc="-1">
              <a:solidFill>
                <a:srgbClr val="000000"/>
              </a:solidFill>
              <a:latin typeface="Arial"/>
            </a:endParaRPr>
          </a:p>
        </p:txBody>
      </p:sp>
      <p:sp>
        <p:nvSpPr>
          <p:cNvPr id="113"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安全风险评估的定义和目的</a:t>
            </a:r>
            <a:endParaRPr lang="en-US" sz="2200" b="0" strike="noStrike" spc="-1">
              <a:solidFill>
                <a:srgbClr val="000000"/>
              </a:solidFill>
              <a:latin typeface="Arial"/>
            </a:endParaRPr>
          </a:p>
        </p:txBody>
      </p:sp>
      <p:sp>
        <p:nvSpPr>
          <p:cNvPr id="114"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操作流程</a:t>
            </a:r>
            <a:endParaRPr lang="en-US" sz="1500" b="0" strike="noStrike" spc="-1">
              <a:solidFill>
                <a:srgbClr val="000000"/>
              </a:solidFill>
              <a:latin typeface="Arial"/>
            </a:endParaRPr>
          </a:p>
        </p:txBody>
      </p:sp>
      <p:sp>
        <p:nvSpPr>
          <p:cNvPr id="115"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风险评估的方法和步骤</a:t>
            </a:r>
            <a:endParaRPr lang="en-US" sz="2200" b="0" strike="noStrike" spc="-1">
              <a:solidFill>
                <a:srgbClr val="000000"/>
              </a:solidFill>
              <a:latin typeface="Arial"/>
            </a:endParaRPr>
          </a:p>
        </p:txBody>
      </p:sp>
      <p:sp>
        <p:nvSpPr>
          <p:cNvPr id="116"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关键意义</a:t>
            </a:r>
            <a:endParaRPr lang="en-US" sz="1500" b="0" strike="noStrike" spc="-1">
              <a:solidFill>
                <a:srgbClr val="000000"/>
              </a:solidFill>
              <a:latin typeface="Arial"/>
            </a:endParaRPr>
          </a:p>
        </p:txBody>
      </p:sp>
      <p:sp>
        <p:nvSpPr>
          <p:cNvPr id="117"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风险管理的重要性</a:t>
            </a:r>
            <a:endParaRPr lang="en-US" sz="2200" b="0" strike="noStrike" spc="-1">
              <a:solidFill>
                <a:srgbClr val="000000"/>
              </a:solidFill>
              <a:latin typeface="Arial"/>
            </a:endParaRPr>
          </a:p>
        </p:txBody>
      </p:sp>
      <p:sp>
        <p:nvSpPr>
          <p:cNvPr id="118"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9"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失事案例分析与教训</a:t>
            </a:r>
            <a:endParaRPr lang="en-US" sz="3500" b="0" strike="noStrike" spc="-1">
              <a:solidFill>
                <a:srgbClr val="000000"/>
              </a:solidFill>
              <a:latin typeface="Arial"/>
            </a:endParaRPr>
          </a:p>
        </p:txBody>
      </p:sp>
      <p:sp>
        <p:nvSpPr>
          <p:cNvPr id="12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通过对历次失事案例进行深入分析，可以总结出一些重要的教训和经验，为航空行业的安全风险评估与管理提供重要参考。</a:t>
            </a:r>
            <a:endParaRPr lang="en-US" sz="2500" b="0" strike="noStrike" spc="-1">
              <a:solidFill>
                <a:srgbClr val="000000"/>
              </a:solidFill>
              <a:latin typeface="Arial"/>
            </a:endParaRPr>
          </a:p>
        </p:txBody>
      </p:sp>
      <p:sp>
        <p:nvSpPr>
          <p:cNvPr id="12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5"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实施措施的难点</a:t>
            </a:r>
            <a:endParaRPr lang="en-US" sz="2200" b="0" strike="noStrike" spc="-1">
              <a:solidFill>
                <a:srgbClr val="000000"/>
              </a:solidFill>
              <a:latin typeface="Arial"/>
            </a:endParaRPr>
          </a:p>
        </p:txBody>
      </p:sp>
      <p:sp>
        <p:nvSpPr>
          <p:cNvPr id="126"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资源投入</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人员培训</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监测改进</a:t>
            </a:r>
            <a:endParaRPr lang="en-US" sz="1500" b="0" strike="noStrike" spc="-1">
              <a:solidFill>
                <a:srgbClr val="000000"/>
              </a:solidFill>
              <a:latin typeface="Arial"/>
            </a:endParaRPr>
          </a:p>
        </p:txBody>
      </p:sp>
      <p:sp>
        <p:nvSpPr>
          <p:cNvPr id="12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8"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安全控制措施的效果评估</a:t>
            </a:r>
            <a:endParaRPr lang="en-US" sz="2200" b="0" strike="noStrike" spc="-1">
              <a:solidFill>
                <a:srgbClr val="000000"/>
              </a:solidFill>
              <a:latin typeface="Arial"/>
            </a:endParaRPr>
          </a:p>
        </p:txBody>
      </p:sp>
      <p:sp>
        <p:nvSpPr>
          <p:cNvPr id="129"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监测数据</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学习经验</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持续改进</a:t>
            </a:r>
            <a:endParaRPr lang="en-US" sz="1500" b="0" strike="noStrike" spc="-1">
              <a:solidFill>
                <a:srgbClr val="000000"/>
              </a:solidFill>
              <a:latin typeface="Arial"/>
            </a:endParaRPr>
          </a:p>
        </p:txBody>
      </p:sp>
      <p:sp>
        <p:nvSpPr>
          <p:cNvPr id="13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1"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32"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3"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安全控制措施</a:t>
            </a:r>
            <a:endParaRPr lang="en-US" sz="3600" b="0" strike="noStrike" spc="-1">
              <a:solidFill>
                <a:schemeClr val="dk1"/>
              </a:solidFill>
              <a:latin typeface="Arial"/>
            </a:endParaRPr>
          </a:p>
        </p:txBody>
      </p:sp>
      <p:sp>
        <p:nvSpPr>
          <p:cNvPr id="13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5"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安全控制措施的种类</a:t>
            </a:r>
            <a:endParaRPr lang="en-US" sz="2200" b="0" strike="noStrike" spc="-1">
              <a:solidFill>
                <a:srgbClr val="000000"/>
              </a:solidFill>
              <a:latin typeface="Arial"/>
            </a:endParaRPr>
          </a:p>
        </p:txBody>
      </p:sp>
      <p:sp>
        <p:nvSpPr>
          <p:cNvPr id="136"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技术措施</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管理措施</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法规措施</a:t>
            </a:r>
            <a:endParaRPr lang="en-US" sz="15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7"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制度与技术创新</a:t>
            </a:r>
            <a:endParaRPr lang="en-US" sz="3600" b="0" strike="noStrike" spc="-1">
              <a:solidFill>
                <a:schemeClr val="dk1"/>
              </a:solidFill>
              <a:latin typeface="Arial"/>
            </a:endParaRPr>
          </a:p>
        </p:txBody>
      </p:sp>
      <p:sp>
        <p:nvSpPr>
          <p:cNvPr id="138"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重大变革</a:t>
            </a:r>
            <a:endParaRPr lang="en-US" sz="2000" b="0" strike="noStrike" spc="-1">
              <a:solidFill>
                <a:srgbClr val="000000"/>
              </a:solidFill>
              <a:latin typeface="Arial"/>
            </a:endParaRPr>
          </a:p>
        </p:txBody>
      </p:sp>
      <p:sp>
        <p:nvSpPr>
          <p:cNvPr id="139"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制度与技术创新对安全生产的影响</a:t>
            </a:r>
            <a:endParaRPr lang="en-US" sz="3000" b="0" strike="noStrike" spc="-1">
              <a:solidFill>
                <a:srgbClr val="000000"/>
              </a:solidFill>
              <a:latin typeface="Arial"/>
            </a:endParaRPr>
          </a:p>
        </p:txBody>
      </p:sp>
      <p:sp>
        <p:nvSpPr>
          <p:cNvPr id="140"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41"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展望未来</a:t>
            </a:r>
            <a:endParaRPr lang="en-US" sz="2000" b="0" strike="noStrike" spc="-1">
              <a:solidFill>
                <a:srgbClr val="000000"/>
              </a:solidFill>
              <a:latin typeface="Arial"/>
            </a:endParaRPr>
          </a:p>
        </p:txBody>
      </p:sp>
      <p:sp>
        <p:nvSpPr>
          <p:cNvPr id="142"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制度与技术创新的未来发展趋势</a:t>
            </a:r>
            <a:endParaRPr lang="en-US" sz="3000" b="0" strike="noStrike" spc="-1">
              <a:solidFill>
                <a:srgbClr val="000000"/>
              </a:solidFill>
              <a:latin typeface="Arial"/>
            </a:endParaRPr>
          </a:p>
        </p:txBody>
      </p:sp>
      <p:sp>
        <p:nvSpPr>
          <p:cNvPr id="14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4"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技术前沿</a:t>
            </a:r>
            <a:endParaRPr lang="en-US" sz="2000" b="0" strike="noStrike" spc="-1">
              <a:solidFill>
                <a:srgbClr val="000000"/>
              </a:solidFill>
              <a:latin typeface="Arial"/>
            </a:endParaRPr>
          </a:p>
        </p:txBody>
      </p:sp>
      <p:sp>
        <p:nvSpPr>
          <p:cNvPr id="145"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航空行业新技术在安全生产中的应用</a:t>
            </a:r>
            <a:endParaRPr lang="en-US" sz="3000" b="0" strike="noStrike" spc="-1">
              <a:solidFill>
                <a:srgbClr val="000000"/>
              </a:solidFill>
              <a:latin typeface="Arial"/>
            </a:endParaRPr>
          </a:p>
        </p:txBody>
      </p:sp>
      <p:sp>
        <p:nvSpPr>
          <p:cNvPr id="146"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7"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风险评估与管理的实践</a:t>
            </a:r>
            <a:endParaRPr lang="en-US" sz="3600" b="0" strike="noStrike" spc="-1">
              <a:solidFill>
                <a:schemeClr val="dk1"/>
              </a:solidFill>
              <a:latin typeface="Arial"/>
            </a:endParaRPr>
          </a:p>
        </p:txBody>
      </p:sp>
      <p:sp>
        <p:nvSpPr>
          <p:cNvPr id="148"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重要机构</a:t>
            </a:r>
            <a:endParaRPr lang="en-US" sz="1500" b="0" strike="noStrike" spc="-1">
              <a:solidFill>
                <a:srgbClr val="000000"/>
              </a:solidFill>
              <a:latin typeface="Arial"/>
            </a:endParaRPr>
          </a:p>
        </p:txBody>
      </p:sp>
      <p:sp>
        <p:nvSpPr>
          <p:cNvPr id="149"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事故调查机构的作用与职责</a:t>
            </a:r>
            <a:endParaRPr lang="en-US" sz="2200" b="0" strike="noStrike" spc="-1">
              <a:solidFill>
                <a:srgbClr val="000000"/>
              </a:solidFill>
              <a:latin typeface="Arial"/>
            </a:endParaRPr>
          </a:p>
        </p:txBody>
      </p:sp>
      <p:sp>
        <p:nvSpPr>
          <p:cNvPr id="150"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实践经验</a:t>
            </a:r>
            <a:endParaRPr lang="en-US" sz="1500" b="0" strike="noStrike" spc="-1">
              <a:solidFill>
                <a:srgbClr val="000000"/>
              </a:solidFill>
              <a:latin typeface="Arial"/>
            </a:endParaRPr>
          </a:p>
        </p:txBody>
      </p:sp>
      <p:sp>
        <p:nvSpPr>
          <p:cNvPr id="151"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风险管理在航空行业的应用</a:t>
            </a:r>
            <a:endParaRPr lang="en-US" sz="2200" b="0" strike="noStrike" spc="-1">
              <a:solidFill>
                <a:srgbClr val="000000"/>
              </a:solidFill>
              <a:latin typeface="Arial"/>
            </a:endParaRPr>
          </a:p>
        </p:txBody>
      </p:sp>
      <p:sp>
        <p:nvSpPr>
          <p:cNvPr id="152"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3"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54"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5"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5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人员培训与能力建设</a:t>
            </a:r>
            <a:endParaRPr lang="en-US" sz="3600" b="0" strike="noStrike" spc="-1">
              <a:solidFill>
                <a:schemeClr val="dk1"/>
              </a:solidFill>
              <a:latin typeface="Arial"/>
            </a:endParaRPr>
          </a:p>
        </p:txBody>
      </p:sp>
      <p:sp>
        <p:nvSpPr>
          <p:cNvPr id="15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0"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人员培训的重要性</a:t>
            </a:r>
            <a:endParaRPr lang="en-US" sz="3500" b="0" strike="noStrike" spc="-1">
              <a:solidFill>
                <a:srgbClr val="000000"/>
              </a:solidFill>
              <a:latin typeface="Arial"/>
            </a:endParaRPr>
          </a:p>
        </p:txBody>
      </p:sp>
      <p:sp>
        <p:nvSpPr>
          <p:cNvPr id="161"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人员培训在航空行业安全生产规章制度中具有关键意义。不同职位的员工有不同的培训需求，培训能够提升员工的绩效表现和安全意识，对于保障航空安全至关重要。</a:t>
            </a:r>
            <a:endParaRPr lang="en-US" sz="2500" b="0" strike="noStrike" spc="-1">
              <a:solidFill>
                <a:srgbClr val="000000"/>
              </a:solidFill>
              <a:latin typeface="Arial"/>
            </a:endParaRPr>
          </a:p>
        </p:txBody>
      </p:sp>
      <p:sp>
        <p:nvSpPr>
          <p:cNvPr id="16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培训内容与形式</a:t>
            </a:r>
            <a:endParaRPr lang="en-US" sz="3600" b="0" strike="noStrike" spc="-1">
              <a:solidFill>
                <a:schemeClr val="dk1"/>
              </a:solidFill>
              <a:latin typeface="Arial"/>
            </a:endParaRPr>
          </a:p>
        </p:txBody>
      </p:sp>
      <p:sp>
        <p:nvSpPr>
          <p:cNvPr id="16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包括安全操作、应急处置等内容</a:t>
            </a:r>
            <a:endParaRPr lang="en-US" sz="1500" b="0" strike="noStrike" spc="-1">
              <a:solidFill>
                <a:srgbClr val="000000"/>
              </a:solidFill>
              <a:latin typeface="Arial"/>
            </a:endParaRPr>
          </a:p>
        </p:txBody>
      </p:sp>
      <p:sp>
        <p:nvSpPr>
          <p:cNvPr id="16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不同类型培训课程的设置</a:t>
            </a:r>
            <a:endParaRPr lang="en-US" sz="2200" b="0" strike="noStrike" spc="-1">
              <a:solidFill>
                <a:srgbClr val="000000"/>
              </a:solidFill>
              <a:latin typeface="Arial"/>
            </a:endParaRPr>
          </a:p>
        </p:txBody>
      </p:sp>
      <p:sp>
        <p:nvSpPr>
          <p:cNvPr id="16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采用案例分析、模拟训练等方式</a:t>
            </a:r>
            <a:endParaRPr lang="en-US" sz="1500" b="0" strike="noStrike" spc="-1">
              <a:solidFill>
                <a:srgbClr val="000000"/>
              </a:solidFill>
              <a:latin typeface="Arial"/>
            </a:endParaRPr>
          </a:p>
        </p:txBody>
      </p:sp>
      <p:sp>
        <p:nvSpPr>
          <p:cNvPr id="16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培训课程的教学方法和材料</a:t>
            </a:r>
            <a:endParaRPr lang="en-US" sz="2200" b="0" strike="noStrike" spc="-1">
              <a:solidFill>
                <a:srgbClr val="000000"/>
              </a:solidFill>
              <a:latin typeface="Arial"/>
            </a:endParaRPr>
          </a:p>
        </p:txBody>
      </p:sp>
      <p:sp>
        <p:nvSpPr>
          <p:cNvPr id="16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通过实际操作提升员工应对危机的能力</a:t>
            </a:r>
            <a:endParaRPr lang="en-US" sz="1500" b="0" strike="noStrike" spc="-1">
              <a:solidFill>
                <a:srgbClr val="000000"/>
              </a:solidFill>
              <a:latin typeface="Arial"/>
            </a:endParaRPr>
          </a:p>
        </p:txBody>
      </p:sp>
      <p:sp>
        <p:nvSpPr>
          <p:cNvPr id="16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实践操作和模拟训练的重要性</a:t>
            </a:r>
            <a:endParaRPr lang="en-US" sz="2200" b="0" strike="noStrike" spc="-1">
              <a:solidFill>
                <a:srgbClr val="000000"/>
              </a:solidFill>
              <a:latin typeface="Arial"/>
            </a:endParaRPr>
          </a:p>
        </p:txBody>
      </p:sp>
      <p:sp>
        <p:nvSpPr>
          <p:cNvPr id="17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2"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能力建设方案</a:t>
            </a:r>
            <a:endParaRPr lang="en-US" sz="3600" b="0" strike="noStrike" spc="-1">
              <a:solidFill>
                <a:schemeClr val="dk1"/>
              </a:solidFill>
              <a:latin typeface="Arial"/>
            </a:endParaRPr>
          </a:p>
        </p:txBody>
      </p:sp>
      <p:sp>
        <p:nvSpPr>
          <p:cNvPr id="173"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确保员工具备应对突发情况的能力</a:t>
            </a:r>
            <a:endParaRPr lang="en-US" sz="2000" b="0" strike="noStrike" spc="-1">
              <a:solidFill>
                <a:srgbClr val="000000"/>
              </a:solidFill>
              <a:latin typeface="Arial"/>
            </a:endParaRPr>
          </a:p>
        </p:txBody>
      </p:sp>
      <p:sp>
        <p:nvSpPr>
          <p:cNvPr id="174"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人员能力建设的目标和要求</a:t>
            </a:r>
            <a:endParaRPr lang="en-US" sz="3000" b="0" strike="noStrike" spc="-1">
              <a:solidFill>
                <a:srgbClr val="000000"/>
              </a:solidFill>
              <a:latin typeface="Arial"/>
            </a:endParaRPr>
          </a:p>
        </p:txBody>
      </p:sp>
      <p:sp>
        <p:nvSpPr>
          <p:cNvPr id="175"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7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及时评估员工能力并提供反馈</a:t>
            </a:r>
            <a:endParaRPr lang="en-US" sz="2000" b="0" strike="noStrike" spc="-1">
              <a:solidFill>
                <a:srgbClr val="000000"/>
              </a:solidFill>
              <a:latin typeface="Arial"/>
            </a:endParaRPr>
          </a:p>
        </p:txBody>
      </p:sp>
      <p:sp>
        <p:nvSpPr>
          <p:cNvPr id="17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能力评估和反馈机制建立</a:t>
            </a:r>
            <a:endParaRPr lang="en-US" sz="3000" b="0" strike="noStrike" spc="-1">
              <a:solidFill>
                <a:srgbClr val="000000"/>
              </a:solidFill>
              <a:latin typeface="Arial"/>
            </a:endParaRPr>
          </a:p>
        </p:txBody>
      </p:sp>
      <p:sp>
        <p:nvSpPr>
          <p:cNvPr id="17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7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制定计划并严格执行，不断完善</a:t>
            </a:r>
            <a:endParaRPr lang="en-US" sz="2000" b="0" strike="noStrike" spc="-1">
              <a:solidFill>
                <a:srgbClr val="000000"/>
              </a:solidFill>
              <a:latin typeface="Arial"/>
            </a:endParaRPr>
          </a:p>
        </p:txBody>
      </p:sp>
      <p:sp>
        <p:nvSpPr>
          <p:cNvPr id="18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能力建设计划的制定与执行</a:t>
            </a:r>
            <a:endParaRPr lang="en-US" sz="3000" b="0" strike="noStrike" spc="-1">
              <a:solidFill>
                <a:srgbClr val="000000"/>
              </a:solidFill>
              <a:latin typeface="Arial"/>
            </a:endParaRPr>
          </a:p>
        </p:txBody>
      </p:sp>
      <p:sp>
        <p:nvSpPr>
          <p:cNvPr id="181"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经验分享</a:t>
            </a:r>
            <a:endParaRPr lang="en-US" sz="2200" b="0" strike="noStrike" spc="-1">
              <a:solidFill>
                <a:srgbClr val="000000"/>
              </a:solidFill>
              <a:latin typeface="Arial"/>
            </a:endParaRPr>
          </a:p>
        </p:txBody>
      </p:sp>
      <p:sp>
        <p:nvSpPr>
          <p:cNvPr id="18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建立有效的培训反馈机制</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灵活运用不同的培训形式</a:t>
            </a:r>
            <a:endParaRPr lang="en-US" sz="1500" b="0" strike="noStrike" spc="-1">
              <a:solidFill>
                <a:srgbClr val="000000"/>
              </a:solidFill>
              <a:latin typeface="Arial"/>
            </a:endParaRPr>
          </a:p>
        </p:txBody>
      </p:sp>
      <p:sp>
        <p:nvSpPr>
          <p:cNvPr id="18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未来人员培训的发展趋势</a:t>
            </a:r>
            <a:endParaRPr lang="en-US" sz="2200" b="0" strike="noStrike" spc="-1">
              <a:solidFill>
                <a:srgbClr val="000000"/>
              </a:solidFill>
              <a:latin typeface="Arial"/>
            </a:endParaRPr>
          </a:p>
        </p:txBody>
      </p:sp>
      <p:sp>
        <p:nvSpPr>
          <p:cNvPr id="18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数字化培训趋势不断增强</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个性化定制培训将更加重要</a:t>
            </a:r>
            <a:endParaRPr lang="en-US" sz="1500" b="0" strike="noStrike" spc="-1">
              <a:solidFill>
                <a:srgbClr val="000000"/>
              </a:solidFill>
              <a:latin typeface="Arial"/>
            </a:endParaRPr>
          </a:p>
        </p:txBody>
      </p:sp>
      <p:sp>
        <p:nvSpPr>
          <p:cNvPr id="18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9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案例分析与经验分享</a:t>
            </a:r>
            <a:endParaRPr lang="en-US" sz="3600" b="0" strike="noStrike" spc="-1">
              <a:solidFill>
                <a:schemeClr val="dk1"/>
              </a:solidFill>
              <a:latin typeface="Arial"/>
            </a:endParaRPr>
          </a:p>
        </p:txBody>
      </p:sp>
      <p:sp>
        <p:nvSpPr>
          <p:cNvPr id="19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成功的人员培训案例分析</a:t>
            </a:r>
            <a:endParaRPr lang="en-US" sz="2200" b="0" strike="noStrike" spc="-1">
              <a:solidFill>
                <a:srgbClr val="000000"/>
              </a:solidFill>
              <a:latin typeface="Arial"/>
            </a:endParaRPr>
          </a:p>
        </p:txBody>
      </p:sp>
      <p:sp>
        <p:nvSpPr>
          <p:cNvPr id="19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航空公司</a:t>
            </a:r>
            <a:r>
              <a:rPr lang="en-US" sz="1500" b="0" strike="noStrike" spc="-1">
                <a:solidFill>
                  <a:schemeClr val="dk1">
                    <a:lumMod val="85000"/>
                    <a:lumOff val="15000"/>
                  </a:schemeClr>
                </a:solidFill>
                <a:latin typeface="微软雅黑"/>
                <a:ea typeface="微软雅黑"/>
              </a:rPr>
              <a:t>X</a:t>
            </a:r>
            <a:r>
              <a:rPr lang="zh-CN" sz="1500" b="0" strike="noStrike" spc="-1">
                <a:solidFill>
                  <a:schemeClr val="dk1">
                    <a:lumMod val="85000"/>
                    <a:lumOff val="15000"/>
                  </a:schemeClr>
                </a:solidFill>
                <a:latin typeface="微软雅黑"/>
                <a:ea typeface="微软雅黑"/>
              </a:rPr>
              <a:t>实现员工安全意识大幅提升</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培训效果得到业内认可</a:t>
            </a:r>
            <a:endParaRPr lang="en-US" sz="15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95"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96"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人员培训与能力建设是航空行业安全生产规章制度中不可或缺的重要环节。只有不断提升员工的安全意识和操作能力，才能有效降低事故风险，确保乘客和机组人员的安全。</a:t>
            </a:r>
            <a:endParaRPr lang="en-US" sz="25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https://d.book118.com/786030024013010104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129</Paragraphs>
  <Slides>20</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航空行业安全生产规章制度培训</vt:lpstr>
      <vt:lpstr>目录</vt:lpstr>
      <vt:lpstr>第1章 航空行业安全生产规章制度培训</vt:lpstr>
      <vt:lpstr>介绍</vt:lpstr>
      <vt:lpstr>法律法规相关要点</vt:lpstr>
      <vt:lpstr>规章制度培训内容</vt:lpstr>
      <vt:lpstr> </vt:lpstr>
      <vt:lpstr>第2章 安全风险评估与管理</vt:lpstr>
      <vt:lpstr>风险评估基本概念</vt:lpstr>
      <vt:lpstr> </vt:lpstr>
      <vt:lpstr>安全控制措施</vt:lpstr>
      <vt:lpstr>制度与技术创新</vt:lpstr>
      <vt:lpstr>风险评估与管理的实践</vt:lpstr>
      <vt:lpstr>第3章 人员培训与能力建设</vt:lpstr>
      <vt:lpstr> </vt:lpstr>
      <vt:lpstr>培训内容与形式</vt:lpstr>
      <vt:lpstr>能力建设方案</vt:lpstr>
      <vt:lpstr>案例分析与经验分享</vt:lpstr>
      <vt:lpstr>总结</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2024-09-29T14:56:15.911</cp:lastPrinted>
  <dcterms:created xsi:type="dcterms:W3CDTF">2024-09-29T06:56:15Z</dcterms:created>
  <dcterms:modified xsi:type="dcterms:W3CDTF">2024-09-29T06:56:17Z</dcterms:modified>
</cp:coreProperties>
</file>