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67EEE-3910-40B5-9AFF-EE19F1AB7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B0B7C-EA5E-461B-9E8F-F4FE3C4CD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3BA27-D396-4846-AF54-E0B65D28B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CC5B7-26A0-4B8A-A294-9F2C09C12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60008A-C41D-409D-8B63-C5860E6DC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43E1D0-F3AC-4AAA-9AEE-C57874DD3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064F6A-9E98-4083-B099-E56DDB228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CEA8A-C911-4F3E-B27C-BC80B8804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59B29-C70F-4B47-A340-8CE0EE107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2D0E6-9A5B-4CDA-8A3A-879D40198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1C52E-186C-42EA-948A-B76849126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321511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131538" y="1153400"/>
            <a:ext cx="3961765" cy="740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2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推销药物方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1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3045FD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3045FD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" name="textbox 6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7" name="textbox 7"/>
          <p:cNvSpPr/>
          <p:nvPr/>
        </p:nvSpPr>
        <p:spPr>
          <a:xfrm>
            <a:off x="6050183" y="1934419"/>
            <a:ext cx="2346325" cy="3101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55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物介绍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6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的市场分析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2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推销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2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销方案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7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与售后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效果和收益</a:t>
            </a:r>
            <a:endParaRPr lang="Microsoft YaHei" altLang="Microsoft YaHei" sz="2400"/>
          </a:p>
        </p:txBody>
      </p:sp>
      <p:sp>
        <p:nvSpPr>
          <p:cNvPr id="8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0085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0085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0085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1068141" y="1580398"/>
            <a:ext cx="1962150" cy="2289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42818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749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15" name="textbox 15"/>
          <p:cNvSpPr/>
          <p:nvPr/>
        </p:nvSpPr>
        <p:spPr>
          <a:xfrm>
            <a:off x="442263" y="318468"/>
            <a:ext cx="3456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药物名称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和类型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0085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37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0085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0085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0085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0085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2" name="textbox 42"/>
          <p:cNvSpPr/>
          <p:nvPr/>
        </p:nvSpPr>
        <p:spPr>
          <a:xfrm>
            <a:off x="4870805" y="2345039"/>
            <a:ext cx="1564005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3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药物名称：阿莫西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林</a:t>
            </a:r>
            <a:endParaRPr lang="Microsoft YaHei" altLang="Microsoft YaHei" sz="1300"/>
          </a:p>
        </p:txBody>
      </p:sp>
      <p:sp>
        <p:nvSpPr>
          <p:cNvPr id="43" name="textbox 43"/>
          <p:cNvSpPr/>
          <p:nvPr/>
        </p:nvSpPr>
        <p:spPr>
          <a:xfrm>
            <a:off x="4870805" y="4327877"/>
            <a:ext cx="1392555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4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药物类型：抗生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46" name="textbox 46"/>
          <p:cNvSpPr/>
          <p:nvPr/>
        </p:nvSpPr>
        <p:spPr>
          <a:xfrm>
            <a:off x="804146" y="4282671"/>
            <a:ext cx="6499225" cy="1153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79"/>
              </a:lnSpc>
            </a:pPr>
            <a:endParaRPr lang="Arial" altLang="Arial" sz="100"/>
          </a:p>
          <a:p>
            <a:pPr marL="17538" algn="l" rtl="0" eaLnBrk="0">
              <a:lnSpc>
                <a:spcPct val="91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途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2700" indent="762" algn="l" rtl="0" eaLnBrk="0">
              <a:lnSpc>
                <a:spcPct val="151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用于治疗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由敏感菌引起的各种感染，如呼吸道感染、泌尿生殖系统感染、皮肤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软组织感染等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7" name="textbox 47"/>
          <p:cNvSpPr/>
          <p:nvPr/>
        </p:nvSpPr>
        <p:spPr>
          <a:xfrm>
            <a:off x="442263" y="318468"/>
            <a:ext cx="3837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药物的功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效和用途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8" name="textbox 68"/>
          <p:cNvSpPr/>
          <p:nvPr/>
        </p:nvSpPr>
        <p:spPr>
          <a:xfrm>
            <a:off x="877811" y="1745682"/>
            <a:ext cx="784859" cy="795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86"/>
              </a:lnSpc>
            </a:pPr>
            <a:endParaRPr lang="Arial" altLang="Arial" sz="100"/>
          </a:p>
          <a:p>
            <a:pPr marL="14271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</a:t>
            </a:r>
            <a:endParaRPr lang="Microsoft YaHei" altLang="Microsoft YaHei" sz="2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消炎</a:t>
            </a:r>
            <a:endParaRPr lang="Microsoft YaHei" altLang="Microsoft YaHei" sz="1500"/>
          </a:p>
        </p:txBody>
      </p:sp>
      <p:sp>
        <p:nvSpPr>
          <p:cNvPr id="69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3045FD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4" name="picture 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6" cy="4843295"/>
          </a:xfrm>
          <a:prstGeom prst="rect">
            <a:avLst/>
          </a:prstGeom>
        </p:spPr>
      </p:pic>
      <p:sp>
        <p:nvSpPr>
          <p:cNvPr id="75" name="textbox 75"/>
          <p:cNvSpPr/>
          <p:nvPr/>
        </p:nvSpPr>
        <p:spPr>
          <a:xfrm>
            <a:off x="6374930" y="4205967"/>
            <a:ext cx="4620259" cy="1909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62"/>
              </a:lnSpc>
            </a:pPr>
            <a:endParaRPr lang="Arial" altLang="Arial" sz="100"/>
          </a:p>
          <a:p>
            <a:pPr marL="13456" algn="l" rtl="0" eaLnBrk="0">
              <a:lnSpc>
                <a:spcPct val="89000"/>
              </a:lnSpc>
            </a:pP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历程</a:t>
            </a:r>
            <a:endParaRPr lang="Microsoft YaHei" altLang="Microsoft YaHei" sz="2000"/>
          </a:p>
          <a:p>
            <a:pPr algn="l" rtl="0" eaLnBrk="0">
              <a:lnSpc>
                <a:spcPct val="109000"/>
              </a:lnSpc>
            </a:pPr>
            <a:endParaRPr lang="Arial" altLang="Arial" sz="500"/>
          </a:p>
          <a:p>
            <a:pPr marL="12700" indent="8744" algn="l" rtl="0" eaLnBrk="0">
              <a:lnSpc>
                <a:spcPct val="193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阿莫西林的研发经历了实验室研究、临床前试验、临床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  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等阶段，经过严格的科学验证和审批，最终获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得了批准上市。 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在上市后，阿莫西林在临床实践中表现出了良好的疗效和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全性，得到了广泛的应用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认可。</a:t>
            </a:r>
            <a:endParaRPr lang="Microsoft YaHei" altLang="Microsoft YaHei" sz="1300"/>
          </a:p>
        </p:txBody>
      </p:sp>
      <p:sp>
        <p:nvSpPr>
          <p:cNvPr id="76" name="textbox 76"/>
          <p:cNvSpPr/>
          <p:nvPr/>
        </p:nvSpPr>
        <p:spPr>
          <a:xfrm>
            <a:off x="6374407" y="1681446"/>
            <a:ext cx="4792345" cy="1175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2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Microsoft YaHei" altLang="Microsoft YaHei" sz="2000"/>
          </a:p>
          <a:p>
            <a:pPr algn="l" rtl="0" eaLnBrk="0">
              <a:lnSpc>
                <a:spcPct val="104000"/>
              </a:lnSpc>
            </a:pPr>
            <a:endParaRPr lang="Arial" altLang="Arial" sz="700"/>
          </a:p>
          <a:p>
            <a:pPr marL="15965" indent="5657" algn="l" rtl="0" eaLnBrk="0">
              <a:lnSpc>
                <a:spcPct val="192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随着抗生素的广泛应用，耐药菌株逐渐增多，寻找新的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菌     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药物成为迫切需求。阿莫西林的研发就是在这种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背景下开始的。</a:t>
            </a:r>
            <a:endParaRPr lang="Microsoft YaHei" altLang="Microsoft YaHei" sz="1300"/>
          </a:p>
        </p:txBody>
      </p:sp>
      <p:sp>
        <p:nvSpPr>
          <p:cNvPr id="77" name="textbox 77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药物的研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发背景和历程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8" name="picture 9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9" name="textbox 99"/>
          <p:cNvSpPr/>
          <p:nvPr/>
        </p:nvSpPr>
        <p:spPr>
          <a:xfrm>
            <a:off x="1068141" y="1584284"/>
            <a:ext cx="3419475" cy="2286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2818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610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药物的市场分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1" name="picture 1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102" name="picture 1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103" name="textbox 103"/>
          <p:cNvSpPr/>
          <p:nvPr/>
        </p:nvSpPr>
        <p:spPr>
          <a:xfrm>
            <a:off x="8724254" y="4338995"/>
            <a:ext cx="3034664" cy="1592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744"/>
              </a:lnSpc>
            </a:pPr>
            <a:endParaRPr lang="Arial" altLang="Arial" sz="100"/>
          </a:p>
          <a:p>
            <a:pPr marL="19529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23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12700" indent="1333" algn="l" rtl="0" eaLnBrk="0">
              <a:lnSpc>
                <a:spcPct val="12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目标市场的药物需求特点，包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括消费者的年龄、性别、收入水平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疗领域等，以便更好地满足消费  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者需求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4" name="textbox 104"/>
          <p:cNvSpPr/>
          <p:nvPr/>
        </p:nvSpPr>
        <p:spPr>
          <a:xfrm>
            <a:off x="351721" y="2245799"/>
            <a:ext cx="3021329" cy="13455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30"/>
              </a:lnSpc>
            </a:pPr>
            <a:endParaRPr lang="Arial" altLang="Arial" sz="100"/>
          </a:p>
          <a:p>
            <a:pPr marL="1385539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89674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市场调研，了解目标市场的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12700" indent="180022" algn="l" rtl="0" eaLnBrk="0">
              <a:lnSpc>
                <a:spcPct val="105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药物需求量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，包括不同类型、不  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同规格、不同治疗领域的药物需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5" name="textbox 105"/>
          <p:cNvSpPr/>
          <p:nvPr/>
        </p:nvSpPr>
        <p:spPr>
          <a:xfrm>
            <a:off x="7403879" y="1532368"/>
            <a:ext cx="2881629" cy="131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08"/>
              </a:lnSpc>
            </a:pPr>
            <a:endParaRPr lang="Arial" altLang="Arial" sz="100"/>
          </a:p>
          <a:p>
            <a:pPr marL="19148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需求结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algn="l" rtl="0" eaLnBrk="0">
              <a:lnSpc>
                <a:spcPct val="7452"/>
              </a:lnSpc>
            </a:pPr>
            <a:endParaRPr lang="Arial" altLang="Arial" sz="100"/>
          </a:p>
          <a:p>
            <a:pPr marL="13461" indent="-761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目标市场的药物需求结构，了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类药物的需求比例和趋势，为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制定推销策略提供依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6" name="textbox 106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8" name="picture 1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129" name="textbox 129"/>
          <p:cNvSpPr/>
          <p:nvPr/>
        </p:nvSpPr>
        <p:spPr>
          <a:xfrm>
            <a:off x="4594279" y="1697974"/>
            <a:ext cx="6466204" cy="3807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876"/>
              </a:lnSpc>
            </a:pPr>
            <a:endParaRPr lang="Arial" altLang="Arial" sz="100"/>
          </a:p>
          <a:p>
            <a:pPr marL="4107284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竞争对手策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2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竞争对手的推销策略和手段，包</a:t>
            </a:r>
            <a:endParaRPr lang="Microsoft YaHei" altLang="Microsoft YaHei" sz="1500"/>
          </a:p>
          <a:p>
            <a:pPr algn="r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括价格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、促销、渠道等，以便制定更</a:t>
            </a:r>
            <a:endParaRPr lang="Microsoft YaHei" altLang="Microsoft YaHei" sz="1500"/>
          </a:p>
          <a:p>
            <a:pPr marL="3406077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加有效的推销策略</a:t>
            </a:r>
            <a:r>
              <a:rPr sz="15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marL="712383" algn="l" rtl="0" eaLnBrk="0">
              <a:lnSpc>
                <a:spcPct val="92000"/>
              </a:lnSpc>
              <a:spcBef>
                <a:spcPts val="603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竞争对手实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3461" algn="l" rtl="0" eaLnBrk="0">
              <a:lnSpc>
                <a:spcPct val="91000"/>
              </a:lnSpc>
              <a:spcBef>
                <a:spcPts val="457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评估竞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争对手的实力和市场份额，了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解竞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争对手的优势和劣势，以便制定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针对性的推销策略</a:t>
            </a: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0" name="textbox 130"/>
          <p:cNvSpPr/>
          <p:nvPr/>
        </p:nvSpPr>
        <p:spPr>
          <a:xfrm>
            <a:off x="1198140" y="2441755"/>
            <a:ext cx="3072764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72"/>
              </a:lnSpc>
            </a:pPr>
            <a:endParaRPr lang="Arial" altLang="Arial" sz="100"/>
          </a:p>
          <a:p>
            <a:pPr marL="14224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目标市场上的竞争对手类型，包</a:t>
            </a:r>
            <a:endParaRPr lang="Microsoft YaHei" altLang="Microsoft YaHei" sz="1500"/>
          </a:p>
          <a:p>
            <a:pPr marL="14414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括直接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竞争对手、间接竞争对手、替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代品竞争对手和潜在竞争对手。</a:t>
            </a:r>
            <a:endParaRPr lang="Microsoft YaHei" altLang="Microsoft YaHei" sz="1500"/>
          </a:p>
        </p:txBody>
      </p:sp>
      <p:sp>
        <p:nvSpPr>
          <p:cNvPr id="131" name="textbox 131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2" name="textbox 152"/>
          <p:cNvSpPr/>
          <p:nvPr/>
        </p:nvSpPr>
        <p:spPr>
          <a:xfrm>
            <a:off x="1898967" y="1698488"/>
            <a:ext cx="1564639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7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竞争对手类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54" name="picture 15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55" name="textbox 155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56" name="picture 15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57" name="textbox 157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58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9" name="picture 15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60" name="textbox 160"/>
          <p:cNvSpPr/>
          <p:nvPr/>
        </p:nvSpPr>
        <p:spPr>
          <a:xfrm>
            <a:off x="8476901" y="4736252"/>
            <a:ext cx="2118995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945"/>
              </a:lnSpc>
            </a:pPr>
            <a:endParaRPr lang="Arial" altLang="Arial" sz="100"/>
          </a:p>
          <a:p>
            <a:pPr marL="12700" indent="1714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关注技术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创新的发展，了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技术对药物市场的影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以便及时调整推销策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略。</a:t>
            </a:r>
            <a:endParaRPr lang="Microsoft YaHei" altLang="Microsoft YaHei" sz="1500"/>
          </a:p>
        </p:txBody>
      </p:sp>
      <p:sp>
        <p:nvSpPr>
          <p:cNvPr id="161" name="textbox 161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9940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2" name="textbox 182"/>
          <p:cNvSpPr/>
          <p:nvPr/>
        </p:nvSpPr>
        <p:spPr>
          <a:xfrm>
            <a:off x="1093403" y="4736252"/>
            <a:ext cx="2119629" cy="672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898"/>
              </a:lnSpc>
            </a:pPr>
            <a:endParaRPr lang="Arial" altLang="Arial" sz="100"/>
          </a:p>
          <a:p>
            <a:pPr marL="12700" indent="2286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关注政策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法规的变化，了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药物市场的影响，以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便及时调整推销策略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3" name="textbox 183"/>
          <p:cNvSpPr/>
          <p:nvPr/>
        </p:nvSpPr>
        <p:spPr>
          <a:xfrm>
            <a:off x="4774611" y="4736252"/>
            <a:ext cx="2119629" cy="672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898"/>
              </a:lnSpc>
            </a:pPr>
            <a:endParaRPr lang="Arial" altLang="Arial" sz="100"/>
          </a:p>
          <a:p>
            <a:pPr marL="12700" indent="2285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关注经济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形势的变化，了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药物市场的影响，以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便及时调整推销策略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4" name="textbox 184"/>
          <p:cNvSpPr/>
          <p:nvPr/>
        </p:nvSpPr>
        <p:spPr>
          <a:xfrm>
            <a:off x="4774183" y="3893458"/>
            <a:ext cx="2759710" cy="307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744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经济形势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r>
              <a:rPr sz="2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185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85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7" name="textbox 187"/>
          <p:cNvSpPr/>
          <p:nvPr/>
        </p:nvSpPr>
        <p:spPr>
          <a:xfrm>
            <a:off x="1094517" y="3893458"/>
            <a:ext cx="2757804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1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变化</a:t>
            </a:r>
            <a:r>
              <a:rPr sz="2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188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3045F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0" name="textbox 190"/>
          <p:cNvSpPr/>
          <p:nvPr/>
        </p:nvSpPr>
        <p:spPr>
          <a:xfrm>
            <a:off x="8478730" y="3894487"/>
            <a:ext cx="2756535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8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技术创新发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2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191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3045F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3" name="textbox 193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194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219E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196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4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198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219E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0" name="picture 2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01" name="textbox 201"/>
          <p:cNvSpPr/>
          <p:nvPr/>
        </p:nvSpPr>
        <p:spPr>
          <a:xfrm>
            <a:off x="1066684" y="1584284"/>
            <a:ext cx="1963420" cy="2286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4275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推销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3" name="textbox 203"/>
          <p:cNvSpPr/>
          <p:nvPr/>
        </p:nvSpPr>
        <p:spPr>
          <a:xfrm>
            <a:off x="6086462" y="1487382"/>
            <a:ext cx="5547995" cy="4345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6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</a:t>
            </a:r>
            <a:endParaRPr lang="Microsoft YaHei" altLang="Microsoft YaHei" sz="2300"/>
          </a:p>
          <a:p>
            <a:pPr marL="21301" indent="-8382" algn="l" rtl="0" eaLnBrk="0">
              <a:lnSpc>
                <a:spcPct val="122000"/>
              </a:lnSpc>
              <a:spcBef>
                <a:spcPts val="110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长期患有慢性疾病的人群，如高血压、糖尿病等，提供相应 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的药物和治疗方案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4766" algn="l" rtl="0" eaLnBrk="0">
              <a:lnSpc>
                <a:spcPct val="91000"/>
              </a:lnSpc>
              <a:spcBef>
                <a:spcPts val="697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</a:t>
            </a:r>
            <a:endParaRPr lang="Microsoft YaHei" altLang="Microsoft YaHei" sz="2300"/>
          </a:p>
          <a:p>
            <a:pPr marL="13680" indent="-571" algn="l" rtl="0" eaLnBrk="0">
              <a:lnSpc>
                <a:spcPct val="122000"/>
              </a:lnSpc>
              <a:spcBef>
                <a:spcPts val="111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人由于身体机能下降，容易患上多种疾病，因此需要针对老年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人群制定相应的药物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销策略。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5357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健康意识较强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的人群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28" indent="190" algn="l" rtl="0" eaLnBrk="0">
              <a:lnSpc>
                <a:spcPct val="123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注重健康、积极预防疾病的人群，推销具有保健功能的药物和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保健品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pic>
        <p:nvPicPr>
          <p:cNvPr id="204" name="picture 2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69006" y="1293634"/>
            <a:ext cx="4563023" cy="4563024"/>
          </a:xfrm>
          <a:prstGeom prst="rect">
            <a:avLst/>
          </a:prstGeom>
        </p:spPr>
      </p:pic>
      <p:sp>
        <p:nvSpPr>
          <p:cNvPr id="205" name="textbox 205"/>
          <p:cNvSpPr/>
          <p:nvPr/>
        </p:nvSpPr>
        <p:spPr>
          <a:xfrm>
            <a:off x="442263" y="318468"/>
            <a:ext cx="3837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819785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目标客户群体定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8309742" y="1097033"/>
            <a:ext cx="2912678" cy="3020456"/>
            <a:chExt cx="2912678" cy="3020456"/>
          </a:xfrm>
        </p:grpSpPr>
        <p:pic>
          <p:nvPicPr>
            <p:cNvPr id="227" name="picture 22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228" name="textbox 228"/>
            <p:cNvSpPr/>
            <p:nvPr/>
          </p:nvSpPr>
          <p:spPr>
            <a:xfrm>
              <a:off x="108084" y="2716910"/>
              <a:ext cx="1203960" cy="346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2210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分级定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</a:t>
              </a:r>
              <a:endParaRPr lang="Microsoft YaHei" altLang="Microsoft YaHei" sz="2300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4639659" y="1134964"/>
            <a:ext cx="2912679" cy="2981344"/>
            <a:chExt cx="2912679" cy="2981344"/>
          </a:xfrm>
        </p:grpSpPr>
        <p:pic>
          <p:nvPicPr>
            <p:cNvPr id="229" name="picture 22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230" name="textbox 230"/>
            <p:cNvSpPr/>
            <p:nvPr/>
          </p:nvSpPr>
          <p:spPr>
            <a:xfrm>
              <a:off x="115762" y="2678684"/>
              <a:ext cx="1196339" cy="3467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4629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045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场导向</a:t>
              </a:r>
              <a:endParaRPr lang="Microsoft YaHei" altLang="Microsoft YaHei" sz="2300"/>
            </a:p>
          </p:txBody>
        </p:sp>
      </p:grpSp>
      <p:pic>
        <p:nvPicPr>
          <p:cNvPr id="231" name="picture 2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25500" y="1147154"/>
            <a:ext cx="2912680" cy="2862087"/>
          </a:xfrm>
          <a:prstGeom prst="rect">
            <a:avLst/>
          </a:prstGeom>
        </p:spPr>
      </p:pic>
      <p:sp>
        <p:nvSpPr>
          <p:cNvPr id="232" name="textbox 232"/>
          <p:cNvSpPr/>
          <p:nvPr/>
        </p:nvSpPr>
        <p:spPr>
          <a:xfrm>
            <a:off x="8516292" y="4689499"/>
            <a:ext cx="2118995" cy="10553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9680"/>
              </a:lnSpc>
            </a:pPr>
            <a:endParaRPr lang="Arial" altLang="Arial" sz="100"/>
          </a:p>
          <a:p>
            <a:pPr marL="12700" indent="572" algn="l" rtl="0" eaLnBrk="0">
              <a:lnSpc>
                <a:spcPct val="113000"/>
              </a:lnSpc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根据药品的质量、品牌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等因素来制定不同的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，以满足不同消费者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的需求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3" name="textbox 233"/>
          <p:cNvSpPr/>
          <p:nvPr/>
        </p:nvSpPr>
        <p:spPr>
          <a:xfrm>
            <a:off x="1441970" y="4689118"/>
            <a:ext cx="2273300" cy="781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245"/>
              </a:lnSpc>
            </a:pPr>
            <a:endParaRPr lang="Arial" altLang="Arial" sz="100"/>
          </a:p>
          <a:p>
            <a:pPr marL="12700" indent="380" algn="l" rtl="0" eaLnBrk="0">
              <a:lnSpc>
                <a:spcPct val="110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品成本加上一定的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率来制定价格，以保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证药品的生产和销售利润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4" name="textbox 234"/>
          <p:cNvSpPr/>
          <p:nvPr/>
        </p:nvSpPr>
        <p:spPr>
          <a:xfrm>
            <a:off x="4846401" y="4687785"/>
            <a:ext cx="2118995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"/>
          </a:p>
          <a:p>
            <a:pPr marL="12700" indent="380" algn="l" rtl="0" eaLnBrk="0">
              <a:lnSpc>
                <a:spcPct val="110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场需求和竞争情况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来制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定价格，以保证药品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在市场上的竞争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力。</a:t>
            </a:r>
            <a:endParaRPr lang="Microsoft YaHei" altLang="Microsoft YaHei" sz="1500"/>
          </a:p>
        </p:txBody>
      </p:sp>
      <p:sp>
        <p:nvSpPr>
          <p:cNvPr id="235" name="textbox 235"/>
          <p:cNvSpPr/>
          <p:nvPr/>
        </p:nvSpPr>
        <p:spPr>
          <a:xfrm>
            <a:off x="1211301" y="377885"/>
            <a:ext cx="1544319" cy="438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14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  <a:endParaRPr lang="Microsoft YaHei" altLang="Microsoft YaHei" sz="3000"/>
          </a:p>
        </p:txBody>
      </p:sp>
      <p:sp>
        <p:nvSpPr>
          <p:cNvPr id="236" name="textbox 236"/>
          <p:cNvSpPr/>
          <p:nvPr/>
        </p:nvSpPr>
        <p:spPr>
          <a:xfrm>
            <a:off x="1344494" y="3814829"/>
            <a:ext cx="1202689" cy="34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1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成本加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</a:t>
            </a:r>
            <a:endParaRPr lang="Microsoft YaHei" altLang="Microsoft YaHei" sz="23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8309735" y="4350851"/>
            <a:ext cx="2651085" cy="97536"/>
            <a:chExt cx="2651085" cy="97536"/>
          </a:xfrm>
        </p:grpSpPr>
        <p:sp>
          <p:nvSpPr>
            <p:cNvPr id="237" name="path"/>
            <p:cNvSpPr/>
            <p:nvPr/>
          </p:nvSpPr>
          <p:spPr>
            <a:xfrm>
              <a:off x="61193" y="48768"/>
              <a:ext cx="2492360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61183" y="44006"/>
              <a:ext cx="2492378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1235228" y="4350851"/>
            <a:ext cx="2651081" cy="97536"/>
            <a:chExt cx="2651081" cy="97536"/>
          </a:xfrm>
        </p:grpSpPr>
        <p:sp>
          <p:nvSpPr>
            <p:cNvPr id="240" name="path"/>
            <p:cNvSpPr/>
            <p:nvPr/>
          </p:nvSpPr>
          <p:spPr>
            <a:xfrm>
              <a:off x="61187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61178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3045F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639658" y="4350851"/>
            <a:ext cx="2651081" cy="97536"/>
            <a:chExt cx="2651081" cy="97536"/>
          </a:xfrm>
        </p:grpSpPr>
        <p:sp>
          <p:nvSpPr>
            <p:cNvPr id="243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85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46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5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5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6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https://d.book118.com/786032151124010100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2024-09-24T14:46:22.100</cp:lastPrinted>
  <dcterms:created xsi:type="dcterms:W3CDTF">2024-09-24T06:46:22Z</dcterms:created>
  <dcterms:modified xsi:type="dcterms:W3CDTF">2024-09-24T06:46:23Z</dcterms:modified>
</cp:coreProperties>
</file>