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8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31ADA3-30D5-48A2-9DF8-DB38367F87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7FACCB-58A8-4FCE-AF2E-C98183370F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63DC9C-FF98-4F2B-885D-BA8DCC25E2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6294C9-93A2-401D-B67D-F75262B396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29D8F7A-1B7B-49FE-96AA-3844AD5178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F966E01-F2F9-4AE1-B90F-6507DA330A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BC3D7CF-C3EB-44F7-A699-196E39DEE6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A2DAC4-62C9-4FA9-8482-E1FCCDEBB6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D8F11C-6C9C-4A11-A290-F54D95F70C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26D998-8E2D-4E9C-90E1-FFB35F5E35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DCE818-C326-4D92-821D-2AEC0AC262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png" /><Relationship Id="rId3" Type="http://schemas.openxmlformats.org/officeDocument/2006/relationships/image" Target="../media/image1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png" /><Relationship Id="rId3" Type="http://schemas.openxmlformats.org/officeDocument/2006/relationships/image" Target="../media/image14.png" /><Relationship Id="rId4" Type="http://schemas.openxmlformats.org/officeDocument/2006/relationships/image" Target="../media/image15.png" /><Relationship Id="rId5" Type="http://schemas.openxmlformats.org/officeDocument/2006/relationships/image" Target="../media/image16.png" /><Relationship Id="rId6" Type="http://schemas.openxmlformats.org/officeDocument/2006/relationships/image" Target="../media/image17.png" /><Relationship Id="rId7" Type="http://schemas.openxmlformats.org/officeDocument/2006/relationships/image" Target="../media/image18.png" /><Relationship Id="rId8" Type="http://schemas.openxmlformats.org/officeDocument/2006/relationships/image" Target="../media/image19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6041122131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pic>
        <p:nvPicPr>
          <p:cNvPr id="2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5994400" y="2324100"/>
            <a:ext cx="5757040" cy="4104245"/>
          </a:xfrm>
          <a:prstGeom prst="rect">
            <a:avLst/>
          </a:prstGeom>
        </p:spPr>
      </p:pic>
      <p:sp>
        <p:nvSpPr>
          <p:cNvPr id="3" name="textbox 3"/>
          <p:cNvSpPr/>
          <p:nvPr/>
        </p:nvSpPr>
        <p:spPr>
          <a:xfrm>
            <a:off x="1203480" y="1116503"/>
            <a:ext cx="5935979" cy="7442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6000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5100" spc="8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835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外墙涂料翻新施</a:t>
            </a:r>
            <a:r>
              <a:rPr sz="5100" spc="7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835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</a:t>
            </a:r>
            <a:r>
              <a:rPr sz="5100" spc="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835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</a:t>
            </a:r>
            <a:endParaRPr lang="Microsoft YaHei" altLang="Microsoft YaHei" sz="5100"/>
          </a:p>
        </p:txBody>
      </p:sp>
      <p:sp>
        <p:nvSpPr>
          <p:cNvPr id="4" name="textbox 4"/>
          <p:cNvSpPr/>
          <p:nvPr/>
        </p:nvSpPr>
        <p:spPr>
          <a:xfrm>
            <a:off x="1207423" y="2066850"/>
            <a:ext cx="1331594" cy="7385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0275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5100" spc="5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835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划</a:t>
            </a:r>
            <a:r>
              <a:rPr sz="5100" spc="3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835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书</a:t>
            </a:r>
            <a:endParaRPr lang="Microsoft YaHei" altLang="Microsoft YaHei" sz="5100"/>
          </a:p>
        </p:txBody>
      </p:sp>
      <p:sp>
        <p:nvSpPr>
          <p:cNvPr id="5" name="path"/>
          <p:cNvSpPr/>
          <p:nvPr/>
        </p:nvSpPr>
        <p:spPr>
          <a:xfrm>
            <a:off x="10959927" y="429653"/>
            <a:ext cx="791511" cy="791507"/>
          </a:xfrm>
          <a:custGeom>
            <a:rect l="0" t="0" r="0" b="0"/>
            <a:pathLst>
              <a:path w="1246" h="1246">
                <a:moveTo>
                  <a:pt x="37" y="37"/>
                </a:moveTo>
                <a:cubicBezTo>
                  <a:pt x="684" y="37"/>
                  <a:pt x="1208" y="561"/>
                  <a:pt x="1208" y="1208"/>
                </a:cubicBezTo>
              </a:path>
            </a:pathLst>
          </a:custGeom>
          <a:noFill/>
          <a:ln w="47625" cap="flat">
            <a:solidFill>
              <a:srgbClr val="45AE37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path"/>
          <p:cNvSpPr/>
          <p:nvPr/>
        </p:nvSpPr>
        <p:spPr>
          <a:xfrm>
            <a:off x="440560" y="429653"/>
            <a:ext cx="791507" cy="791509"/>
          </a:xfrm>
          <a:custGeom>
            <a:rect l="0" t="0" r="0" b="0"/>
            <a:pathLst>
              <a:path w="1246" h="1246">
                <a:moveTo>
                  <a:pt x="37" y="1208"/>
                </a:moveTo>
                <a:cubicBezTo>
                  <a:pt x="37" y="561"/>
                  <a:pt x="561" y="37"/>
                  <a:pt x="1208" y="37"/>
                </a:cubicBezTo>
              </a:path>
            </a:pathLst>
          </a:custGeom>
          <a:noFill/>
          <a:ln w="47625" cap="flat">
            <a:solidFill>
              <a:srgbClr val="45AE37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path"/>
          <p:cNvSpPr/>
          <p:nvPr/>
        </p:nvSpPr>
        <p:spPr>
          <a:xfrm>
            <a:off x="440560" y="5636837"/>
            <a:ext cx="791508" cy="791507"/>
          </a:xfrm>
          <a:custGeom>
            <a:rect l="0" t="0" r="0" b="0"/>
            <a:pathLst>
              <a:path w="1246" h="1246">
                <a:moveTo>
                  <a:pt x="1208" y="1208"/>
                </a:moveTo>
                <a:cubicBezTo>
                  <a:pt x="561" y="1208"/>
                  <a:pt x="37" y="684"/>
                  <a:pt x="37" y="37"/>
                </a:cubicBezTo>
              </a:path>
            </a:pathLst>
          </a:custGeom>
          <a:noFill/>
          <a:ln w="47625" cap="flat">
            <a:solidFill>
              <a:srgbClr val="45AE37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rect"/>
          <p:cNvSpPr/>
          <p:nvPr/>
        </p:nvSpPr>
        <p:spPr>
          <a:xfrm>
            <a:off x="1208256" y="6380720"/>
            <a:ext cx="9775486" cy="47625"/>
          </a:xfrm>
          <a:prstGeom prst="rect">
            <a:avLst/>
          </a:prstGeom>
          <a:solidFill>
            <a:srgbClr val="45AE37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rect"/>
          <p:cNvSpPr/>
          <p:nvPr/>
        </p:nvSpPr>
        <p:spPr>
          <a:xfrm>
            <a:off x="1208255" y="429653"/>
            <a:ext cx="9775486" cy="47625"/>
          </a:xfrm>
          <a:prstGeom prst="rect">
            <a:avLst/>
          </a:prstGeom>
          <a:solidFill>
            <a:srgbClr val="45AE37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rect"/>
          <p:cNvSpPr/>
          <p:nvPr/>
        </p:nvSpPr>
        <p:spPr>
          <a:xfrm>
            <a:off x="11703814" y="1197349"/>
            <a:ext cx="47625" cy="4463301"/>
          </a:xfrm>
          <a:prstGeom prst="rect">
            <a:avLst/>
          </a:prstGeom>
          <a:solidFill>
            <a:srgbClr val="45AE37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rect"/>
          <p:cNvSpPr/>
          <p:nvPr/>
        </p:nvSpPr>
        <p:spPr>
          <a:xfrm>
            <a:off x="440560" y="1197349"/>
            <a:ext cx="47625" cy="4463300"/>
          </a:xfrm>
          <a:prstGeom prst="rect">
            <a:avLst/>
          </a:prstGeom>
          <a:solidFill>
            <a:srgbClr val="45AE37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path"/>
          <p:cNvSpPr/>
          <p:nvPr/>
        </p:nvSpPr>
        <p:spPr>
          <a:xfrm>
            <a:off x="1221802" y="4523252"/>
            <a:ext cx="365760" cy="365760"/>
          </a:xfrm>
          <a:custGeom>
            <a:rect l="0" t="0" r="0" b="0"/>
            <a:pathLst>
              <a:path w="576" h="576">
                <a:moveTo>
                  <a:pt x="0" y="288"/>
                </a:moveTo>
                <a:cubicBezTo>
                  <a:pt x="0" y="128"/>
                  <a:pt x="128" y="0"/>
                  <a:pt x="288" y="0"/>
                </a:cubicBezTo>
                <a:lnTo>
                  <a:pt x="288" y="0"/>
                </a:lnTo>
                <a:lnTo>
                  <a:pt x="288" y="0"/>
                </a:lnTo>
                <a:lnTo>
                  <a:pt x="288" y="0"/>
                </a:lnTo>
                <a:cubicBezTo>
                  <a:pt x="447" y="0"/>
                  <a:pt x="576" y="128"/>
                  <a:pt x="576" y="287"/>
                </a:cubicBezTo>
                <a:lnTo>
                  <a:pt x="576" y="287"/>
                </a:lnTo>
                <a:cubicBezTo>
                  <a:pt x="576" y="287"/>
                  <a:pt x="576" y="288"/>
                  <a:pt x="576" y="288"/>
                </a:cubicBezTo>
                <a:lnTo>
                  <a:pt x="576" y="288"/>
                </a:lnTo>
                <a:lnTo>
                  <a:pt x="576" y="287"/>
                </a:lnTo>
                <a:lnTo>
                  <a:pt x="576" y="287"/>
                </a:lnTo>
                <a:cubicBezTo>
                  <a:pt x="576" y="447"/>
                  <a:pt x="447" y="576"/>
                  <a:pt x="288" y="576"/>
                </a:cubicBezTo>
                <a:lnTo>
                  <a:pt x="288" y="576"/>
                </a:lnTo>
                <a:cubicBezTo>
                  <a:pt x="128" y="576"/>
                  <a:pt x="0" y="447"/>
                  <a:pt x="0" y="288"/>
                </a:cubicBezTo>
                <a:lnTo>
                  <a:pt x="0" y="288"/>
                </a:lnTo>
                <a:close/>
                <a:moveTo>
                  <a:pt x="144" y="288"/>
                </a:moveTo>
                <a:cubicBezTo>
                  <a:pt x="144" y="367"/>
                  <a:pt x="208" y="432"/>
                  <a:pt x="288" y="432"/>
                </a:cubicBezTo>
                <a:lnTo>
                  <a:pt x="288" y="432"/>
                </a:lnTo>
                <a:lnTo>
                  <a:pt x="288" y="431"/>
                </a:lnTo>
                <a:lnTo>
                  <a:pt x="288" y="431"/>
                </a:lnTo>
                <a:cubicBezTo>
                  <a:pt x="367" y="431"/>
                  <a:pt x="432" y="367"/>
                  <a:pt x="432" y="287"/>
                </a:cubicBezTo>
                <a:lnTo>
                  <a:pt x="432" y="287"/>
                </a:lnTo>
                <a:lnTo>
                  <a:pt x="432" y="287"/>
                </a:lnTo>
                <a:lnTo>
                  <a:pt x="432" y="287"/>
                </a:lnTo>
                <a:cubicBezTo>
                  <a:pt x="432" y="208"/>
                  <a:pt x="367" y="143"/>
                  <a:pt x="288" y="143"/>
                </a:cubicBezTo>
                <a:lnTo>
                  <a:pt x="288" y="143"/>
                </a:lnTo>
                <a:cubicBezTo>
                  <a:pt x="288" y="143"/>
                  <a:pt x="288" y="143"/>
                  <a:pt x="288" y="143"/>
                </a:cubicBezTo>
                <a:lnTo>
                  <a:pt x="288" y="143"/>
                </a:lnTo>
                <a:lnTo>
                  <a:pt x="288" y="143"/>
                </a:lnTo>
                <a:lnTo>
                  <a:pt x="288" y="143"/>
                </a:lnTo>
                <a:cubicBezTo>
                  <a:pt x="208" y="143"/>
                  <a:pt x="144" y="208"/>
                  <a:pt x="144" y="287"/>
                </a:cubicBezTo>
                <a:lnTo>
                  <a:pt x="144" y="288"/>
                </a:lnTo>
                <a:close/>
              </a:path>
            </a:pathLst>
          </a:custGeom>
          <a:solidFill>
            <a:srgbClr val="2A881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path"/>
          <p:cNvSpPr/>
          <p:nvPr/>
        </p:nvSpPr>
        <p:spPr>
          <a:xfrm>
            <a:off x="1221802" y="5065667"/>
            <a:ext cx="365760" cy="365760"/>
          </a:xfrm>
          <a:custGeom>
            <a:rect l="0" t="0" r="0" b="0"/>
            <a:pathLst>
              <a:path w="576" h="576">
                <a:moveTo>
                  <a:pt x="0" y="288"/>
                </a:moveTo>
                <a:cubicBezTo>
                  <a:pt x="0" y="128"/>
                  <a:pt x="128" y="0"/>
                  <a:pt x="288" y="0"/>
                </a:cubicBezTo>
                <a:lnTo>
                  <a:pt x="288" y="0"/>
                </a:lnTo>
                <a:lnTo>
                  <a:pt x="288" y="0"/>
                </a:lnTo>
                <a:lnTo>
                  <a:pt x="288" y="0"/>
                </a:lnTo>
                <a:cubicBezTo>
                  <a:pt x="447" y="0"/>
                  <a:pt x="576" y="128"/>
                  <a:pt x="576" y="288"/>
                </a:cubicBezTo>
                <a:lnTo>
                  <a:pt x="576" y="288"/>
                </a:lnTo>
                <a:cubicBezTo>
                  <a:pt x="576" y="288"/>
                  <a:pt x="576" y="288"/>
                  <a:pt x="576" y="288"/>
                </a:cubicBezTo>
                <a:lnTo>
                  <a:pt x="576" y="288"/>
                </a:lnTo>
                <a:lnTo>
                  <a:pt x="576" y="288"/>
                </a:lnTo>
                <a:lnTo>
                  <a:pt x="576" y="288"/>
                </a:lnTo>
                <a:cubicBezTo>
                  <a:pt x="576" y="447"/>
                  <a:pt x="447" y="576"/>
                  <a:pt x="288" y="576"/>
                </a:cubicBezTo>
                <a:lnTo>
                  <a:pt x="288" y="576"/>
                </a:lnTo>
                <a:cubicBezTo>
                  <a:pt x="128" y="576"/>
                  <a:pt x="0" y="447"/>
                  <a:pt x="0" y="288"/>
                </a:cubicBezTo>
                <a:lnTo>
                  <a:pt x="0" y="288"/>
                </a:lnTo>
                <a:close/>
                <a:moveTo>
                  <a:pt x="144" y="288"/>
                </a:moveTo>
                <a:cubicBezTo>
                  <a:pt x="144" y="367"/>
                  <a:pt x="208" y="432"/>
                  <a:pt x="288" y="432"/>
                </a:cubicBezTo>
                <a:lnTo>
                  <a:pt x="288" y="432"/>
                </a:lnTo>
                <a:lnTo>
                  <a:pt x="288" y="431"/>
                </a:lnTo>
                <a:lnTo>
                  <a:pt x="288" y="431"/>
                </a:lnTo>
                <a:cubicBezTo>
                  <a:pt x="367" y="431"/>
                  <a:pt x="432" y="367"/>
                  <a:pt x="432" y="287"/>
                </a:cubicBezTo>
                <a:lnTo>
                  <a:pt x="432" y="287"/>
                </a:lnTo>
                <a:lnTo>
                  <a:pt x="432" y="287"/>
                </a:lnTo>
                <a:lnTo>
                  <a:pt x="432" y="287"/>
                </a:lnTo>
                <a:cubicBezTo>
                  <a:pt x="432" y="208"/>
                  <a:pt x="367" y="143"/>
                  <a:pt x="288" y="143"/>
                </a:cubicBezTo>
                <a:lnTo>
                  <a:pt x="288" y="143"/>
                </a:lnTo>
                <a:cubicBezTo>
                  <a:pt x="288" y="143"/>
                  <a:pt x="288" y="143"/>
                  <a:pt x="288" y="143"/>
                </a:cubicBezTo>
                <a:lnTo>
                  <a:pt x="288" y="143"/>
                </a:lnTo>
                <a:lnTo>
                  <a:pt x="288" y="143"/>
                </a:lnTo>
                <a:lnTo>
                  <a:pt x="288" y="143"/>
                </a:lnTo>
                <a:cubicBezTo>
                  <a:pt x="208" y="143"/>
                  <a:pt x="144" y="208"/>
                  <a:pt x="144" y="287"/>
                </a:cubicBezTo>
                <a:lnTo>
                  <a:pt x="144" y="288"/>
                </a:lnTo>
                <a:close/>
              </a:path>
            </a:pathLst>
          </a:custGeom>
          <a:solidFill>
            <a:srgbClr val="2A881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733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" name="group 2"/>
          <p:cNvGrpSpPr/>
          <p:nvPr/>
        </p:nvGrpSpPr>
        <p:grpSpPr>
          <a:xfrm rot="21600000">
            <a:off x="297488" y="810385"/>
            <a:ext cx="5298182" cy="5298185"/>
            <a:chExt cx="5298182" cy="5298185"/>
          </a:xfrm>
        </p:grpSpPr>
        <p:grpSp>
          <p:nvGrpSpPr>
            <p:cNvPr id="4" name="group 4"/>
            <p:cNvGrpSpPr/>
            <p:nvPr/>
          </p:nvGrpSpPr>
          <p:grpSpPr>
            <a:xfrm rot="21600000">
              <a:off x="0" y="0"/>
              <a:ext cx="5298182" cy="5298185"/>
              <a:chExt cx="5298182" cy="5298185"/>
            </a:xfrm>
          </p:grpSpPr>
          <p:sp>
            <p:nvSpPr>
              <p:cNvPr id="15" name="path"/>
              <p:cNvSpPr/>
              <p:nvPr/>
            </p:nvSpPr>
            <p:spPr>
              <a:xfrm>
                <a:off x="0" y="0"/>
                <a:ext cx="5298182" cy="5298185"/>
              </a:xfrm>
              <a:custGeom>
                <a:rect l="0" t="0" r="0" b="0"/>
                <a:pathLst>
                  <a:path w="8343" h="8343">
                    <a:moveTo>
                      <a:pt x="0" y="4171"/>
                    </a:moveTo>
                    <a:cubicBezTo>
                      <a:pt x="0" y="1867"/>
                      <a:pt x="1867" y="0"/>
                      <a:pt x="4171" y="0"/>
                    </a:cubicBezTo>
                    <a:lnTo>
                      <a:pt x="4171" y="0"/>
                    </a:lnTo>
                    <a:lnTo>
                      <a:pt x="4171" y="0"/>
                    </a:lnTo>
                    <a:lnTo>
                      <a:pt x="4171" y="0"/>
                    </a:lnTo>
                    <a:cubicBezTo>
                      <a:pt x="6475" y="0"/>
                      <a:pt x="8343" y="1867"/>
                      <a:pt x="8343" y="4171"/>
                    </a:cubicBezTo>
                    <a:lnTo>
                      <a:pt x="8343" y="4171"/>
                    </a:lnTo>
                    <a:cubicBezTo>
                      <a:pt x="8343" y="4171"/>
                      <a:pt x="8343" y="4171"/>
                      <a:pt x="8343" y="4171"/>
                    </a:cubicBezTo>
                    <a:lnTo>
                      <a:pt x="8343" y="4171"/>
                    </a:lnTo>
                    <a:lnTo>
                      <a:pt x="8343" y="4171"/>
                    </a:lnTo>
                    <a:lnTo>
                      <a:pt x="8343" y="4171"/>
                    </a:lnTo>
                    <a:cubicBezTo>
                      <a:pt x="8343" y="6475"/>
                      <a:pt x="6475" y="8343"/>
                      <a:pt x="4171" y="8343"/>
                    </a:cubicBezTo>
                    <a:lnTo>
                      <a:pt x="4171" y="8343"/>
                    </a:lnTo>
                    <a:lnTo>
                      <a:pt x="4171" y="8343"/>
                    </a:lnTo>
                    <a:lnTo>
                      <a:pt x="4171" y="8343"/>
                    </a:lnTo>
                    <a:cubicBezTo>
                      <a:pt x="1867" y="8343"/>
                      <a:pt x="0" y="6475"/>
                      <a:pt x="0" y="4171"/>
                    </a:cubicBezTo>
                    <a:lnTo>
                      <a:pt x="0" y="4171"/>
                    </a:lnTo>
                    <a:close/>
                  </a:path>
                </a:pathLst>
              </a:custGeom>
              <a:solidFill>
                <a:srgbClr val="45AE37">
                  <a:alpha val="14117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6" name="path"/>
              <p:cNvSpPr/>
              <p:nvPr/>
            </p:nvSpPr>
            <p:spPr>
              <a:xfrm>
                <a:off x="640909" y="640910"/>
                <a:ext cx="4016364" cy="4016367"/>
              </a:xfrm>
              <a:custGeom>
                <a:rect l="0" t="0" r="0" b="0"/>
                <a:pathLst>
                  <a:path w="6324" h="6324">
                    <a:moveTo>
                      <a:pt x="0" y="3162"/>
                    </a:moveTo>
                    <a:cubicBezTo>
                      <a:pt x="0" y="1415"/>
                      <a:pt x="1415" y="0"/>
                      <a:pt x="3162" y="0"/>
                    </a:cubicBezTo>
                    <a:lnTo>
                      <a:pt x="3162" y="0"/>
                    </a:lnTo>
                    <a:lnTo>
                      <a:pt x="3162" y="0"/>
                    </a:lnTo>
                    <a:lnTo>
                      <a:pt x="3162" y="0"/>
                    </a:lnTo>
                    <a:cubicBezTo>
                      <a:pt x="4909" y="0"/>
                      <a:pt x="6324" y="1415"/>
                      <a:pt x="6324" y="3162"/>
                    </a:cubicBezTo>
                    <a:lnTo>
                      <a:pt x="6324" y="3162"/>
                    </a:lnTo>
                    <a:cubicBezTo>
                      <a:pt x="6324" y="3162"/>
                      <a:pt x="6324" y="3162"/>
                      <a:pt x="6324" y="3162"/>
                    </a:cubicBezTo>
                    <a:lnTo>
                      <a:pt x="6324" y="3162"/>
                    </a:lnTo>
                    <a:lnTo>
                      <a:pt x="6324" y="3162"/>
                    </a:lnTo>
                    <a:lnTo>
                      <a:pt x="6324" y="3162"/>
                    </a:lnTo>
                    <a:cubicBezTo>
                      <a:pt x="6324" y="4909"/>
                      <a:pt x="4909" y="6324"/>
                      <a:pt x="3162" y="6324"/>
                    </a:cubicBezTo>
                    <a:lnTo>
                      <a:pt x="3162" y="6324"/>
                    </a:lnTo>
                    <a:lnTo>
                      <a:pt x="3162" y="6324"/>
                    </a:lnTo>
                    <a:lnTo>
                      <a:pt x="3162" y="6324"/>
                    </a:lnTo>
                    <a:cubicBezTo>
                      <a:pt x="1415" y="6324"/>
                      <a:pt x="0" y="4909"/>
                      <a:pt x="0" y="3162"/>
                    </a:cubicBezTo>
                    <a:lnTo>
                      <a:pt x="0" y="3162"/>
                    </a:lnTo>
                    <a:close/>
                  </a:path>
                </a:pathLst>
              </a:custGeom>
              <a:solidFill>
                <a:srgbClr val="45AE37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7" name="textbox 17"/>
            <p:cNvSpPr/>
            <p:nvPr/>
          </p:nvSpPr>
          <p:spPr>
            <a:xfrm>
              <a:off x="-12700" y="-12700"/>
              <a:ext cx="5323840" cy="543940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7000"/>
                </a:lnSpc>
              </a:pPr>
              <a:endParaRPr lang="Arial" altLang="Arial" sz="1000"/>
            </a:p>
            <a:p>
              <a:pPr algn="l" rtl="0" eaLnBrk="0">
                <a:lnSpc>
                  <a:spcPct val="107000"/>
                </a:lnSpc>
              </a:pPr>
              <a:endParaRPr lang="Arial" altLang="Arial" sz="1000"/>
            </a:p>
            <a:p>
              <a:pPr algn="l" rtl="0" eaLnBrk="0">
                <a:lnSpc>
                  <a:spcPct val="6247"/>
                </a:lnSpc>
              </a:pPr>
              <a:endParaRPr lang="Arial" altLang="Arial" sz="100"/>
            </a:p>
            <a:p>
              <a:pPr marL="2001270" algn="l" rtl="0" eaLnBrk="0">
                <a:lnSpc>
                  <a:spcPts val="3485"/>
                </a:lnSpc>
              </a:pPr>
              <a:r>
                <a:rPr sz="2700" spc="-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conten</a:t>
              </a:r>
              <a:r>
                <a:rPr sz="27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t</a:t>
              </a:r>
              <a:r>
                <a:rPr sz="27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s</a:t>
              </a:r>
              <a:endParaRPr lang="Microsoft YaHei" altLang="Microsoft YaHei" sz="2700"/>
            </a:p>
            <a:p>
              <a:pPr algn="l" rtl="0" eaLnBrk="0">
                <a:lnSpc>
                  <a:spcPct val="161000"/>
                </a:lnSpc>
              </a:pPr>
              <a:endParaRPr lang="Arial" altLang="Arial" sz="1000"/>
            </a:p>
            <a:p>
              <a:pPr algn="l" rtl="0" eaLnBrk="0">
                <a:lnSpc>
                  <a:spcPct val="100000"/>
                </a:lnSpc>
              </a:pPr>
              <a:endParaRPr lang="Arial" altLang="Arial" sz="1900"/>
            </a:p>
            <a:p>
              <a:pPr algn="l" rtl="0" eaLnBrk="0">
                <a:lnSpc>
                  <a:spcPct val="8902"/>
                </a:lnSpc>
              </a:pPr>
              <a:endParaRPr lang="Arial" altLang="Arial" sz="100"/>
            </a:p>
            <a:p>
              <a:pPr marL="1933457" algn="l" rtl="0" eaLnBrk="0">
                <a:lnSpc>
                  <a:spcPct val="89000"/>
                </a:lnSpc>
              </a:pPr>
              <a:r>
                <a:rPr sz="7600" spc="-200">
                  <a:ln w="2222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</a:t>
              </a:r>
              <a:r>
                <a:rPr sz="7600" spc="-190">
                  <a:ln w="2222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录</a:t>
              </a:r>
              <a:endParaRPr lang="Microsoft YaHei" altLang="Microsoft YaHei" sz="7600"/>
            </a:p>
          </p:txBody>
        </p:sp>
      </p:grpSp>
      <p:sp>
        <p:nvSpPr>
          <p:cNvPr id="18" name="textbox 18"/>
          <p:cNvSpPr/>
          <p:nvPr/>
        </p:nvSpPr>
        <p:spPr>
          <a:xfrm>
            <a:off x="6050183" y="2210568"/>
            <a:ext cx="2955925" cy="25501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414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2400" spc="-10">
                <a:solidFill>
                  <a:srgbClr val="45AE37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概述与目标</a:t>
            </a:r>
            <a:endParaRPr lang="Microsoft YaHei" altLang="Microsoft YaHei" sz="2400"/>
          </a:p>
          <a:p>
            <a:pPr marL="12700" algn="l" rtl="0" eaLnBrk="0">
              <a:lnSpc>
                <a:spcPct val="90000"/>
              </a:lnSpc>
              <a:spcBef>
                <a:spcPts val="1740"/>
              </a:spcBef>
            </a:pPr>
            <a:r>
              <a:rPr sz="2400" spc="-10">
                <a:solidFill>
                  <a:srgbClr val="45AE37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状分析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704"/>
              </a:spcBef>
            </a:pPr>
            <a:r>
              <a:rPr sz="2400" spc="-10">
                <a:solidFill>
                  <a:srgbClr val="45AE37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方案与设计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702"/>
              </a:spcBef>
            </a:pPr>
            <a:r>
              <a:rPr sz="2400" spc="-10">
                <a:solidFill>
                  <a:srgbClr val="45AE37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进度计划</a:t>
            </a:r>
            <a:endParaRPr lang="Microsoft YaHei" altLang="Microsoft YaHei" sz="2400"/>
          </a:p>
          <a:p>
            <a:pPr algn="l" rtl="0" eaLnBrk="0">
              <a:lnSpc>
                <a:spcPct val="100000"/>
              </a:lnSpc>
            </a:pPr>
            <a:endParaRPr lang="Arial" altLang="Arial" sz="1400"/>
          </a:p>
          <a:p>
            <a:pPr algn="l" rtl="0" eaLnBrk="0">
              <a:lnSpc>
                <a:spcPct val="8436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400" spc="-10">
                <a:solidFill>
                  <a:srgbClr val="45AE37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控制与验收标准</a:t>
            </a:r>
            <a:endParaRPr lang="Microsoft YaHei" altLang="Microsoft YaHei" sz="2400"/>
          </a:p>
        </p:txBody>
      </p:sp>
      <p:sp>
        <p:nvSpPr>
          <p:cNvPr id="19" name="rect"/>
          <p:cNvSpPr/>
          <p:nvPr/>
        </p:nvSpPr>
        <p:spPr>
          <a:xfrm>
            <a:off x="11307389" y="332231"/>
            <a:ext cx="518849" cy="86430"/>
          </a:xfrm>
          <a:prstGeom prst="rect">
            <a:avLst/>
          </a:prstGeom>
          <a:solidFill>
            <a:srgbClr val="38B52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rect"/>
          <p:cNvSpPr/>
          <p:nvPr/>
        </p:nvSpPr>
        <p:spPr>
          <a:xfrm>
            <a:off x="11307389" y="508549"/>
            <a:ext cx="518849" cy="86429"/>
          </a:xfrm>
          <a:prstGeom prst="rect">
            <a:avLst/>
          </a:prstGeom>
          <a:solidFill>
            <a:srgbClr val="38B52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rect"/>
          <p:cNvSpPr/>
          <p:nvPr/>
        </p:nvSpPr>
        <p:spPr>
          <a:xfrm>
            <a:off x="11307389" y="684869"/>
            <a:ext cx="518849" cy="86429"/>
          </a:xfrm>
          <a:prstGeom prst="rect">
            <a:avLst/>
          </a:prstGeom>
          <a:solidFill>
            <a:srgbClr val="38B52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733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group 6"/>
          <p:cNvGrpSpPr/>
          <p:nvPr/>
        </p:nvGrpSpPr>
        <p:grpSpPr>
          <a:xfrm rot="21600000">
            <a:off x="297488" y="810385"/>
            <a:ext cx="5298182" cy="5298185"/>
            <a:chExt cx="5298182" cy="5298185"/>
          </a:xfrm>
        </p:grpSpPr>
        <p:grpSp>
          <p:nvGrpSpPr>
            <p:cNvPr id="8" name="group 8"/>
            <p:cNvGrpSpPr/>
            <p:nvPr/>
          </p:nvGrpSpPr>
          <p:grpSpPr>
            <a:xfrm rot="21600000">
              <a:off x="0" y="0"/>
              <a:ext cx="5298182" cy="5298185"/>
              <a:chExt cx="5298182" cy="5298185"/>
            </a:xfrm>
          </p:grpSpPr>
          <p:sp>
            <p:nvSpPr>
              <p:cNvPr id="23" name="path"/>
              <p:cNvSpPr/>
              <p:nvPr/>
            </p:nvSpPr>
            <p:spPr>
              <a:xfrm>
                <a:off x="0" y="0"/>
                <a:ext cx="5298182" cy="5298185"/>
              </a:xfrm>
              <a:custGeom>
                <a:rect l="0" t="0" r="0" b="0"/>
                <a:pathLst>
                  <a:path w="8343" h="8343">
                    <a:moveTo>
                      <a:pt x="0" y="4171"/>
                    </a:moveTo>
                    <a:cubicBezTo>
                      <a:pt x="0" y="1867"/>
                      <a:pt x="1867" y="0"/>
                      <a:pt x="4171" y="0"/>
                    </a:cubicBezTo>
                    <a:lnTo>
                      <a:pt x="4171" y="0"/>
                    </a:lnTo>
                    <a:lnTo>
                      <a:pt x="4171" y="0"/>
                    </a:lnTo>
                    <a:lnTo>
                      <a:pt x="4171" y="0"/>
                    </a:lnTo>
                    <a:cubicBezTo>
                      <a:pt x="6475" y="0"/>
                      <a:pt x="8343" y="1867"/>
                      <a:pt x="8343" y="4171"/>
                    </a:cubicBezTo>
                    <a:lnTo>
                      <a:pt x="8343" y="4171"/>
                    </a:lnTo>
                    <a:cubicBezTo>
                      <a:pt x="8343" y="4171"/>
                      <a:pt x="8343" y="4171"/>
                      <a:pt x="8343" y="4171"/>
                    </a:cubicBezTo>
                    <a:lnTo>
                      <a:pt x="8343" y="4171"/>
                    </a:lnTo>
                    <a:lnTo>
                      <a:pt x="8343" y="4171"/>
                    </a:lnTo>
                    <a:lnTo>
                      <a:pt x="8343" y="4171"/>
                    </a:lnTo>
                    <a:cubicBezTo>
                      <a:pt x="8343" y="6475"/>
                      <a:pt x="6475" y="8343"/>
                      <a:pt x="4171" y="8343"/>
                    </a:cubicBezTo>
                    <a:lnTo>
                      <a:pt x="4171" y="8343"/>
                    </a:lnTo>
                    <a:lnTo>
                      <a:pt x="4171" y="8343"/>
                    </a:lnTo>
                    <a:lnTo>
                      <a:pt x="4171" y="8343"/>
                    </a:lnTo>
                    <a:cubicBezTo>
                      <a:pt x="1867" y="8343"/>
                      <a:pt x="0" y="6475"/>
                      <a:pt x="0" y="4171"/>
                    </a:cubicBezTo>
                    <a:lnTo>
                      <a:pt x="0" y="4171"/>
                    </a:lnTo>
                    <a:close/>
                  </a:path>
                </a:pathLst>
              </a:custGeom>
              <a:solidFill>
                <a:srgbClr val="45AE37">
                  <a:alpha val="14117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4" name="path"/>
              <p:cNvSpPr/>
              <p:nvPr/>
            </p:nvSpPr>
            <p:spPr>
              <a:xfrm>
                <a:off x="640909" y="640910"/>
                <a:ext cx="4016364" cy="4016367"/>
              </a:xfrm>
              <a:custGeom>
                <a:rect l="0" t="0" r="0" b="0"/>
                <a:pathLst>
                  <a:path w="6324" h="6324">
                    <a:moveTo>
                      <a:pt x="0" y="3162"/>
                    </a:moveTo>
                    <a:cubicBezTo>
                      <a:pt x="0" y="1415"/>
                      <a:pt x="1415" y="0"/>
                      <a:pt x="3162" y="0"/>
                    </a:cubicBezTo>
                    <a:lnTo>
                      <a:pt x="3162" y="0"/>
                    </a:lnTo>
                    <a:lnTo>
                      <a:pt x="3162" y="0"/>
                    </a:lnTo>
                    <a:lnTo>
                      <a:pt x="3162" y="0"/>
                    </a:lnTo>
                    <a:cubicBezTo>
                      <a:pt x="4909" y="0"/>
                      <a:pt x="6324" y="1415"/>
                      <a:pt x="6324" y="3162"/>
                    </a:cubicBezTo>
                    <a:lnTo>
                      <a:pt x="6324" y="3162"/>
                    </a:lnTo>
                    <a:cubicBezTo>
                      <a:pt x="6324" y="3162"/>
                      <a:pt x="6324" y="3162"/>
                      <a:pt x="6324" y="3162"/>
                    </a:cubicBezTo>
                    <a:lnTo>
                      <a:pt x="6324" y="3162"/>
                    </a:lnTo>
                    <a:lnTo>
                      <a:pt x="6324" y="3162"/>
                    </a:lnTo>
                    <a:lnTo>
                      <a:pt x="6324" y="3162"/>
                    </a:lnTo>
                    <a:cubicBezTo>
                      <a:pt x="6324" y="4909"/>
                      <a:pt x="4909" y="6324"/>
                      <a:pt x="3162" y="6324"/>
                    </a:cubicBezTo>
                    <a:lnTo>
                      <a:pt x="3162" y="6324"/>
                    </a:lnTo>
                    <a:lnTo>
                      <a:pt x="3162" y="6324"/>
                    </a:lnTo>
                    <a:lnTo>
                      <a:pt x="3162" y="6324"/>
                    </a:lnTo>
                    <a:cubicBezTo>
                      <a:pt x="1415" y="6324"/>
                      <a:pt x="0" y="4909"/>
                      <a:pt x="0" y="3162"/>
                    </a:cubicBezTo>
                    <a:lnTo>
                      <a:pt x="0" y="3162"/>
                    </a:lnTo>
                    <a:close/>
                  </a:path>
                </a:pathLst>
              </a:custGeom>
              <a:solidFill>
                <a:srgbClr val="45AE37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25" name="textbox 25"/>
            <p:cNvSpPr/>
            <p:nvPr/>
          </p:nvSpPr>
          <p:spPr>
            <a:xfrm>
              <a:off x="-12700" y="-12700"/>
              <a:ext cx="5323840" cy="543940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7000"/>
                </a:lnSpc>
              </a:pPr>
              <a:endParaRPr lang="Arial" altLang="Arial" sz="1000"/>
            </a:p>
            <a:p>
              <a:pPr algn="l" rtl="0" eaLnBrk="0">
                <a:lnSpc>
                  <a:spcPct val="107000"/>
                </a:lnSpc>
              </a:pPr>
              <a:endParaRPr lang="Arial" altLang="Arial" sz="1000"/>
            </a:p>
            <a:p>
              <a:pPr algn="l" rtl="0" eaLnBrk="0">
                <a:lnSpc>
                  <a:spcPct val="6247"/>
                </a:lnSpc>
              </a:pPr>
              <a:endParaRPr lang="Arial" altLang="Arial" sz="100"/>
            </a:p>
            <a:p>
              <a:pPr marL="2001270" algn="l" rtl="0" eaLnBrk="0">
                <a:lnSpc>
                  <a:spcPts val="3485"/>
                </a:lnSpc>
              </a:pPr>
              <a:r>
                <a:rPr sz="2700" spc="-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conten</a:t>
              </a:r>
              <a:r>
                <a:rPr sz="27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t</a:t>
              </a:r>
              <a:r>
                <a:rPr sz="27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s</a:t>
              </a:r>
              <a:endParaRPr lang="Microsoft YaHei" altLang="Microsoft YaHei" sz="2700"/>
            </a:p>
            <a:p>
              <a:pPr algn="l" rtl="0" eaLnBrk="0">
                <a:lnSpc>
                  <a:spcPct val="161000"/>
                </a:lnSpc>
              </a:pPr>
              <a:endParaRPr lang="Arial" altLang="Arial" sz="1000"/>
            </a:p>
            <a:p>
              <a:pPr algn="l" rtl="0" eaLnBrk="0">
                <a:lnSpc>
                  <a:spcPct val="100000"/>
                </a:lnSpc>
              </a:pPr>
              <a:endParaRPr lang="Arial" altLang="Arial" sz="1900"/>
            </a:p>
            <a:p>
              <a:pPr algn="l" rtl="0" eaLnBrk="0">
                <a:lnSpc>
                  <a:spcPct val="8902"/>
                </a:lnSpc>
              </a:pPr>
              <a:endParaRPr lang="Arial" altLang="Arial" sz="100"/>
            </a:p>
            <a:p>
              <a:pPr marL="1933457" algn="l" rtl="0" eaLnBrk="0">
                <a:lnSpc>
                  <a:spcPct val="89000"/>
                </a:lnSpc>
              </a:pPr>
              <a:r>
                <a:rPr sz="7600" spc="-200">
                  <a:ln w="2222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</a:t>
              </a:r>
              <a:r>
                <a:rPr sz="7600" spc="-190">
                  <a:ln w="2222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录</a:t>
              </a:r>
              <a:endParaRPr lang="Microsoft YaHei" altLang="Microsoft YaHei" sz="7600"/>
            </a:p>
          </p:txBody>
        </p:sp>
      </p:grpSp>
      <p:sp>
        <p:nvSpPr>
          <p:cNvPr id="26" name="textbox 26"/>
          <p:cNvSpPr/>
          <p:nvPr/>
        </p:nvSpPr>
        <p:spPr>
          <a:xfrm>
            <a:off x="6050183" y="2483060"/>
            <a:ext cx="2346325" cy="20059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042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400" spc="-10">
                <a:solidFill>
                  <a:srgbClr val="45AE37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防护措施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719"/>
              </a:spcBef>
            </a:pPr>
            <a:r>
              <a:rPr sz="2400" spc="-10">
                <a:solidFill>
                  <a:srgbClr val="45AE37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要求及措施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685"/>
              </a:spcBef>
            </a:pPr>
            <a:r>
              <a:rPr sz="2400" spc="-10">
                <a:solidFill>
                  <a:srgbClr val="45AE37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预算与报价</a:t>
            </a:r>
            <a:endParaRPr lang="Microsoft YaHei" altLang="Microsoft YaHei" sz="2400"/>
          </a:p>
          <a:p>
            <a:pPr algn="l" rtl="0" eaLnBrk="0">
              <a:lnSpc>
                <a:spcPct val="102000"/>
              </a:lnSpc>
            </a:pPr>
            <a:endParaRPr lang="Arial" altLang="Arial" sz="1400"/>
          </a:p>
          <a:p>
            <a:pPr marL="12700" algn="l" rtl="0" eaLnBrk="0">
              <a:lnSpc>
                <a:spcPct val="91000"/>
              </a:lnSpc>
            </a:pPr>
            <a:r>
              <a:rPr sz="2400" spc="-10">
                <a:solidFill>
                  <a:srgbClr val="45AE37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与展望</a:t>
            </a:r>
            <a:endParaRPr lang="Microsoft YaHei" altLang="Microsoft YaHei" sz="2400"/>
          </a:p>
        </p:txBody>
      </p:sp>
      <p:sp>
        <p:nvSpPr>
          <p:cNvPr id="27" name="rect"/>
          <p:cNvSpPr/>
          <p:nvPr/>
        </p:nvSpPr>
        <p:spPr>
          <a:xfrm>
            <a:off x="11307389" y="332231"/>
            <a:ext cx="518849" cy="86430"/>
          </a:xfrm>
          <a:prstGeom prst="rect">
            <a:avLst/>
          </a:prstGeom>
          <a:solidFill>
            <a:srgbClr val="38B52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rect"/>
          <p:cNvSpPr/>
          <p:nvPr/>
        </p:nvSpPr>
        <p:spPr>
          <a:xfrm>
            <a:off x="11307389" y="508549"/>
            <a:ext cx="518849" cy="86429"/>
          </a:xfrm>
          <a:prstGeom prst="rect">
            <a:avLst/>
          </a:prstGeom>
          <a:solidFill>
            <a:srgbClr val="38B52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9" name="rect"/>
          <p:cNvSpPr/>
          <p:nvPr/>
        </p:nvSpPr>
        <p:spPr>
          <a:xfrm>
            <a:off x="11307389" y="684869"/>
            <a:ext cx="518849" cy="86429"/>
          </a:xfrm>
          <a:prstGeom prst="rect">
            <a:avLst/>
          </a:prstGeom>
          <a:solidFill>
            <a:srgbClr val="38B52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0" name="picture 3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31" name="textbox 31"/>
          <p:cNvSpPr/>
          <p:nvPr/>
        </p:nvSpPr>
        <p:spPr>
          <a:xfrm>
            <a:off x="1205680" y="1115418"/>
            <a:ext cx="4691379" cy="47929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8286"/>
              </a:lnSpc>
            </a:pPr>
            <a:endParaRPr lang="Arial" altLang="Arial" sz="100"/>
          </a:p>
          <a:p>
            <a:pPr marL="42817" algn="l" rtl="0" eaLnBrk="0">
              <a:lnSpc>
                <a:spcPct val="86000"/>
              </a:lnSpc>
            </a:pP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835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835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7600"/>
          </a:p>
          <a:p>
            <a:pPr algn="l" rtl="0" eaLnBrk="0">
              <a:lnSpc>
                <a:spcPct val="161000"/>
              </a:lnSpc>
            </a:pPr>
            <a:endParaRPr lang="Arial" altLang="Arial" sz="1000"/>
          </a:p>
          <a:p>
            <a:pPr marL="12700" algn="l" rtl="0" eaLnBrk="0">
              <a:lnSpc>
                <a:spcPct val="90000"/>
              </a:lnSpc>
              <a:spcBef>
                <a:spcPts val="1142"/>
              </a:spcBef>
            </a:pPr>
            <a:r>
              <a:rPr sz="3800" spc="2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835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项目概述与目</a:t>
            </a:r>
            <a:r>
              <a:rPr sz="3800" spc="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835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</a:t>
            </a:r>
            <a:endParaRPr lang="Microsoft YaHei" altLang="Microsoft YaHei" sz="38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1900"/>
          </a:p>
          <a:p>
            <a:pPr marL="44760" algn="l" rtl="0" eaLnBrk="0">
              <a:lnSpc>
                <a:spcPct val="85000"/>
              </a:lnSpc>
              <a:spcBef>
                <a:spcPts val="3"/>
              </a:spcBef>
            </a:pPr>
            <a:r>
              <a:rPr sz="7600" spc="29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89D77F">
                    <a:alpha val="25098"/>
                  </a:srgbClr>
                </a:solidFill>
                <a:latin typeface="Microsoft YaHei"/>
                <a:ea typeface="Microsoft YaHei"/>
                <a:cs typeface="Microsoft YaHei"/>
              </a:rPr>
              <a:t>CHAPTE</a:t>
            </a:r>
            <a:r>
              <a:rPr sz="7600" spc="28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89D77F">
                    <a:alpha val="25098"/>
                  </a:srgbClr>
                </a:solidFill>
                <a:latin typeface="Microsoft YaHei"/>
                <a:ea typeface="Microsoft YaHei"/>
                <a:cs typeface="Microsoft YaHei"/>
              </a:rPr>
              <a:t>R</a:t>
            </a:r>
            <a:endParaRPr lang="Microsoft YaHei" altLang="Microsoft YaHei" sz="76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2" name="picture 3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33" name="textbox 33"/>
          <p:cNvSpPr/>
          <p:nvPr/>
        </p:nvSpPr>
        <p:spPr>
          <a:xfrm>
            <a:off x="6188173" y="5072842"/>
            <a:ext cx="5166995" cy="10579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067"/>
              </a:lnSpc>
            </a:pPr>
            <a:endParaRPr lang="Arial" altLang="Arial" sz="100"/>
          </a:p>
          <a:p>
            <a:pPr marL="14302" algn="l" rtl="0" eaLnBrk="0">
              <a:lnSpc>
                <a:spcPct val="91000"/>
              </a:lnSpc>
            </a:pP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节能环保要求</a:t>
            </a:r>
            <a:endParaRPr lang="Microsoft YaHei" altLang="Microsoft YaHei" sz="1600"/>
          </a:p>
          <a:p>
            <a:pPr algn="l" rtl="0" eaLnBrk="0">
              <a:lnSpc>
                <a:spcPct val="132000"/>
              </a:lnSpc>
            </a:pPr>
            <a:endParaRPr lang="Arial" altLang="Arial" sz="1000"/>
          </a:p>
          <a:p>
            <a:pPr marL="12700" algn="l" rtl="0" eaLnBrk="0">
              <a:lnSpc>
                <a:spcPct val="91000"/>
              </a:lnSpc>
              <a:spcBef>
                <a:spcPts val="459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环保、节能的涂料材料和施工技术，符合国家绿色建筑和</a:t>
            </a:r>
            <a:endParaRPr lang="Microsoft YaHei" altLang="Microsoft YaHei" sz="1500"/>
          </a:p>
          <a:p>
            <a:pPr algn="l" rtl="0" eaLnBrk="0">
              <a:lnSpc>
                <a:spcPct val="110000"/>
              </a:lnSpc>
            </a:pPr>
            <a:endParaRPr lang="Arial" altLang="Arial" sz="800"/>
          </a:p>
          <a:p>
            <a:pPr marL="14033" algn="l" rtl="0" eaLnBrk="0">
              <a:lnSpc>
                <a:spcPct val="91000"/>
              </a:lnSpc>
              <a:spcBef>
                <a:spcPts val="6"/>
              </a:spcBef>
            </a:pPr>
            <a:r>
              <a:rPr sz="1500" spc="-1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节能减排的政策要求</a:t>
            </a:r>
            <a:r>
              <a:rPr sz="1500" spc="-6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34" name="textbox 34"/>
          <p:cNvSpPr/>
          <p:nvPr/>
        </p:nvSpPr>
        <p:spPr>
          <a:xfrm>
            <a:off x="6188173" y="2216745"/>
            <a:ext cx="5319395" cy="5765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551"/>
              </a:lnSpc>
            </a:pPr>
            <a:endParaRPr lang="Arial" altLang="Arial" sz="100"/>
          </a:p>
          <a:p>
            <a:pPr marL="15176" algn="l" rtl="0" eaLnBrk="0">
              <a:lnSpc>
                <a:spcPct val="91000"/>
              </a:lnSpc>
            </a:pPr>
            <a:r>
              <a:rPr sz="15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长时间的风吹日晒导致建筑外墙涂料褪色、开裂、剥落等问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题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endParaRPr lang="Microsoft YaHei" altLang="Microsoft YaHei" sz="1500"/>
          </a:p>
          <a:p>
            <a:pPr algn="l" rtl="0" eaLnBrk="0">
              <a:lnSpc>
                <a:spcPct val="110000"/>
              </a:lnSpc>
            </a:pPr>
            <a:endParaRPr lang="Arial" altLang="Arial" sz="800"/>
          </a:p>
          <a:p>
            <a:pPr marL="12700" algn="l" rtl="0" eaLnBrk="0">
              <a:lnSpc>
                <a:spcPct val="91000"/>
              </a:lnSpc>
              <a:spcBef>
                <a:spcPts val="6"/>
              </a:spcBef>
            </a:pPr>
            <a:r>
              <a:rPr sz="1500" spc="-9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影响建筑外观和保护功</a:t>
            </a:r>
            <a:r>
              <a:rPr sz="1500" spc="-7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35" name="textbox 35"/>
          <p:cNvSpPr/>
          <p:nvPr/>
        </p:nvSpPr>
        <p:spPr>
          <a:xfrm>
            <a:off x="6187982" y="3878747"/>
            <a:ext cx="5166995" cy="5759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301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外墙翻新，提高建筑的美观度和使用寿命，从而提升建筑</a:t>
            </a:r>
            <a:endParaRPr lang="Microsoft YaHei" altLang="Microsoft YaHei" sz="1500"/>
          </a:p>
          <a:p>
            <a:pPr algn="l" rtl="0" eaLnBrk="0">
              <a:lnSpc>
                <a:spcPct val="112000"/>
              </a:lnSpc>
            </a:pPr>
            <a:endParaRPr lang="Arial" altLang="Arial" sz="800"/>
          </a:p>
          <a:p>
            <a:pPr marL="21082" algn="l" rtl="0" eaLnBrk="0">
              <a:lnSpc>
                <a:spcPct val="96000"/>
              </a:lnSpc>
              <a:spcBef>
                <a:spcPts val="2"/>
              </a:spcBef>
            </a:pPr>
            <a:r>
              <a:rPr sz="1400" spc="-6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的整体价值</a:t>
            </a:r>
            <a:r>
              <a:rPr sz="14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400"/>
          </a:p>
        </p:txBody>
      </p:sp>
      <p:sp>
        <p:nvSpPr>
          <p:cNvPr id="36" name="textbox 36"/>
          <p:cNvSpPr/>
          <p:nvPr/>
        </p:nvSpPr>
        <p:spPr>
          <a:xfrm>
            <a:off x="442263" y="318468"/>
            <a:ext cx="2313304" cy="5022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0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spcBef>
                <a:spcPts val="1"/>
              </a:spcBef>
              <a:tabLst>
                <a:tab pos="781684"/>
              </a:tabLst>
            </a:pPr>
            <a:r>
              <a:rPr sz="3000" spc="0"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</a:t>
            </a:r>
            <a:endParaRPr lang="Microsoft YaHei" altLang="Microsoft YaHei" sz="3000"/>
          </a:p>
        </p:txBody>
      </p:sp>
      <p:grpSp>
        <p:nvGrpSpPr>
          <p:cNvPr id="10" name="group 10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37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5AE3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8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5AE37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9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5AE37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0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5AE37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1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5AE37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2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5AE3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3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5AE37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4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5AE37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5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5AE37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6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5AE37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5AE3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8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5AE37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9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5AE37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0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5AE37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1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5AE37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2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5AE3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3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5AE37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4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5AE37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5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5AE37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6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5AE37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2" name="group 12"/>
          <p:cNvGrpSpPr/>
          <p:nvPr/>
        </p:nvGrpSpPr>
        <p:grpSpPr>
          <a:xfrm rot="21600000">
            <a:off x="4935910" y="1819580"/>
            <a:ext cx="993757" cy="993757"/>
            <a:chExt cx="993757" cy="993757"/>
          </a:xfrm>
        </p:grpSpPr>
        <p:sp>
          <p:nvSpPr>
            <p:cNvPr id="57" name="path"/>
            <p:cNvSpPr/>
            <p:nvPr/>
          </p:nvSpPr>
          <p:spPr>
            <a:xfrm>
              <a:off x="0" y="0"/>
              <a:ext cx="993757" cy="993757"/>
            </a:xfrm>
            <a:custGeom>
              <a:rect l="0" t="0" r="0" b="0"/>
              <a:pathLst>
                <a:path w="1564" h="1564">
                  <a:moveTo>
                    <a:pt x="0" y="782"/>
                  </a:moveTo>
                  <a:cubicBezTo>
                    <a:pt x="0" y="350"/>
                    <a:pt x="350" y="0"/>
                    <a:pt x="782" y="0"/>
                  </a:cubicBezTo>
                  <a:lnTo>
                    <a:pt x="782" y="0"/>
                  </a:lnTo>
                  <a:lnTo>
                    <a:pt x="782" y="0"/>
                  </a:lnTo>
                  <a:lnTo>
                    <a:pt x="782" y="0"/>
                  </a:lnTo>
                  <a:cubicBezTo>
                    <a:pt x="1214" y="0"/>
                    <a:pt x="1564" y="350"/>
                    <a:pt x="1564" y="782"/>
                  </a:cubicBezTo>
                  <a:lnTo>
                    <a:pt x="1564" y="782"/>
                  </a:lnTo>
                  <a:cubicBezTo>
                    <a:pt x="1564" y="782"/>
                    <a:pt x="1564" y="782"/>
                    <a:pt x="1564" y="782"/>
                  </a:cubicBezTo>
                  <a:lnTo>
                    <a:pt x="1564" y="782"/>
                  </a:lnTo>
                  <a:lnTo>
                    <a:pt x="1564" y="782"/>
                  </a:lnTo>
                  <a:lnTo>
                    <a:pt x="1564" y="782"/>
                  </a:lnTo>
                  <a:cubicBezTo>
                    <a:pt x="1564" y="1214"/>
                    <a:pt x="1214" y="1564"/>
                    <a:pt x="782" y="1564"/>
                  </a:cubicBezTo>
                  <a:lnTo>
                    <a:pt x="782" y="1564"/>
                  </a:lnTo>
                  <a:lnTo>
                    <a:pt x="782" y="1564"/>
                  </a:lnTo>
                  <a:lnTo>
                    <a:pt x="782" y="1564"/>
                  </a:lnTo>
                  <a:cubicBezTo>
                    <a:pt x="350" y="1564"/>
                    <a:pt x="0" y="1214"/>
                    <a:pt x="0" y="782"/>
                  </a:cubicBezTo>
                  <a:lnTo>
                    <a:pt x="0" y="782"/>
                  </a:lnTo>
                  <a:close/>
                </a:path>
              </a:pathLst>
            </a:custGeom>
            <a:solidFill>
              <a:srgbClr val="45AE3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8" name="textbox 58"/>
            <p:cNvSpPr/>
            <p:nvPr/>
          </p:nvSpPr>
          <p:spPr>
            <a:xfrm>
              <a:off x="-12700" y="-12700"/>
              <a:ext cx="1019175" cy="108585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31000"/>
                </a:lnSpc>
              </a:pPr>
              <a:endParaRPr lang="Arial" altLang="Arial" sz="1000"/>
            </a:p>
            <a:p>
              <a:pPr algn="l" rtl="0" eaLnBrk="0">
                <a:lnSpc>
                  <a:spcPct val="131000"/>
                </a:lnSpc>
              </a:pPr>
              <a:endParaRPr lang="Arial" altLang="Arial" sz="1000"/>
            </a:p>
            <a:p>
              <a:pPr marL="357428" algn="l" rtl="0" eaLnBrk="0">
                <a:lnSpc>
                  <a:spcPct val="86000"/>
                </a:lnSpc>
                <a:spcBef>
                  <a:spcPts val="6"/>
                </a:spcBef>
              </a:pPr>
              <a:r>
                <a:rPr sz="2300" spc="4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3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</a:t>
              </a:r>
              <a:endParaRPr lang="Microsoft YaHei" altLang="Microsoft YaHei" sz="2300"/>
            </a:p>
          </p:txBody>
        </p:sp>
      </p:grpSp>
      <p:grpSp>
        <p:nvGrpSpPr>
          <p:cNvPr id="14" name="group 14"/>
          <p:cNvGrpSpPr/>
          <p:nvPr/>
        </p:nvGrpSpPr>
        <p:grpSpPr>
          <a:xfrm rot="21600000">
            <a:off x="4935910" y="3457770"/>
            <a:ext cx="993757" cy="993757"/>
            <a:chExt cx="993757" cy="993757"/>
          </a:xfrm>
        </p:grpSpPr>
        <p:sp>
          <p:nvSpPr>
            <p:cNvPr id="59" name="path"/>
            <p:cNvSpPr/>
            <p:nvPr/>
          </p:nvSpPr>
          <p:spPr>
            <a:xfrm>
              <a:off x="0" y="0"/>
              <a:ext cx="993757" cy="993757"/>
            </a:xfrm>
            <a:custGeom>
              <a:rect l="0" t="0" r="0" b="0"/>
              <a:pathLst>
                <a:path w="1564" h="1564">
                  <a:moveTo>
                    <a:pt x="0" y="782"/>
                  </a:moveTo>
                  <a:cubicBezTo>
                    <a:pt x="0" y="350"/>
                    <a:pt x="350" y="0"/>
                    <a:pt x="782" y="0"/>
                  </a:cubicBezTo>
                  <a:lnTo>
                    <a:pt x="782" y="0"/>
                  </a:lnTo>
                  <a:lnTo>
                    <a:pt x="782" y="0"/>
                  </a:lnTo>
                  <a:lnTo>
                    <a:pt x="782" y="0"/>
                  </a:lnTo>
                  <a:cubicBezTo>
                    <a:pt x="1214" y="0"/>
                    <a:pt x="1564" y="350"/>
                    <a:pt x="1564" y="782"/>
                  </a:cubicBezTo>
                  <a:lnTo>
                    <a:pt x="1564" y="782"/>
                  </a:lnTo>
                  <a:cubicBezTo>
                    <a:pt x="1564" y="782"/>
                    <a:pt x="1564" y="782"/>
                    <a:pt x="1564" y="782"/>
                  </a:cubicBezTo>
                  <a:lnTo>
                    <a:pt x="1564" y="782"/>
                  </a:lnTo>
                  <a:lnTo>
                    <a:pt x="1564" y="782"/>
                  </a:lnTo>
                  <a:lnTo>
                    <a:pt x="1564" y="782"/>
                  </a:lnTo>
                  <a:cubicBezTo>
                    <a:pt x="1564" y="1214"/>
                    <a:pt x="1214" y="1564"/>
                    <a:pt x="782" y="1564"/>
                  </a:cubicBezTo>
                  <a:lnTo>
                    <a:pt x="782" y="1564"/>
                  </a:lnTo>
                  <a:lnTo>
                    <a:pt x="782" y="1564"/>
                  </a:lnTo>
                  <a:lnTo>
                    <a:pt x="782" y="1564"/>
                  </a:lnTo>
                  <a:cubicBezTo>
                    <a:pt x="350" y="1564"/>
                    <a:pt x="0" y="1214"/>
                    <a:pt x="0" y="782"/>
                  </a:cubicBezTo>
                  <a:lnTo>
                    <a:pt x="0" y="782"/>
                  </a:lnTo>
                  <a:close/>
                </a:path>
              </a:pathLst>
            </a:custGeom>
            <a:solidFill>
              <a:srgbClr val="45AE3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0" name="textbox 60"/>
            <p:cNvSpPr/>
            <p:nvPr/>
          </p:nvSpPr>
          <p:spPr>
            <a:xfrm>
              <a:off x="-12700" y="-12700"/>
              <a:ext cx="1019175" cy="108585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29000"/>
                </a:lnSpc>
              </a:pPr>
              <a:endParaRPr lang="Arial" altLang="Arial" sz="1000"/>
            </a:p>
            <a:p>
              <a:pPr algn="l" rtl="0" eaLnBrk="0">
                <a:lnSpc>
                  <a:spcPct val="130000"/>
                </a:lnSpc>
              </a:pPr>
              <a:endParaRPr lang="Arial" altLang="Arial" sz="1000"/>
            </a:p>
            <a:p>
              <a:pPr marL="357428" algn="l" rtl="0" eaLnBrk="0">
                <a:lnSpc>
                  <a:spcPct val="86000"/>
                </a:lnSpc>
                <a:spcBef>
                  <a:spcPts val="3"/>
                </a:spcBef>
              </a:pPr>
              <a:r>
                <a:rPr sz="2300" spc="4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3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</a:t>
              </a:r>
              <a:endParaRPr lang="Microsoft YaHei" altLang="Microsoft YaHei" sz="2300"/>
            </a:p>
          </p:txBody>
        </p:sp>
      </p:grpSp>
      <p:grpSp>
        <p:nvGrpSpPr>
          <p:cNvPr id="16" name="group 16"/>
          <p:cNvGrpSpPr/>
          <p:nvPr/>
        </p:nvGrpSpPr>
        <p:grpSpPr>
          <a:xfrm rot="21600000">
            <a:off x="4935910" y="5095960"/>
            <a:ext cx="993757" cy="993757"/>
            <a:chExt cx="993757" cy="993757"/>
          </a:xfrm>
        </p:grpSpPr>
        <p:sp>
          <p:nvSpPr>
            <p:cNvPr id="61" name="path"/>
            <p:cNvSpPr/>
            <p:nvPr/>
          </p:nvSpPr>
          <p:spPr>
            <a:xfrm>
              <a:off x="0" y="0"/>
              <a:ext cx="993757" cy="993757"/>
            </a:xfrm>
            <a:custGeom>
              <a:rect l="0" t="0" r="0" b="0"/>
              <a:pathLst>
                <a:path w="1564" h="1564">
                  <a:moveTo>
                    <a:pt x="0" y="782"/>
                  </a:moveTo>
                  <a:cubicBezTo>
                    <a:pt x="0" y="350"/>
                    <a:pt x="350" y="0"/>
                    <a:pt x="782" y="0"/>
                  </a:cubicBezTo>
                  <a:lnTo>
                    <a:pt x="782" y="0"/>
                  </a:lnTo>
                  <a:lnTo>
                    <a:pt x="782" y="0"/>
                  </a:lnTo>
                  <a:lnTo>
                    <a:pt x="782" y="0"/>
                  </a:lnTo>
                  <a:cubicBezTo>
                    <a:pt x="1214" y="0"/>
                    <a:pt x="1564" y="350"/>
                    <a:pt x="1564" y="782"/>
                  </a:cubicBezTo>
                  <a:lnTo>
                    <a:pt x="1564" y="782"/>
                  </a:lnTo>
                  <a:cubicBezTo>
                    <a:pt x="1564" y="782"/>
                    <a:pt x="1564" y="782"/>
                    <a:pt x="1564" y="782"/>
                  </a:cubicBezTo>
                  <a:lnTo>
                    <a:pt x="1564" y="782"/>
                  </a:lnTo>
                  <a:lnTo>
                    <a:pt x="1564" y="782"/>
                  </a:lnTo>
                  <a:lnTo>
                    <a:pt x="1564" y="782"/>
                  </a:lnTo>
                  <a:cubicBezTo>
                    <a:pt x="1564" y="1214"/>
                    <a:pt x="1214" y="1564"/>
                    <a:pt x="782" y="1564"/>
                  </a:cubicBezTo>
                  <a:lnTo>
                    <a:pt x="782" y="1564"/>
                  </a:lnTo>
                  <a:lnTo>
                    <a:pt x="782" y="1564"/>
                  </a:lnTo>
                  <a:lnTo>
                    <a:pt x="782" y="1564"/>
                  </a:lnTo>
                  <a:cubicBezTo>
                    <a:pt x="350" y="1564"/>
                    <a:pt x="0" y="1214"/>
                    <a:pt x="0" y="782"/>
                  </a:cubicBezTo>
                  <a:lnTo>
                    <a:pt x="0" y="782"/>
                  </a:lnTo>
                  <a:close/>
                </a:path>
              </a:pathLst>
            </a:custGeom>
            <a:solidFill>
              <a:srgbClr val="45AE3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2" name="textbox 62"/>
            <p:cNvSpPr/>
            <p:nvPr/>
          </p:nvSpPr>
          <p:spPr>
            <a:xfrm>
              <a:off x="-12700" y="-12700"/>
              <a:ext cx="1019175" cy="108585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29000"/>
                </a:lnSpc>
              </a:pPr>
              <a:endParaRPr lang="Arial" altLang="Arial" sz="1000"/>
            </a:p>
            <a:p>
              <a:pPr algn="l" rtl="0" eaLnBrk="0">
                <a:lnSpc>
                  <a:spcPct val="130000"/>
                </a:lnSpc>
              </a:pPr>
              <a:endParaRPr lang="Arial" altLang="Arial" sz="1000"/>
            </a:p>
            <a:p>
              <a:pPr marL="357428" algn="l" rtl="0" eaLnBrk="0">
                <a:lnSpc>
                  <a:spcPct val="86000"/>
                </a:lnSpc>
                <a:spcBef>
                  <a:spcPts val="3"/>
                </a:spcBef>
              </a:pPr>
              <a:r>
                <a:rPr sz="2300" spc="4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3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</a:t>
              </a:r>
              <a:endParaRPr lang="Microsoft YaHei" altLang="Microsoft YaHei" sz="2300"/>
            </a:p>
          </p:txBody>
        </p:sp>
      </p:grpSp>
      <p:sp>
        <p:nvSpPr>
          <p:cNvPr id="63" name="textbox 63"/>
          <p:cNvSpPr/>
          <p:nvPr/>
        </p:nvSpPr>
        <p:spPr>
          <a:xfrm>
            <a:off x="6188347" y="3410267"/>
            <a:ext cx="1247139" cy="2476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177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6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</a:t>
            </a: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升建筑价值</a:t>
            </a:r>
            <a:endParaRPr lang="Microsoft YaHei" altLang="Microsoft YaHei" sz="1600"/>
          </a:p>
        </p:txBody>
      </p:sp>
      <p:sp>
        <p:nvSpPr>
          <p:cNvPr id="64" name="textbox 64"/>
          <p:cNvSpPr/>
          <p:nvPr/>
        </p:nvSpPr>
        <p:spPr>
          <a:xfrm>
            <a:off x="6188755" y="1759681"/>
            <a:ext cx="1246505" cy="2489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686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6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</a:t>
            </a: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筑外墙老化</a:t>
            </a:r>
            <a:endParaRPr lang="Microsoft YaHei" altLang="Microsoft YaHei" sz="16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5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733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66" name="picture 6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454960" y="1569532"/>
            <a:ext cx="4219249" cy="4219250"/>
          </a:xfrm>
          <a:prstGeom prst="rect">
            <a:avLst/>
          </a:prstGeom>
        </p:spPr>
      </p:pic>
      <p:sp>
        <p:nvSpPr>
          <p:cNvPr id="67" name="textbox 67"/>
          <p:cNvSpPr/>
          <p:nvPr/>
        </p:nvSpPr>
        <p:spPr>
          <a:xfrm>
            <a:off x="5163132" y="1294831"/>
            <a:ext cx="6264909" cy="1488439"/>
          </a:xfrm>
          <a:prstGeom prst="rect">
            <a:avLst/>
          </a:prstGeom>
          <a:solidFill>
            <a:srgbClr val="38B526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algn="l" rtl="0" eaLnBrk="0">
              <a:lnSpc>
                <a:spcPct val="7520"/>
              </a:lnSpc>
            </a:pPr>
            <a:endParaRPr lang="Arial" altLang="Arial" sz="100"/>
          </a:p>
          <a:p>
            <a:pPr marL="595002" algn="l" rtl="0" eaLnBrk="0">
              <a:lnSpc>
                <a:spcPct val="93000"/>
              </a:lnSpc>
            </a:pP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善外观</a:t>
            </a:r>
            <a:endParaRPr lang="Microsoft YaHei" altLang="Microsoft YaHei" sz="2300"/>
          </a:p>
          <a:p>
            <a:pPr algn="l" rtl="0" eaLnBrk="0">
              <a:lnSpc>
                <a:spcPct val="109000"/>
              </a:lnSpc>
            </a:pPr>
            <a:endParaRPr lang="Arial" altLang="Arial" sz="1000"/>
          </a:p>
          <a:p>
            <a:pPr marL="586553" indent="-190" algn="l" rtl="0" eaLnBrk="0">
              <a:lnSpc>
                <a:spcPct val="122000"/>
              </a:lnSpc>
              <a:spcBef>
                <a:spcPts val="6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翻新使建筑外墙恢复原有的色彩和质感，提升建筑的整体美      </a:t>
            </a:r>
            <a:r>
              <a:rPr sz="1500" spc="-7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观度。</a:t>
            </a:r>
            <a:endParaRPr lang="Microsoft YaHei" altLang="Microsoft YaHei" sz="1500"/>
          </a:p>
        </p:txBody>
      </p:sp>
      <p:sp>
        <p:nvSpPr>
          <p:cNvPr id="68" name="textbox 68"/>
          <p:cNvSpPr/>
          <p:nvPr/>
        </p:nvSpPr>
        <p:spPr>
          <a:xfrm>
            <a:off x="5163132" y="2945065"/>
            <a:ext cx="6264909" cy="1488439"/>
          </a:xfrm>
          <a:prstGeom prst="rect">
            <a:avLst/>
          </a:prstGeom>
          <a:solidFill>
            <a:srgbClr val="38B526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marL="588802" algn="l" rtl="0" eaLnBrk="0">
              <a:lnSpc>
                <a:spcPct val="92000"/>
              </a:lnSpc>
              <a:spcBef>
                <a:spcPts val="6"/>
              </a:spcBef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增强保护功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</a:t>
            </a:r>
            <a:endParaRPr lang="Microsoft YaHei" altLang="Microsoft YaHei" sz="23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marL="586934" indent="-380" algn="l" rtl="0" eaLnBrk="0">
              <a:lnSpc>
                <a:spcPct val="123000"/>
              </a:lnSpc>
              <a:spcBef>
                <a:spcPts val="1"/>
              </a:spcBef>
            </a:pPr>
            <a:r>
              <a:rPr sz="15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采用高品质的涂料材料和专业的施工技术，提高外墙的耐候</a:t>
            </a: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        </a:t>
            </a:r>
            <a:r>
              <a:rPr sz="15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抗污性和防水性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69" name="textbox 69"/>
          <p:cNvSpPr/>
          <p:nvPr/>
        </p:nvSpPr>
        <p:spPr>
          <a:xfrm>
            <a:off x="5163132" y="4595300"/>
            <a:ext cx="6264909" cy="1488439"/>
          </a:xfrm>
          <a:prstGeom prst="rect">
            <a:avLst/>
          </a:prstGeom>
          <a:solidFill>
            <a:srgbClr val="38B526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marL="591754" algn="l" rtl="0" eaLnBrk="0">
              <a:lnSpc>
                <a:spcPct val="92000"/>
              </a:lnSpc>
              <a:spcBef>
                <a:spcPts val="1"/>
              </a:spcBef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实现节能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</a:t>
            </a:r>
            <a:endParaRPr lang="Microsoft YaHei" altLang="Microsoft YaHei" sz="23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marL="587124" indent="-761" algn="l" rtl="0" eaLnBrk="0">
              <a:lnSpc>
                <a:spcPct val="123000"/>
              </a:lnSpc>
              <a:spcBef>
                <a:spcPts val="6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选用低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VOC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高耐候性、自洁功能的环保涂料，降低能耗和减         </a:t>
            </a:r>
            <a:r>
              <a:rPr sz="15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少对环境的影响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70" name="textbox 70"/>
          <p:cNvSpPr/>
          <p:nvPr/>
        </p:nvSpPr>
        <p:spPr>
          <a:xfrm>
            <a:off x="442263" y="318468"/>
            <a:ext cx="2313304" cy="5086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6000"/>
              </a:lnSpc>
            </a:pPr>
            <a:endParaRPr lang="Arial" altLang="Arial" sz="400"/>
          </a:p>
          <a:p>
            <a:pPr marL="528275" algn="l" rtl="0" eaLnBrk="0">
              <a:lnSpc>
                <a:spcPct val="92000"/>
              </a:lnSpc>
              <a:spcBef>
                <a:spcPts val="1"/>
              </a:spcBef>
              <a:tabLst>
                <a:tab pos="777875"/>
              </a:tabLst>
            </a:pPr>
            <a:r>
              <a:rPr sz="3000" spc="0"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翻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新目标</a:t>
            </a:r>
            <a:endParaRPr lang="Microsoft YaHei" altLang="Microsoft YaHei" sz="3000"/>
          </a:p>
        </p:txBody>
      </p:sp>
      <p:grpSp>
        <p:nvGrpSpPr>
          <p:cNvPr id="18" name="group 1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71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5AE3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2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5AE37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3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5AE37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4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5AE37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5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5AE37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6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5AE3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7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5AE37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8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5AE37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9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5AE37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0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5AE37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1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5AE3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2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5AE37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3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5AE37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4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5AE37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5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5AE37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6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5AE3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7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5AE37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8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5AE37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9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5AE37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0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5AE37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733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92" name="picture 9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4684479" y="2346968"/>
            <a:ext cx="3072334" cy="3305392"/>
          </a:xfrm>
          <a:prstGeom prst="rect">
            <a:avLst/>
          </a:prstGeom>
        </p:spPr>
      </p:pic>
      <p:graphicFrame>
        <p:nvGraphicFramePr>
          <p:cNvPr id="93" name="table 93"/>
          <p:cNvGraphicFramePr>
            <a:graphicFrameLocks noGrp="1"/>
          </p:cNvGraphicFramePr>
          <p:nvPr/>
        </p:nvGraphicFramePr>
        <p:xfrm>
          <a:off x="1215730" y="1451581"/>
          <a:ext cx="4638675" cy="2078354"/>
        </p:xfrm>
        <a:graphic>
          <a:graphicData uri="http://schemas.openxmlformats.org/drawingml/2006/table">
            <a:tbl>
              <a:tblPr/>
              <a:tblGrid>
                <a:gridCol w="4638675"/>
              </a:tblGrid>
              <a:tr h="207517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8640"/>
                        </a:lnSpc>
                      </a:pPr>
                      <a:endParaRPr lang="Arial" altLang="Arial" sz="100"/>
                    </a:p>
                    <a:p>
                      <a:pPr marL="1430471" algn="l" rtl="0" eaLnBrk="0">
                        <a:lnSpc>
                          <a:spcPct val="92000"/>
                        </a:lnSpc>
                      </a:pPr>
                      <a:r>
                        <a:rPr sz="2300" spc="20">
                          <a:ln w="635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45AE37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提升建筑形</a:t>
                      </a:r>
                      <a:r>
                        <a:rPr sz="2300" spc="10">
                          <a:ln w="635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45AE37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象</a:t>
                      </a:r>
                      <a:endParaRPr lang="Microsoft YaHei" altLang="Microsoft YaHei" sz="2300"/>
                    </a:p>
                    <a:p>
                      <a:pPr marL="1364149" indent="-860488" algn="l" rtl="0" eaLnBrk="0">
                        <a:lnSpc>
                          <a:spcPct val="123000"/>
                        </a:lnSpc>
                        <a:spcBef>
                          <a:spcPts val="297"/>
                        </a:spcBef>
                      </a:pPr>
                      <a:r>
                        <a:rPr sz="1500" spc="-1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翻</a:t>
                      </a:r>
                      <a:r>
                        <a:rPr sz="1500" spc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新后的建筑外墙色彩鲜艳、质感高级，提         </a:t>
                      </a:r>
                      <a:r>
                        <a:rPr sz="1500" spc="-3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升建筑的品质和形象</a:t>
                      </a:r>
                      <a:r>
                        <a:rPr sz="1500" spc="-2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。</a:t>
                      </a:r>
                      <a:endParaRPr lang="Microsoft YaHei" altLang="Microsoft YaHei" sz="1500"/>
                    </a:p>
                  </a:txBody>
                  <a:tcPr marL="0" marR="0" marT="0" marB="0">
                    <a:lnL w="3175" cap="flat" cmpd="sng" algn="ctr">
                      <a:solidFill>
                        <a:srgbClr val="E7FF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E7FF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E7FF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E7FF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A8567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94" name="table 94"/>
          <p:cNvGraphicFramePr>
            <a:graphicFrameLocks noGrp="1"/>
          </p:cNvGraphicFramePr>
          <p:nvPr/>
        </p:nvGraphicFramePr>
        <p:xfrm>
          <a:off x="6586317" y="1451581"/>
          <a:ext cx="4638675" cy="2078354"/>
        </p:xfrm>
        <a:graphic>
          <a:graphicData uri="http://schemas.openxmlformats.org/drawingml/2006/table">
            <a:tbl>
              <a:tblPr/>
              <a:tblGrid>
                <a:gridCol w="4638675"/>
              </a:tblGrid>
              <a:tr h="207517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9347"/>
                        </a:lnSpc>
                      </a:pPr>
                      <a:endParaRPr lang="Arial" altLang="Arial" sz="100"/>
                    </a:p>
                    <a:p>
                      <a:pPr marL="1430473" algn="l" rtl="0" eaLnBrk="0">
                        <a:lnSpc>
                          <a:spcPct val="92000"/>
                        </a:lnSpc>
                      </a:pPr>
                      <a:r>
                        <a:rPr sz="2300" spc="20">
                          <a:ln w="635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45AE37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延长使用寿</a:t>
                      </a:r>
                      <a:r>
                        <a:rPr sz="2300" spc="10">
                          <a:ln w="635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45AE37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命</a:t>
                      </a:r>
                      <a:endParaRPr lang="Microsoft YaHei" altLang="Microsoft YaHei" sz="2300"/>
                    </a:p>
                    <a:p>
                      <a:pPr marL="791316" indent="-284797" algn="l" rtl="0" eaLnBrk="0">
                        <a:lnSpc>
                          <a:spcPct val="123000"/>
                        </a:lnSpc>
                        <a:spcBef>
                          <a:spcPts val="308"/>
                        </a:spcBef>
                      </a:pPr>
                      <a:r>
                        <a:rPr sz="1500" spc="-1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高质量的</a:t>
                      </a:r>
                      <a:r>
                        <a:rPr sz="1500" spc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涂料和专业施工能有效延长外墙的         </a:t>
                      </a:r>
                      <a:r>
                        <a:rPr sz="1500" spc="-2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使用寿命，减少维修和翻新的频</a:t>
                      </a:r>
                      <a:r>
                        <a:rPr sz="1500" spc="-1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率</a:t>
                      </a:r>
                      <a:r>
                        <a:rPr sz="1500" spc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。</a:t>
                      </a:r>
                      <a:endParaRPr lang="Microsoft YaHei" altLang="Microsoft YaHei" sz="1500"/>
                    </a:p>
                  </a:txBody>
                  <a:tcPr marL="0" marR="0" marT="0" marB="0">
                    <a:lnL w="3175" cap="flat" cmpd="sng" algn="ctr">
                      <a:solidFill>
                        <a:srgbClr val="E7FF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E7FF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E7FF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E7FF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A8567"/>
                    </a:solidFill>
                  </a:tcPr>
                </a:tc>
              </a:tr>
            </a:tbl>
          </a:graphicData>
        </a:graphic>
      </p:graphicFrame>
      <p:sp>
        <p:nvSpPr>
          <p:cNvPr id="95" name="rect"/>
          <p:cNvSpPr/>
          <p:nvPr/>
        </p:nvSpPr>
        <p:spPr>
          <a:xfrm>
            <a:off x="1218873" y="4270883"/>
            <a:ext cx="4632960" cy="2072639"/>
          </a:xfrm>
          <a:prstGeom prst="rect">
            <a:avLst/>
          </a:prstGeom>
          <a:solidFill>
            <a:srgbClr val="083502">
              <a:alpha val="6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aphicFrame>
        <p:nvGraphicFramePr>
          <p:cNvPr id="96" name="table 96"/>
          <p:cNvGraphicFramePr>
            <a:graphicFrameLocks noGrp="1"/>
          </p:cNvGraphicFramePr>
          <p:nvPr/>
        </p:nvGraphicFramePr>
        <p:xfrm>
          <a:off x="1215730" y="4267740"/>
          <a:ext cx="4638675" cy="2075179"/>
        </p:xfrm>
        <a:graphic>
          <a:graphicData uri="http://schemas.openxmlformats.org/drawingml/2006/table">
            <a:tbl>
              <a:tblPr/>
              <a:tblGrid>
                <a:gridCol w="4638675"/>
              </a:tblGrid>
              <a:tr h="207200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9085"/>
                        </a:lnSpc>
                      </a:pPr>
                      <a:endParaRPr lang="Arial" altLang="Arial" sz="100"/>
                    </a:p>
                    <a:p>
                      <a:pPr marL="1430766" algn="l" rtl="0" eaLnBrk="0">
                        <a:lnSpc>
                          <a:spcPct val="92000"/>
                        </a:lnSpc>
                      </a:pPr>
                      <a:r>
                        <a:rPr sz="2300" spc="20">
                          <a:ln w="635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45AE37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符合环保要</a:t>
                      </a:r>
                      <a:r>
                        <a:rPr sz="2300" spc="10">
                          <a:ln w="635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45AE37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求</a:t>
                      </a:r>
                      <a:endParaRPr lang="Microsoft YaHei" altLang="Microsoft YaHei" sz="2300"/>
                    </a:p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700"/>
                    </a:p>
                    <a:p>
                      <a:pPr marL="505184" algn="l" rtl="0" eaLnBrk="0">
                        <a:lnSpc>
                          <a:spcPct val="91000"/>
                        </a:lnSpc>
                        <a:spcBef>
                          <a:spcPts val="6"/>
                        </a:spcBef>
                      </a:pPr>
                      <a:r>
                        <a:rPr sz="1500" spc="-1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采用</a:t>
                      </a:r>
                      <a:r>
                        <a:rPr sz="1500" spc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环保材料和施工技术，确保翻新工程符</a:t>
                      </a:r>
                      <a:endParaRPr lang="Microsoft YaHei" altLang="Microsoft YaHei" sz="1500"/>
                    </a:p>
                  </a:txBody>
                  <a:tcPr marL="0" marR="0" marT="0" marB="0">
                    <a:lnL w="3175" cap="flat" cmpd="sng" algn="ctr">
                      <a:solidFill>
                        <a:srgbClr val="E7FF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E7FF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E7FF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97" name="rect"/>
          <p:cNvSpPr/>
          <p:nvPr/>
        </p:nvSpPr>
        <p:spPr>
          <a:xfrm>
            <a:off x="6589460" y="4270883"/>
            <a:ext cx="4632959" cy="2072639"/>
          </a:xfrm>
          <a:prstGeom prst="rect">
            <a:avLst/>
          </a:prstGeom>
          <a:solidFill>
            <a:srgbClr val="083502">
              <a:alpha val="6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aphicFrame>
        <p:nvGraphicFramePr>
          <p:cNvPr id="98" name="table 98"/>
          <p:cNvGraphicFramePr>
            <a:graphicFrameLocks noGrp="1"/>
          </p:cNvGraphicFramePr>
          <p:nvPr/>
        </p:nvGraphicFramePr>
        <p:xfrm>
          <a:off x="6586317" y="4267740"/>
          <a:ext cx="4638675" cy="2075179"/>
        </p:xfrm>
        <a:graphic>
          <a:graphicData uri="http://schemas.openxmlformats.org/drawingml/2006/table">
            <a:tbl>
              <a:tblPr/>
              <a:tblGrid>
                <a:gridCol w="4638675"/>
              </a:tblGrid>
              <a:tr h="207200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7410"/>
                        </a:lnSpc>
                      </a:pPr>
                      <a:endParaRPr lang="Arial" altLang="Arial" sz="100"/>
                    </a:p>
                    <a:p>
                      <a:pPr marL="1282835" algn="l" rtl="0" eaLnBrk="0">
                        <a:lnSpc>
                          <a:spcPct val="92000"/>
                        </a:lnSpc>
                      </a:pPr>
                      <a:r>
                        <a:rPr sz="2300" spc="30">
                          <a:ln w="635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45AE37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提高客户</a:t>
                      </a:r>
                      <a:r>
                        <a:rPr sz="2300" spc="20">
                          <a:ln w="635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45AE37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满</a:t>
                      </a:r>
                      <a:r>
                        <a:rPr sz="2300" spc="0">
                          <a:ln w="635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45AE37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意度</a:t>
                      </a:r>
                      <a:endParaRPr lang="Microsoft YaHei" altLang="Microsoft YaHei" sz="2300"/>
                    </a:p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700"/>
                    </a:p>
                    <a:p>
                      <a:pPr algn="l" rtl="0" eaLnBrk="0">
                        <a:lnSpc>
                          <a:spcPct val="6585"/>
                        </a:lnSpc>
                      </a:pPr>
                      <a:endParaRPr lang="Arial" altLang="Arial" sz="100"/>
                    </a:p>
                    <a:p>
                      <a:pPr marL="504994" algn="l" rtl="0" eaLnBrk="0">
                        <a:lnSpc>
                          <a:spcPct val="91000"/>
                        </a:lnSpc>
                      </a:pPr>
                      <a:r>
                        <a:rPr sz="1500" spc="-1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通过</a:t>
                      </a:r>
                      <a:r>
                        <a:rPr sz="1500" spc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优质的施工服务和良好的翻新效果，提</a:t>
                      </a:r>
                      <a:endParaRPr lang="Microsoft YaHei" altLang="Microsoft YaHei" sz="1500"/>
                    </a:p>
                  </a:txBody>
                  <a:tcPr marL="0" marR="0" marT="0" marB="0">
                    <a:lnL w="3175" cap="flat" cmpd="sng" algn="ctr">
                      <a:solidFill>
                        <a:srgbClr val="E7FF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E7FF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E7FF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99" name="path"/>
          <p:cNvSpPr/>
          <p:nvPr/>
        </p:nvSpPr>
        <p:spPr>
          <a:xfrm>
            <a:off x="8346675" y="895460"/>
            <a:ext cx="1118527" cy="1118528"/>
          </a:xfrm>
          <a:custGeom>
            <a:rect l="0" t="0" r="0" b="0"/>
            <a:pathLst>
              <a:path w="1761" h="1761">
                <a:moveTo>
                  <a:pt x="733" y="146"/>
                </a:moveTo>
                <a:cubicBezTo>
                  <a:pt x="815" y="65"/>
                  <a:pt x="946" y="65"/>
                  <a:pt x="1027" y="146"/>
                </a:cubicBezTo>
                <a:lnTo>
                  <a:pt x="1027" y="146"/>
                </a:lnTo>
                <a:lnTo>
                  <a:pt x="1614" y="733"/>
                </a:lnTo>
                <a:lnTo>
                  <a:pt x="1614" y="733"/>
                </a:lnTo>
                <a:lnTo>
                  <a:pt x="1614" y="733"/>
                </a:lnTo>
                <a:cubicBezTo>
                  <a:pt x="1695" y="815"/>
                  <a:pt x="1695" y="946"/>
                  <a:pt x="1614" y="1027"/>
                </a:cubicBezTo>
                <a:lnTo>
                  <a:pt x="1614" y="1027"/>
                </a:lnTo>
                <a:cubicBezTo>
                  <a:pt x="1614" y="1027"/>
                  <a:pt x="1614" y="1027"/>
                  <a:pt x="1614" y="1027"/>
                </a:cubicBezTo>
                <a:lnTo>
                  <a:pt x="1614" y="1027"/>
                </a:lnTo>
                <a:lnTo>
                  <a:pt x="1027" y="1614"/>
                </a:lnTo>
                <a:lnTo>
                  <a:pt x="1027" y="1614"/>
                </a:lnTo>
                <a:lnTo>
                  <a:pt x="1027" y="1614"/>
                </a:lnTo>
                <a:cubicBezTo>
                  <a:pt x="946" y="1695"/>
                  <a:pt x="815" y="1695"/>
                  <a:pt x="733" y="1614"/>
                </a:cubicBezTo>
                <a:lnTo>
                  <a:pt x="733" y="1614"/>
                </a:lnTo>
                <a:lnTo>
                  <a:pt x="146" y="1027"/>
                </a:lnTo>
                <a:lnTo>
                  <a:pt x="146" y="1027"/>
                </a:lnTo>
                <a:lnTo>
                  <a:pt x="146" y="1027"/>
                </a:lnTo>
                <a:cubicBezTo>
                  <a:pt x="65" y="946"/>
                  <a:pt x="65" y="815"/>
                  <a:pt x="146" y="733"/>
                </a:cubicBezTo>
                <a:lnTo>
                  <a:pt x="733" y="146"/>
                </a:lnTo>
                <a:close/>
              </a:path>
            </a:pathLst>
          </a:custGeom>
          <a:solidFill>
            <a:srgbClr val="45AE37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0" name="group 20"/>
          <p:cNvGrpSpPr/>
          <p:nvPr/>
        </p:nvGrpSpPr>
        <p:grpSpPr>
          <a:xfrm rot="21600000">
            <a:off x="8346676" y="3711618"/>
            <a:ext cx="1118527" cy="1118527"/>
            <a:chExt cx="1118527" cy="1118527"/>
          </a:xfrm>
        </p:grpSpPr>
        <p:sp>
          <p:nvSpPr>
            <p:cNvPr id="100" name="path"/>
            <p:cNvSpPr/>
            <p:nvPr/>
          </p:nvSpPr>
          <p:spPr>
            <a:xfrm>
              <a:off x="0" y="0"/>
              <a:ext cx="1118527" cy="1118527"/>
            </a:xfrm>
            <a:custGeom>
              <a:rect l="0" t="0" r="0" b="0"/>
              <a:pathLst>
                <a:path w="1761" h="1761">
                  <a:moveTo>
                    <a:pt x="733" y="146"/>
                  </a:moveTo>
                  <a:cubicBezTo>
                    <a:pt x="815" y="65"/>
                    <a:pt x="946" y="65"/>
                    <a:pt x="1027" y="146"/>
                  </a:cubicBezTo>
                  <a:lnTo>
                    <a:pt x="1027" y="146"/>
                  </a:lnTo>
                  <a:lnTo>
                    <a:pt x="1614" y="733"/>
                  </a:lnTo>
                  <a:lnTo>
                    <a:pt x="1614" y="733"/>
                  </a:lnTo>
                  <a:lnTo>
                    <a:pt x="1614" y="733"/>
                  </a:lnTo>
                  <a:cubicBezTo>
                    <a:pt x="1695" y="815"/>
                    <a:pt x="1695" y="946"/>
                    <a:pt x="1614" y="1027"/>
                  </a:cubicBezTo>
                  <a:lnTo>
                    <a:pt x="1614" y="1027"/>
                  </a:lnTo>
                  <a:cubicBezTo>
                    <a:pt x="1614" y="1027"/>
                    <a:pt x="1614" y="1027"/>
                    <a:pt x="1614" y="1027"/>
                  </a:cubicBezTo>
                  <a:lnTo>
                    <a:pt x="1614" y="1027"/>
                  </a:lnTo>
                  <a:lnTo>
                    <a:pt x="1027" y="1614"/>
                  </a:lnTo>
                  <a:lnTo>
                    <a:pt x="1027" y="1614"/>
                  </a:lnTo>
                  <a:lnTo>
                    <a:pt x="1027" y="1614"/>
                  </a:lnTo>
                  <a:cubicBezTo>
                    <a:pt x="946" y="1695"/>
                    <a:pt x="815" y="1695"/>
                    <a:pt x="733" y="1614"/>
                  </a:cubicBezTo>
                  <a:lnTo>
                    <a:pt x="733" y="1614"/>
                  </a:lnTo>
                  <a:lnTo>
                    <a:pt x="146" y="1027"/>
                  </a:lnTo>
                  <a:lnTo>
                    <a:pt x="146" y="1027"/>
                  </a:lnTo>
                  <a:cubicBezTo>
                    <a:pt x="65" y="946"/>
                    <a:pt x="65" y="815"/>
                    <a:pt x="146" y="733"/>
                  </a:cubicBezTo>
                  <a:lnTo>
                    <a:pt x="733" y="146"/>
                  </a:lnTo>
                  <a:close/>
                </a:path>
              </a:pathLst>
            </a:custGeom>
            <a:solidFill>
              <a:srgbClr val="38B5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1" name="path"/>
            <p:cNvSpPr/>
            <p:nvPr/>
          </p:nvSpPr>
          <p:spPr>
            <a:xfrm>
              <a:off x="305297" y="305298"/>
              <a:ext cx="507934" cy="507933"/>
            </a:xfrm>
            <a:custGeom>
              <a:rect l="0" t="0" r="0" b="0"/>
              <a:pathLst>
                <a:path w="799" h="799">
                  <a:moveTo>
                    <a:pt x="686" y="256"/>
                  </a:moveTo>
                  <a:cubicBezTo>
                    <a:pt x="654" y="194"/>
                    <a:pt x="605" y="145"/>
                    <a:pt x="544" y="114"/>
                  </a:cubicBezTo>
                  <a:lnTo>
                    <a:pt x="544" y="114"/>
                  </a:lnTo>
                  <a:lnTo>
                    <a:pt x="543" y="113"/>
                  </a:lnTo>
                  <a:lnTo>
                    <a:pt x="489" y="221"/>
                  </a:lnTo>
                  <a:lnTo>
                    <a:pt x="489" y="221"/>
                  </a:lnTo>
                  <a:cubicBezTo>
                    <a:pt x="528" y="240"/>
                    <a:pt x="558" y="271"/>
                    <a:pt x="578" y="309"/>
                  </a:cubicBezTo>
                  <a:lnTo>
                    <a:pt x="578" y="309"/>
                  </a:lnTo>
                  <a:lnTo>
                    <a:pt x="578" y="310"/>
                  </a:lnTo>
                  <a:lnTo>
                    <a:pt x="686" y="256"/>
                  </a:lnTo>
                  <a:close/>
                  <a:moveTo>
                    <a:pt x="686" y="543"/>
                  </a:moveTo>
                  <a:lnTo>
                    <a:pt x="578" y="489"/>
                  </a:lnTo>
                  <a:lnTo>
                    <a:pt x="578" y="489"/>
                  </a:lnTo>
                  <a:cubicBezTo>
                    <a:pt x="558" y="528"/>
                    <a:pt x="528" y="558"/>
                    <a:pt x="490" y="578"/>
                  </a:cubicBezTo>
                  <a:lnTo>
                    <a:pt x="490" y="578"/>
                  </a:lnTo>
                  <a:lnTo>
                    <a:pt x="489" y="578"/>
                  </a:lnTo>
                  <a:lnTo>
                    <a:pt x="543" y="686"/>
                  </a:lnTo>
                  <a:lnTo>
                    <a:pt x="543" y="686"/>
                  </a:lnTo>
                  <a:cubicBezTo>
                    <a:pt x="605" y="654"/>
                    <a:pt x="654" y="605"/>
                    <a:pt x="685" y="544"/>
                  </a:cubicBezTo>
                  <a:lnTo>
                    <a:pt x="685" y="544"/>
                  </a:lnTo>
                  <a:lnTo>
                    <a:pt x="686" y="543"/>
                  </a:lnTo>
                  <a:close/>
                  <a:moveTo>
                    <a:pt x="256" y="113"/>
                  </a:moveTo>
                  <a:cubicBezTo>
                    <a:pt x="194" y="145"/>
                    <a:pt x="145" y="194"/>
                    <a:pt x="114" y="254"/>
                  </a:cubicBezTo>
                  <a:lnTo>
                    <a:pt x="114" y="254"/>
                  </a:lnTo>
                  <a:lnTo>
                    <a:pt x="113" y="256"/>
                  </a:lnTo>
                  <a:lnTo>
                    <a:pt x="221" y="310"/>
                  </a:lnTo>
                  <a:lnTo>
                    <a:pt x="221" y="310"/>
                  </a:lnTo>
                  <a:cubicBezTo>
                    <a:pt x="240" y="271"/>
                    <a:pt x="271" y="240"/>
                    <a:pt x="309" y="221"/>
                  </a:cubicBezTo>
                  <a:lnTo>
                    <a:pt x="309" y="221"/>
                  </a:lnTo>
                  <a:lnTo>
                    <a:pt x="310" y="221"/>
                  </a:lnTo>
                  <a:lnTo>
                    <a:pt x="256" y="113"/>
                  </a:lnTo>
                  <a:close/>
                  <a:moveTo>
                    <a:pt x="113" y="543"/>
                  </a:moveTo>
                  <a:cubicBezTo>
                    <a:pt x="145" y="605"/>
                    <a:pt x="194" y="654"/>
                    <a:pt x="254" y="685"/>
                  </a:cubicBezTo>
                  <a:lnTo>
                    <a:pt x="254" y="685"/>
                  </a:lnTo>
                  <a:lnTo>
                    <a:pt x="256" y="686"/>
                  </a:lnTo>
                  <a:lnTo>
                    <a:pt x="310" y="578"/>
                  </a:lnTo>
                  <a:lnTo>
                    <a:pt x="310" y="578"/>
                  </a:lnTo>
                  <a:cubicBezTo>
                    <a:pt x="271" y="558"/>
                    <a:pt x="240" y="528"/>
                    <a:pt x="221" y="490"/>
                  </a:cubicBezTo>
                  <a:lnTo>
                    <a:pt x="221" y="490"/>
                  </a:lnTo>
                  <a:lnTo>
                    <a:pt x="221" y="489"/>
                  </a:lnTo>
                  <a:lnTo>
                    <a:pt x="113" y="543"/>
                  </a:lnTo>
                  <a:close/>
                  <a:moveTo>
                    <a:pt x="399" y="799"/>
                  </a:moveTo>
                  <a:cubicBezTo>
                    <a:pt x="179" y="799"/>
                    <a:pt x="0" y="620"/>
                    <a:pt x="0" y="399"/>
                  </a:cubicBezTo>
                  <a:lnTo>
                    <a:pt x="0" y="399"/>
                  </a:lnTo>
                  <a:cubicBezTo>
                    <a:pt x="0" y="179"/>
                    <a:pt x="179" y="0"/>
                    <a:pt x="399" y="0"/>
                  </a:cubicBezTo>
                  <a:lnTo>
                    <a:pt x="399" y="0"/>
                  </a:lnTo>
                  <a:lnTo>
                    <a:pt x="399" y="0"/>
                  </a:lnTo>
                  <a:lnTo>
                    <a:pt x="399" y="0"/>
                  </a:lnTo>
                  <a:cubicBezTo>
                    <a:pt x="620" y="0"/>
                    <a:pt x="799" y="179"/>
                    <a:pt x="799" y="399"/>
                  </a:cubicBezTo>
                  <a:lnTo>
                    <a:pt x="799" y="399"/>
                  </a:lnTo>
                  <a:cubicBezTo>
                    <a:pt x="799" y="620"/>
                    <a:pt x="620" y="799"/>
                    <a:pt x="399" y="799"/>
                  </a:cubicBezTo>
                  <a:lnTo>
                    <a:pt x="399" y="799"/>
                  </a:lnTo>
                  <a:lnTo>
                    <a:pt x="399" y="799"/>
                  </a:lnTo>
                  <a:close/>
                  <a:moveTo>
                    <a:pt x="399" y="519"/>
                  </a:moveTo>
                  <a:cubicBezTo>
                    <a:pt x="466" y="519"/>
                    <a:pt x="519" y="466"/>
                    <a:pt x="519" y="399"/>
                  </a:cubicBezTo>
                  <a:lnTo>
                    <a:pt x="519" y="399"/>
                  </a:lnTo>
                  <a:cubicBezTo>
                    <a:pt x="519" y="333"/>
                    <a:pt x="466" y="279"/>
                    <a:pt x="399" y="279"/>
                  </a:cubicBezTo>
                  <a:lnTo>
                    <a:pt x="399" y="279"/>
                  </a:lnTo>
                  <a:lnTo>
                    <a:pt x="399" y="279"/>
                  </a:lnTo>
                  <a:lnTo>
                    <a:pt x="399" y="279"/>
                  </a:lnTo>
                  <a:cubicBezTo>
                    <a:pt x="333" y="279"/>
                    <a:pt x="279" y="333"/>
                    <a:pt x="279" y="399"/>
                  </a:cubicBezTo>
                  <a:lnTo>
                    <a:pt x="279" y="399"/>
                  </a:lnTo>
                  <a:cubicBezTo>
                    <a:pt x="279" y="466"/>
                    <a:pt x="333" y="519"/>
                    <a:pt x="399" y="519"/>
                  </a:cubicBezTo>
                  <a:lnTo>
                    <a:pt x="399" y="519"/>
                  </a:lnTo>
                  <a:lnTo>
                    <a:pt x="399" y="51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2" name="group 22"/>
          <p:cNvGrpSpPr/>
          <p:nvPr/>
        </p:nvGrpSpPr>
        <p:grpSpPr>
          <a:xfrm rot="21600000">
            <a:off x="2976090" y="895460"/>
            <a:ext cx="1118527" cy="1118527"/>
            <a:chExt cx="1118527" cy="1118527"/>
          </a:xfrm>
        </p:grpSpPr>
        <p:sp>
          <p:nvSpPr>
            <p:cNvPr id="102" name="path"/>
            <p:cNvSpPr/>
            <p:nvPr/>
          </p:nvSpPr>
          <p:spPr>
            <a:xfrm>
              <a:off x="0" y="0"/>
              <a:ext cx="1118527" cy="1118527"/>
            </a:xfrm>
            <a:custGeom>
              <a:rect l="0" t="0" r="0" b="0"/>
              <a:pathLst>
                <a:path w="1761" h="1761">
                  <a:moveTo>
                    <a:pt x="733" y="146"/>
                  </a:moveTo>
                  <a:cubicBezTo>
                    <a:pt x="815" y="65"/>
                    <a:pt x="946" y="65"/>
                    <a:pt x="1027" y="146"/>
                  </a:cubicBezTo>
                  <a:lnTo>
                    <a:pt x="1027" y="146"/>
                  </a:lnTo>
                  <a:lnTo>
                    <a:pt x="1614" y="733"/>
                  </a:lnTo>
                  <a:lnTo>
                    <a:pt x="1614" y="733"/>
                  </a:lnTo>
                  <a:lnTo>
                    <a:pt x="1614" y="733"/>
                  </a:lnTo>
                  <a:cubicBezTo>
                    <a:pt x="1695" y="815"/>
                    <a:pt x="1695" y="946"/>
                    <a:pt x="1614" y="1027"/>
                  </a:cubicBezTo>
                  <a:lnTo>
                    <a:pt x="1614" y="1027"/>
                  </a:lnTo>
                  <a:cubicBezTo>
                    <a:pt x="1614" y="1027"/>
                    <a:pt x="1614" y="1027"/>
                    <a:pt x="1614" y="1027"/>
                  </a:cubicBezTo>
                  <a:lnTo>
                    <a:pt x="1614" y="1027"/>
                  </a:lnTo>
                  <a:lnTo>
                    <a:pt x="1027" y="1614"/>
                  </a:lnTo>
                  <a:lnTo>
                    <a:pt x="1027" y="1614"/>
                  </a:lnTo>
                  <a:lnTo>
                    <a:pt x="1027" y="1614"/>
                  </a:lnTo>
                  <a:cubicBezTo>
                    <a:pt x="946" y="1695"/>
                    <a:pt x="815" y="1695"/>
                    <a:pt x="733" y="1614"/>
                  </a:cubicBezTo>
                  <a:lnTo>
                    <a:pt x="733" y="1614"/>
                  </a:lnTo>
                  <a:lnTo>
                    <a:pt x="146" y="1027"/>
                  </a:lnTo>
                  <a:lnTo>
                    <a:pt x="146" y="1027"/>
                  </a:lnTo>
                  <a:lnTo>
                    <a:pt x="146" y="1027"/>
                  </a:lnTo>
                  <a:cubicBezTo>
                    <a:pt x="65" y="946"/>
                    <a:pt x="65" y="815"/>
                    <a:pt x="146" y="733"/>
                  </a:cubicBezTo>
                  <a:lnTo>
                    <a:pt x="733" y="146"/>
                  </a:lnTo>
                  <a:close/>
                </a:path>
              </a:pathLst>
            </a:custGeom>
            <a:solidFill>
              <a:srgbClr val="38B5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3" name="path"/>
            <p:cNvSpPr/>
            <p:nvPr/>
          </p:nvSpPr>
          <p:spPr>
            <a:xfrm>
              <a:off x="322321" y="390454"/>
              <a:ext cx="473902" cy="409976"/>
            </a:xfrm>
            <a:custGeom>
              <a:rect l="0" t="0" r="0" b="0"/>
              <a:pathLst>
                <a:path w="746" h="645">
                  <a:moveTo>
                    <a:pt x="2" y="210"/>
                  </a:moveTo>
                  <a:lnTo>
                    <a:pt x="359" y="644"/>
                  </a:lnTo>
                  <a:lnTo>
                    <a:pt x="216" y="210"/>
                  </a:lnTo>
                  <a:lnTo>
                    <a:pt x="2" y="210"/>
                  </a:lnTo>
                  <a:close/>
                  <a:moveTo>
                    <a:pt x="255" y="210"/>
                  </a:moveTo>
                  <a:lnTo>
                    <a:pt x="381" y="645"/>
                  </a:lnTo>
                  <a:lnTo>
                    <a:pt x="490" y="210"/>
                  </a:lnTo>
                  <a:lnTo>
                    <a:pt x="255" y="210"/>
                  </a:lnTo>
                  <a:close/>
                  <a:moveTo>
                    <a:pt x="401" y="644"/>
                  </a:moveTo>
                  <a:lnTo>
                    <a:pt x="745" y="210"/>
                  </a:lnTo>
                  <a:lnTo>
                    <a:pt x="532" y="210"/>
                  </a:lnTo>
                  <a:lnTo>
                    <a:pt x="401" y="644"/>
                  </a:lnTo>
                  <a:close/>
                  <a:moveTo>
                    <a:pt x="746" y="182"/>
                  </a:moveTo>
                  <a:lnTo>
                    <a:pt x="643" y="9"/>
                  </a:lnTo>
                  <a:lnTo>
                    <a:pt x="539" y="182"/>
                  </a:lnTo>
                  <a:lnTo>
                    <a:pt x="746" y="182"/>
                  </a:lnTo>
                  <a:close/>
                  <a:moveTo>
                    <a:pt x="610" y="0"/>
                  </a:moveTo>
                  <a:lnTo>
                    <a:pt x="404" y="0"/>
                  </a:lnTo>
                  <a:lnTo>
                    <a:pt x="507" y="178"/>
                  </a:lnTo>
                  <a:lnTo>
                    <a:pt x="610" y="0"/>
                  </a:lnTo>
                  <a:close/>
                  <a:moveTo>
                    <a:pt x="475" y="182"/>
                  </a:moveTo>
                  <a:lnTo>
                    <a:pt x="372" y="9"/>
                  </a:lnTo>
                  <a:lnTo>
                    <a:pt x="269" y="182"/>
                  </a:lnTo>
                  <a:lnTo>
                    <a:pt x="475" y="182"/>
                  </a:lnTo>
                  <a:close/>
                  <a:moveTo>
                    <a:pt x="342" y="0"/>
                  </a:moveTo>
                  <a:lnTo>
                    <a:pt x="135" y="0"/>
                  </a:lnTo>
                  <a:lnTo>
                    <a:pt x="238" y="178"/>
                  </a:lnTo>
                  <a:lnTo>
                    <a:pt x="342" y="0"/>
                  </a:lnTo>
                  <a:close/>
                  <a:moveTo>
                    <a:pt x="103" y="9"/>
                  </a:moveTo>
                  <a:lnTo>
                    <a:pt x="0" y="182"/>
                  </a:lnTo>
                  <a:lnTo>
                    <a:pt x="206" y="182"/>
                  </a:lnTo>
                  <a:lnTo>
                    <a:pt x="103" y="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04" name="path"/>
          <p:cNvSpPr/>
          <p:nvPr/>
        </p:nvSpPr>
        <p:spPr>
          <a:xfrm>
            <a:off x="2976090" y="3711618"/>
            <a:ext cx="1118527" cy="1118527"/>
          </a:xfrm>
          <a:custGeom>
            <a:rect l="0" t="0" r="0" b="0"/>
            <a:pathLst>
              <a:path w="1761" h="1761">
                <a:moveTo>
                  <a:pt x="733" y="146"/>
                </a:moveTo>
                <a:cubicBezTo>
                  <a:pt x="815" y="65"/>
                  <a:pt x="946" y="65"/>
                  <a:pt x="1027" y="146"/>
                </a:cubicBezTo>
                <a:lnTo>
                  <a:pt x="1027" y="146"/>
                </a:lnTo>
                <a:lnTo>
                  <a:pt x="1614" y="733"/>
                </a:lnTo>
                <a:lnTo>
                  <a:pt x="1614" y="733"/>
                </a:lnTo>
                <a:lnTo>
                  <a:pt x="1614" y="733"/>
                </a:lnTo>
                <a:cubicBezTo>
                  <a:pt x="1695" y="815"/>
                  <a:pt x="1695" y="946"/>
                  <a:pt x="1614" y="1027"/>
                </a:cubicBezTo>
                <a:lnTo>
                  <a:pt x="1614" y="1027"/>
                </a:lnTo>
                <a:cubicBezTo>
                  <a:pt x="1614" y="1027"/>
                  <a:pt x="1614" y="1027"/>
                  <a:pt x="1614" y="1027"/>
                </a:cubicBezTo>
                <a:lnTo>
                  <a:pt x="1614" y="1027"/>
                </a:lnTo>
                <a:lnTo>
                  <a:pt x="1027" y="1614"/>
                </a:lnTo>
                <a:lnTo>
                  <a:pt x="1027" y="1614"/>
                </a:lnTo>
                <a:lnTo>
                  <a:pt x="1027" y="1614"/>
                </a:lnTo>
                <a:cubicBezTo>
                  <a:pt x="946" y="1695"/>
                  <a:pt x="815" y="1695"/>
                  <a:pt x="733" y="1614"/>
                </a:cubicBezTo>
                <a:lnTo>
                  <a:pt x="733" y="1614"/>
                </a:lnTo>
                <a:lnTo>
                  <a:pt x="146" y="1027"/>
                </a:lnTo>
                <a:lnTo>
                  <a:pt x="146" y="1027"/>
                </a:lnTo>
                <a:lnTo>
                  <a:pt x="146" y="1027"/>
                </a:lnTo>
                <a:cubicBezTo>
                  <a:pt x="65" y="946"/>
                  <a:pt x="65" y="815"/>
                  <a:pt x="146" y="733"/>
                </a:cubicBezTo>
                <a:lnTo>
                  <a:pt x="733" y="146"/>
                </a:lnTo>
                <a:close/>
              </a:path>
            </a:pathLst>
          </a:custGeom>
          <a:solidFill>
            <a:srgbClr val="45AE37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" name="textbox 105"/>
          <p:cNvSpPr/>
          <p:nvPr/>
        </p:nvSpPr>
        <p:spPr>
          <a:xfrm>
            <a:off x="1210539" y="379790"/>
            <a:ext cx="1544955" cy="4387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5760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预期成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果</a:t>
            </a:r>
            <a:endParaRPr lang="Microsoft YaHei" altLang="Microsoft YaHei" sz="3000"/>
          </a:p>
        </p:txBody>
      </p:sp>
      <p:sp>
        <p:nvSpPr>
          <p:cNvPr id="106" name="textbox 106"/>
          <p:cNvSpPr/>
          <p:nvPr/>
        </p:nvSpPr>
        <p:spPr>
          <a:xfrm>
            <a:off x="7461136" y="5600944"/>
            <a:ext cx="2842895" cy="2343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389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500" spc="-7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高客户对项目的满意度和认可度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07" name="textbox 107"/>
          <p:cNvSpPr/>
          <p:nvPr/>
        </p:nvSpPr>
        <p:spPr>
          <a:xfrm>
            <a:off x="2089215" y="5600944"/>
            <a:ext cx="2844164" cy="2343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184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500" spc="-7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合国家相关环保法规和政策要求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08" name="path"/>
          <p:cNvSpPr/>
          <p:nvPr/>
        </p:nvSpPr>
        <p:spPr>
          <a:xfrm>
            <a:off x="3297144" y="4064557"/>
            <a:ext cx="476417" cy="404954"/>
          </a:xfrm>
          <a:custGeom>
            <a:rect l="0" t="0" r="0" b="0"/>
            <a:pathLst>
              <a:path w="750" h="637">
                <a:moveTo>
                  <a:pt x="525" y="112"/>
                </a:moveTo>
                <a:lnTo>
                  <a:pt x="600" y="112"/>
                </a:lnTo>
                <a:lnTo>
                  <a:pt x="600" y="637"/>
                </a:lnTo>
                <a:lnTo>
                  <a:pt x="150" y="637"/>
                </a:lnTo>
                <a:lnTo>
                  <a:pt x="150" y="112"/>
                </a:lnTo>
                <a:lnTo>
                  <a:pt x="225" y="112"/>
                </a:lnTo>
                <a:lnTo>
                  <a:pt x="225" y="75"/>
                </a:lnTo>
                <a:lnTo>
                  <a:pt x="225" y="75"/>
                </a:lnTo>
                <a:cubicBezTo>
                  <a:pt x="225" y="33"/>
                  <a:pt x="258" y="0"/>
                  <a:pt x="300" y="0"/>
                </a:cubicBezTo>
                <a:lnTo>
                  <a:pt x="300" y="0"/>
                </a:lnTo>
                <a:lnTo>
                  <a:pt x="300" y="0"/>
                </a:lnTo>
                <a:lnTo>
                  <a:pt x="450" y="0"/>
                </a:lnTo>
                <a:lnTo>
                  <a:pt x="450" y="0"/>
                </a:lnTo>
                <a:cubicBezTo>
                  <a:pt x="491" y="0"/>
                  <a:pt x="525" y="33"/>
                  <a:pt x="525" y="75"/>
                </a:cubicBezTo>
                <a:lnTo>
                  <a:pt x="525" y="75"/>
                </a:lnTo>
                <a:lnTo>
                  <a:pt x="525" y="75"/>
                </a:lnTo>
                <a:lnTo>
                  <a:pt x="525" y="112"/>
                </a:lnTo>
                <a:close/>
                <a:moveTo>
                  <a:pt x="637" y="112"/>
                </a:moveTo>
                <a:lnTo>
                  <a:pt x="675" y="112"/>
                </a:lnTo>
                <a:lnTo>
                  <a:pt x="675" y="112"/>
                </a:lnTo>
                <a:cubicBezTo>
                  <a:pt x="716" y="112"/>
                  <a:pt x="750" y="146"/>
                  <a:pt x="750" y="187"/>
                </a:cubicBezTo>
                <a:lnTo>
                  <a:pt x="750" y="187"/>
                </a:lnTo>
                <a:lnTo>
                  <a:pt x="750" y="187"/>
                </a:lnTo>
                <a:lnTo>
                  <a:pt x="750" y="562"/>
                </a:lnTo>
                <a:lnTo>
                  <a:pt x="750" y="562"/>
                </a:lnTo>
                <a:cubicBezTo>
                  <a:pt x="750" y="604"/>
                  <a:pt x="716" y="637"/>
                  <a:pt x="675" y="637"/>
                </a:cubicBezTo>
                <a:lnTo>
                  <a:pt x="675" y="637"/>
                </a:lnTo>
                <a:lnTo>
                  <a:pt x="675" y="637"/>
                </a:lnTo>
                <a:lnTo>
                  <a:pt x="637" y="637"/>
                </a:lnTo>
                <a:lnTo>
                  <a:pt x="637" y="112"/>
                </a:lnTo>
                <a:close/>
                <a:moveTo>
                  <a:pt x="112" y="112"/>
                </a:moveTo>
                <a:lnTo>
                  <a:pt x="112" y="637"/>
                </a:lnTo>
                <a:lnTo>
                  <a:pt x="75" y="637"/>
                </a:lnTo>
                <a:lnTo>
                  <a:pt x="75" y="637"/>
                </a:lnTo>
                <a:cubicBezTo>
                  <a:pt x="33" y="637"/>
                  <a:pt x="0" y="604"/>
                  <a:pt x="0" y="562"/>
                </a:cubicBezTo>
                <a:lnTo>
                  <a:pt x="0" y="562"/>
                </a:lnTo>
                <a:lnTo>
                  <a:pt x="0" y="562"/>
                </a:lnTo>
                <a:lnTo>
                  <a:pt x="0" y="187"/>
                </a:lnTo>
                <a:lnTo>
                  <a:pt x="0" y="187"/>
                </a:lnTo>
                <a:cubicBezTo>
                  <a:pt x="0" y="146"/>
                  <a:pt x="33" y="112"/>
                  <a:pt x="75" y="112"/>
                </a:cubicBezTo>
                <a:lnTo>
                  <a:pt x="75" y="112"/>
                </a:lnTo>
                <a:lnTo>
                  <a:pt x="112" y="112"/>
                </a:lnTo>
                <a:close/>
                <a:moveTo>
                  <a:pt x="300" y="75"/>
                </a:moveTo>
                <a:lnTo>
                  <a:pt x="300" y="112"/>
                </a:lnTo>
                <a:lnTo>
                  <a:pt x="450" y="112"/>
                </a:lnTo>
                <a:lnTo>
                  <a:pt x="450" y="75"/>
                </a:lnTo>
                <a:lnTo>
                  <a:pt x="300" y="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9" name="path"/>
          <p:cNvSpPr/>
          <p:nvPr/>
        </p:nvSpPr>
        <p:spPr>
          <a:xfrm>
            <a:off x="8714114" y="1251048"/>
            <a:ext cx="399650" cy="394300"/>
          </a:xfrm>
          <a:custGeom>
            <a:rect l="0" t="0" r="0" b="0"/>
            <a:pathLst>
              <a:path w="629" h="620">
                <a:moveTo>
                  <a:pt x="607" y="105"/>
                </a:moveTo>
                <a:cubicBezTo>
                  <a:pt x="630" y="161"/>
                  <a:pt x="619" y="228"/>
                  <a:pt x="574" y="274"/>
                </a:cubicBezTo>
                <a:lnTo>
                  <a:pt x="574" y="274"/>
                </a:lnTo>
                <a:cubicBezTo>
                  <a:pt x="524" y="324"/>
                  <a:pt x="448" y="332"/>
                  <a:pt x="389" y="298"/>
                </a:cubicBezTo>
                <a:lnTo>
                  <a:pt x="389" y="298"/>
                </a:lnTo>
                <a:lnTo>
                  <a:pt x="346" y="345"/>
                </a:lnTo>
                <a:lnTo>
                  <a:pt x="376" y="375"/>
                </a:lnTo>
                <a:lnTo>
                  <a:pt x="395" y="357"/>
                </a:lnTo>
                <a:lnTo>
                  <a:pt x="395" y="357"/>
                </a:lnTo>
                <a:cubicBezTo>
                  <a:pt x="404" y="348"/>
                  <a:pt x="419" y="348"/>
                  <a:pt x="428" y="357"/>
                </a:cubicBezTo>
                <a:lnTo>
                  <a:pt x="428" y="357"/>
                </a:lnTo>
                <a:lnTo>
                  <a:pt x="576" y="506"/>
                </a:lnTo>
                <a:lnTo>
                  <a:pt x="576" y="506"/>
                </a:lnTo>
                <a:cubicBezTo>
                  <a:pt x="585" y="516"/>
                  <a:pt x="585" y="531"/>
                  <a:pt x="576" y="540"/>
                </a:cubicBezTo>
                <a:lnTo>
                  <a:pt x="576" y="540"/>
                </a:lnTo>
                <a:lnTo>
                  <a:pt x="508" y="607"/>
                </a:lnTo>
                <a:lnTo>
                  <a:pt x="508" y="607"/>
                </a:lnTo>
                <a:cubicBezTo>
                  <a:pt x="499" y="617"/>
                  <a:pt x="484" y="617"/>
                  <a:pt x="475" y="607"/>
                </a:cubicBezTo>
                <a:lnTo>
                  <a:pt x="475" y="607"/>
                </a:lnTo>
                <a:lnTo>
                  <a:pt x="327" y="458"/>
                </a:lnTo>
                <a:lnTo>
                  <a:pt x="327" y="458"/>
                </a:lnTo>
                <a:cubicBezTo>
                  <a:pt x="318" y="449"/>
                  <a:pt x="318" y="434"/>
                  <a:pt x="327" y="425"/>
                </a:cubicBezTo>
                <a:lnTo>
                  <a:pt x="327" y="425"/>
                </a:lnTo>
                <a:lnTo>
                  <a:pt x="344" y="408"/>
                </a:lnTo>
                <a:lnTo>
                  <a:pt x="315" y="379"/>
                </a:lnTo>
                <a:lnTo>
                  <a:pt x="111" y="602"/>
                </a:lnTo>
                <a:lnTo>
                  <a:pt x="111" y="602"/>
                </a:lnTo>
                <a:cubicBezTo>
                  <a:pt x="92" y="620"/>
                  <a:pt x="62" y="620"/>
                  <a:pt x="43" y="602"/>
                </a:cubicBezTo>
                <a:lnTo>
                  <a:pt x="43" y="602"/>
                </a:lnTo>
                <a:lnTo>
                  <a:pt x="27" y="585"/>
                </a:lnTo>
                <a:lnTo>
                  <a:pt x="27" y="585"/>
                </a:lnTo>
                <a:cubicBezTo>
                  <a:pt x="8" y="566"/>
                  <a:pt x="8" y="536"/>
                  <a:pt x="27" y="518"/>
                </a:cubicBezTo>
                <a:lnTo>
                  <a:pt x="27" y="518"/>
                </a:lnTo>
                <a:lnTo>
                  <a:pt x="259" y="323"/>
                </a:lnTo>
                <a:lnTo>
                  <a:pt x="105" y="168"/>
                </a:lnTo>
                <a:lnTo>
                  <a:pt x="56" y="168"/>
                </a:lnTo>
                <a:lnTo>
                  <a:pt x="0" y="77"/>
                </a:lnTo>
                <a:lnTo>
                  <a:pt x="45" y="32"/>
                </a:lnTo>
                <a:lnTo>
                  <a:pt x="138" y="89"/>
                </a:lnTo>
                <a:lnTo>
                  <a:pt x="138" y="137"/>
                </a:lnTo>
                <a:lnTo>
                  <a:pt x="294" y="293"/>
                </a:lnTo>
                <a:lnTo>
                  <a:pt x="340" y="255"/>
                </a:lnTo>
                <a:lnTo>
                  <a:pt x="340" y="255"/>
                </a:lnTo>
                <a:cubicBezTo>
                  <a:pt x="295" y="195"/>
                  <a:pt x="300" y="109"/>
                  <a:pt x="355" y="55"/>
                </a:cubicBezTo>
                <a:lnTo>
                  <a:pt x="355" y="55"/>
                </a:lnTo>
                <a:cubicBezTo>
                  <a:pt x="400" y="9"/>
                  <a:pt x="467" y="-1"/>
                  <a:pt x="523" y="21"/>
                </a:cubicBezTo>
                <a:lnTo>
                  <a:pt x="523" y="21"/>
                </a:lnTo>
                <a:lnTo>
                  <a:pt x="423" y="119"/>
                </a:lnTo>
                <a:lnTo>
                  <a:pt x="507" y="204"/>
                </a:lnTo>
                <a:lnTo>
                  <a:pt x="607" y="105"/>
                </a:lnTo>
                <a:close/>
                <a:moveTo>
                  <a:pt x="82" y="541"/>
                </a:moveTo>
                <a:cubicBezTo>
                  <a:pt x="73" y="532"/>
                  <a:pt x="58" y="532"/>
                  <a:pt x="49" y="541"/>
                </a:cubicBezTo>
                <a:lnTo>
                  <a:pt x="49" y="541"/>
                </a:lnTo>
                <a:cubicBezTo>
                  <a:pt x="39" y="551"/>
                  <a:pt x="39" y="566"/>
                  <a:pt x="49" y="575"/>
                </a:cubicBezTo>
                <a:lnTo>
                  <a:pt x="49" y="575"/>
                </a:lnTo>
                <a:cubicBezTo>
                  <a:pt x="58" y="584"/>
                  <a:pt x="73" y="584"/>
                  <a:pt x="82" y="575"/>
                </a:cubicBezTo>
                <a:lnTo>
                  <a:pt x="82" y="575"/>
                </a:lnTo>
                <a:cubicBezTo>
                  <a:pt x="92" y="566"/>
                  <a:pt x="92" y="551"/>
                  <a:pt x="82" y="541"/>
                </a:cubicBezTo>
              </a:path>
            </a:pathLst>
          </a:cu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4" name="group 24"/>
          <p:cNvGrpSpPr/>
          <p:nvPr/>
        </p:nvGrpSpPr>
        <p:grpSpPr>
          <a:xfrm rot="21600000">
            <a:off x="454963" y="684488"/>
            <a:ext cx="515575" cy="86500"/>
            <a:chExt cx="515575" cy="86500"/>
          </a:xfrm>
        </p:grpSpPr>
        <p:sp>
          <p:nvSpPr>
            <p:cNvPr id="110" name="path"/>
            <p:cNvSpPr/>
            <p:nvPr/>
          </p:nvSpPr>
          <p:spPr>
            <a:xfrm>
              <a:off x="0" y="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5AE3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1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5AE37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2" name="path"/>
            <p:cNvSpPr/>
            <p:nvPr/>
          </p:nvSpPr>
          <p:spPr>
            <a:xfrm>
              <a:off x="234161" y="829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5AE37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3" name="path"/>
            <p:cNvSpPr/>
            <p:nvPr/>
          </p:nvSpPr>
          <p:spPr>
            <a:xfrm>
              <a:off x="344804" y="1726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5AE37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4" name="path"/>
            <p:cNvSpPr/>
            <p:nvPr/>
          </p:nvSpPr>
          <p:spPr>
            <a:xfrm>
              <a:off x="449981" y="1312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5AE37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6" name="group 26"/>
          <p:cNvGrpSpPr/>
          <p:nvPr/>
        </p:nvGrpSpPr>
        <p:grpSpPr>
          <a:xfrm rot="21600000">
            <a:off x="454963" y="331168"/>
            <a:ext cx="515575" cy="86499"/>
            <a:chExt cx="515575" cy="86499"/>
          </a:xfrm>
        </p:grpSpPr>
        <p:sp>
          <p:nvSpPr>
            <p:cNvPr id="115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5AE3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6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5AE37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7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5AE37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8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5AE37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9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5AE37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8" name="group 28"/>
          <p:cNvGrpSpPr/>
          <p:nvPr/>
        </p:nvGrpSpPr>
        <p:grpSpPr>
          <a:xfrm rot="21600000">
            <a:off x="454963" y="566715"/>
            <a:ext cx="515575" cy="86499"/>
            <a:chExt cx="515575" cy="86499"/>
          </a:xfrm>
        </p:grpSpPr>
        <p:sp>
          <p:nvSpPr>
            <p:cNvPr id="120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5AE3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1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5AE37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2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5AE37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3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5AE37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4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5AE37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0" name="group 30"/>
          <p:cNvGrpSpPr/>
          <p:nvPr/>
        </p:nvGrpSpPr>
        <p:grpSpPr>
          <a:xfrm rot="21600000">
            <a:off x="454963" y="448941"/>
            <a:ext cx="515575" cy="86498"/>
            <a:chExt cx="515575" cy="86498"/>
          </a:xfrm>
        </p:grpSpPr>
        <p:sp>
          <p:nvSpPr>
            <p:cNvPr id="125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5AE3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6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5AE37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7" name="path"/>
            <p:cNvSpPr/>
            <p:nvPr/>
          </p:nvSpPr>
          <p:spPr>
            <a:xfrm>
              <a:off x="234161" y="8290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5AE37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8" name="path"/>
            <p:cNvSpPr/>
            <p:nvPr/>
          </p:nvSpPr>
          <p:spPr>
            <a:xfrm>
              <a:off x="344804" y="17260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5AE37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9" name="path"/>
            <p:cNvSpPr/>
            <p:nvPr/>
          </p:nvSpPr>
          <p:spPr>
            <a:xfrm>
              <a:off x="449981" y="13127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5AE37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30" name="rect"/>
          <p:cNvSpPr/>
          <p:nvPr/>
        </p:nvSpPr>
        <p:spPr>
          <a:xfrm>
            <a:off x="1218873" y="6340379"/>
            <a:ext cx="4632960" cy="6285"/>
          </a:xfrm>
          <a:prstGeom prst="rect">
            <a:avLst/>
          </a:prstGeom>
          <a:solidFill>
            <a:srgbClr val="E7FFE3">
              <a:alpha val="6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1" name="rect"/>
          <p:cNvSpPr/>
          <p:nvPr/>
        </p:nvSpPr>
        <p:spPr>
          <a:xfrm>
            <a:off x="6589460" y="6340379"/>
            <a:ext cx="4632959" cy="6285"/>
          </a:xfrm>
          <a:prstGeom prst="rect">
            <a:avLst/>
          </a:prstGeom>
          <a:solidFill>
            <a:srgbClr val="E7FFE3">
              <a:alpha val="6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2" name="path"/>
          <p:cNvSpPr/>
          <p:nvPr/>
        </p:nvSpPr>
        <p:spPr>
          <a:xfrm flipH="1">
            <a:off x="6220647" y="2346968"/>
            <a:ext cx="0" cy="3305392"/>
          </a:xfrm>
          <a:custGeom>
            <a:rect l="0" t="0" r="0" b="0"/>
            <a:pathLst>
              <a:path h="5205">
                <a:moveTo>
                  <a:pt x="0" y="5205"/>
                </a:moveTo>
                <a:lnTo>
                  <a:pt x="0" y="0"/>
                </a:lnTo>
              </a:path>
            </a:pathLst>
          </a:custGeom>
          <a:solidFill>
            <a:srgbClr val="45AE37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3" name="path"/>
          <p:cNvSpPr/>
          <p:nvPr/>
        </p:nvSpPr>
        <p:spPr>
          <a:xfrm>
            <a:off x="4684479" y="3999665"/>
            <a:ext cx="3072334" cy="0"/>
          </a:xfrm>
          <a:custGeom>
            <a:rect l="0" t="0" r="0" b="0"/>
            <a:pathLst>
              <a:path w="4838">
                <a:moveTo>
                  <a:pt x="0" y="0"/>
                </a:moveTo>
                <a:lnTo>
                  <a:pt x="4838" y="0"/>
                </a:lnTo>
              </a:path>
            </a:pathLst>
          </a:custGeom>
          <a:solidFill>
            <a:srgbClr val="45AE37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4" name="picture 13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35" name="textbox 135"/>
          <p:cNvSpPr/>
          <p:nvPr/>
        </p:nvSpPr>
        <p:spPr>
          <a:xfrm>
            <a:off x="1204709" y="1119304"/>
            <a:ext cx="4692015" cy="47891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100"/>
          </a:p>
          <a:p>
            <a:pPr marL="43789" algn="l" rtl="0" eaLnBrk="0">
              <a:lnSpc>
                <a:spcPct val="85000"/>
              </a:lnSpc>
              <a:spcBef>
                <a:spcPts val="1"/>
              </a:spcBef>
            </a:pP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835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835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7600"/>
          </a:p>
          <a:p>
            <a:pPr algn="l" rtl="0" eaLnBrk="0">
              <a:lnSpc>
                <a:spcPct val="158000"/>
              </a:lnSpc>
            </a:pPr>
            <a:endParaRPr lang="Arial" altLang="Arial" sz="1000"/>
          </a:p>
          <a:p>
            <a:pPr marL="12700" algn="l" rtl="0" eaLnBrk="0">
              <a:lnSpc>
                <a:spcPct val="91000"/>
              </a:lnSpc>
              <a:spcBef>
                <a:spcPts val="1150"/>
              </a:spcBef>
            </a:pPr>
            <a:r>
              <a:rPr sz="3800" spc="2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835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现状</a:t>
            </a:r>
            <a:r>
              <a:rPr sz="3800" spc="1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835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</a:t>
            </a:r>
            <a:r>
              <a:rPr sz="3800" spc="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835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</a:t>
            </a:r>
            <a:endParaRPr lang="Microsoft YaHei" altLang="Microsoft YaHei" sz="38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1900"/>
          </a:p>
          <a:p>
            <a:pPr algn="l" rtl="0" eaLnBrk="0">
              <a:lnSpc>
                <a:spcPct val="6939"/>
              </a:lnSpc>
            </a:pPr>
            <a:endParaRPr lang="Arial" altLang="Arial" sz="100"/>
          </a:p>
          <a:p>
            <a:pPr marL="45732" algn="l" rtl="0" eaLnBrk="0">
              <a:lnSpc>
                <a:spcPct val="85000"/>
              </a:lnSpc>
            </a:pPr>
            <a:r>
              <a:rPr sz="7600" spc="29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89D77F">
                    <a:alpha val="25098"/>
                  </a:srgbClr>
                </a:solidFill>
                <a:latin typeface="Microsoft YaHei"/>
                <a:ea typeface="Microsoft YaHei"/>
                <a:cs typeface="Microsoft YaHei"/>
              </a:rPr>
              <a:t>CHAPTE</a:t>
            </a:r>
            <a:r>
              <a:rPr sz="7600" spc="28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89D77F">
                    <a:alpha val="25098"/>
                  </a:srgbClr>
                </a:solidFill>
                <a:latin typeface="Microsoft YaHei"/>
                <a:ea typeface="Microsoft YaHei"/>
                <a:cs typeface="Microsoft YaHei"/>
              </a:rPr>
              <a:t>R</a:t>
            </a:r>
            <a:endParaRPr lang="Microsoft YaHei" altLang="Microsoft YaHei" sz="76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6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733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2" name="group 32"/>
          <p:cNvGrpSpPr/>
          <p:nvPr/>
        </p:nvGrpSpPr>
        <p:grpSpPr>
          <a:xfrm rot="21600000">
            <a:off x="4671294" y="1393185"/>
            <a:ext cx="2600148" cy="2231507"/>
            <a:chExt cx="2600148" cy="2231507"/>
          </a:xfrm>
        </p:grpSpPr>
        <p:pic>
          <p:nvPicPr>
            <p:cNvPr id="137" name="picture 137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2600148" cy="2231507"/>
            </a:xfrm>
            <a:prstGeom prst="rect">
              <a:avLst/>
            </a:prstGeom>
          </p:spPr>
        </p:pic>
        <p:sp>
          <p:nvSpPr>
            <p:cNvPr id="138" name="textbox 138"/>
            <p:cNvSpPr/>
            <p:nvPr/>
          </p:nvSpPr>
          <p:spPr>
            <a:xfrm>
              <a:off x="-12700" y="-12700"/>
              <a:ext cx="2625725" cy="231521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9000"/>
                </a:lnSpc>
              </a:pPr>
              <a:endParaRPr lang="Arial" altLang="Arial" sz="1000"/>
            </a:p>
            <a:p>
              <a:pPr algn="l" rtl="0" eaLnBrk="0">
                <a:lnSpc>
                  <a:spcPct val="110000"/>
                </a:lnSpc>
              </a:pPr>
              <a:endParaRPr lang="Arial" altLang="Arial" sz="1000"/>
            </a:p>
            <a:p>
              <a:pPr algn="l" rtl="0" eaLnBrk="0">
                <a:lnSpc>
                  <a:spcPct val="6617"/>
                </a:lnSpc>
              </a:pPr>
              <a:endParaRPr lang="Arial" altLang="Arial" sz="100"/>
            </a:p>
            <a:p>
              <a:pPr marL="172074" algn="l" rtl="0" eaLnBrk="0">
                <a:lnSpc>
                  <a:spcPct val="86000"/>
                </a:lnSpc>
              </a:pPr>
              <a:r>
                <a:rPr sz="2000" spc="4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000" spc="3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</a:t>
              </a:r>
              <a:endParaRPr lang="Microsoft YaHei" altLang="Microsoft YaHei" sz="2000"/>
            </a:p>
          </p:txBody>
        </p:sp>
      </p:grpSp>
      <p:grpSp>
        <p:nvGrpSpPr>
          <p:cNvPr id="34" name="group 34"/>
          <p:cNvGrpSpPr/>
          <p:nvPr/>
        </p:nvGrpSpPr>
        <p:grpSpPr>
          <a:xfrm rot="21600000">
            <a:off x="8373011" y="1393185"/>
            <a:ext cx="2600148" cy="2231507"/>
            <a:chExt cx="2600148" cy="2231507"/>
          </a:xfrm>
        </p:grpSpPr>
        <p:pic>
          <p:nvPicPr>
            <p:cNvPr id="139" name="picture 139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2600148" cy="2231507"/>
            </a:xfrm>
            <a:prstGeom prst="rect">
              <a:avLst/>
            </a:prstGeom>
          </p:spPr>
        </p:pic>
        <p:sp>
          <p:nvSpPr>
            <p:cNvPr id="140" name="textbox 140"/>
            <p:cNvSpPr/>
            <p:nvPr/>
          </p:nvSpPr>
          <p:spPr>
            <a:xfrm>
              <a:off x="-12700" y="-12700"/>
              <a:ext cx="2625725" cy="231521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3000"/>
                </a:lnSpc>
              </a:pPr>
              <a:endParaRPr lang="Arial" altLang="Arial" sz="1000"/>
            </a:p>
            <a:p>
              <a:pPr algn="l" rtl="0" eaLnBrk="0">
                <a:lnSpc>
                  <a:spcPct val="113000"/>
                </a:lnSpc>
              </a:pPr>
              <a:endParaRPr lang="Arial" altLang="Arial" sz="1000"/>
            </a:p>
            <a:p>
              <a:pPr marL="173439" algn="l" rtl="0" eaLnBrk="0">
                <a:lnSpc>
                  <a:spcPct val="86000"/>
                </a:lnSpc>
                <a:spcBef>
                  <a:spcPts val="3"/>
                </a:spcBef>
              </a:pPr>
              <a:r>
                <a:rPr sz="2000" spc="4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000" spc="3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</a:t>
              </a:r>
              <a:endParaRPr lang="Microsoft YaHei" altLang="Microsoft YaHei" sz="2000"/>
            </a:p>
          </p:txBody>
        </p:sp>
      </p:grpSp>
      <p:sp>
        <p:nvSpPr>
          <p:cNvPr id="141" name="path"/>
          <p:cNvSpPr/>
          <p:nvPr/>
        </p:nvSpPr>
        <p:spPr>
          <a:xfrm>
            <a:off x="990088" y="1514980"/>
            <a:ext cx="932010" cy="932011"/>
          </a:xfrm>
          <a:custGeom>
            <a:rect l="0" t="0" r="0" b="0"/>
            <a:pathLst>
              <a:path w="1467" h="1467">
                <a:moveTo>
                  <a:pt x="0" y="733"/>
                </a:moveTo>
                <a:cubicBezTo>
                  <a:pt x="0" y="328"/>
                  <a:pt x="328" y="0"/>
                  <a:pt x="733" y="0"/>
                </a:cubicBezTo>
                <a:lnTo>
                  <a:pt x="733" y="0"/>
                </a:lnTo>
                <a:lnTo>
                  <a:pt x="733" y="0"/>
                </a:lnTo>
                <a:lnTo>
                  <a:pt x="733" y="0"/>
                </a:lnTo>
                <a:cubicBezTo>
                  <a:pt x="1139" y="0"/>
                  <a:pt x="1467" y="328"/>
                  <a:pt x="1467" y="733"/>
                </a:cubicBezTo>
                <a:lnTo>
                  <a:pt x="1467" y="733"/>
                </a:lnTo>
                <a:cubicBezTo>
                  <a:pt x="1467" y="733"/>
                  <a:pt x="1467" y="733"/>
                  <a:pt x="1467" y="733"/>
                </a:cubicBezTo>
                <a:lnTo>
                  <a:pt x="1467" y="733"/>
                </a:lnTo>
                <a:lnTo>
                  <a:pt x="1467" y="733"/>
                </a:lnTo>
                <a:lnTo>
                  <a:pt x="1467" y="733"/>
                </a:lnTo>
                <a:cubicBezTo>
                  <a:pt x="1467" y="1139"/>
                  <a:pt x="1139" y="1467"/>
                  <a:pt x="733" y="1467"/>
                </a:cubicBezTo>
                <a:lnTo>
                  <a:pt x="733" y="1467"/>
                </a:lnTo>
                <a:lnTo>
                  <a:pt x="733" y="1467"/>
                </a:lnTo>
                <a:lnTo>
                  <a:pt x="733" y="1467"/>
                </a:lnTo>
                <a:cubicBezTo>
                  <a:pt x="328" y="1467"/>
                  <a:pt x="0" y="1139"/>
                  <a:pt x="0" y="733"/>
                </a:cubicBezTo>
                <a:lnTo>
                  <a:pt x="0" y="733"/>
                </a:lnTo>
                <a:close/>
              </a:path>
            </a:pathLst>
          </a:custGeom>
          <a:solidFill>
            <a:srgbClr val="45AE37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42" name="picture 14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358556" y="1454146"/>
            <a:ext cx="2231507" cy="2231507"/>
          </a:xfrm>
          <a:prstGeom prst="rect">
            <a:avLst/>
          </a:prstGeom>
        </p:spPr>
      </p:pic>
      <p:sp>
        <p:nvSpPr>
          <p:cNvPr id="143" name="textbox 143"/>
          <p:cNvSpPr/>
          <p:nvPr/>
        </p:nvSpPr>
        <p:spPr>
          <a:xfrm>
            <a:off x="442263" y="318468"/>
            <a:ext cx="3075304" cy="5060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78509"/>
              </a:tabLst>
            </a:pPr>
            <a:r>
              <a:rPr sz="3000" spc="0"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外墙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现状评估</a:t>
            </a:r>
            <a:endParaRPr lang="Microsoft YaHei" altLang="Microsoft YaHei" sz="3000"/>
          </a:p>
        </p:txBody>
      </p:sp>
      <p:grpSp>
        <p:nvGrpSpPr>
          <p:cNvPr id="36" name="group 3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44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5AE3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5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5AE37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6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5AE37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7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5AE37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8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5AE37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9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5AE3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0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5AE37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1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5AE37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2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5AE37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3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5AE37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4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5AE3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5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5AE37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6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5AE37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7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5AE37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8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5AE37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9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5AE3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0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5AE37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1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5AE37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2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5AE37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3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5AE37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64" name="textbox 164"/>
          <p:cNvSpPr/>
          <p:nvPr/>
        </p:nvSpPr>
        <p:spPr>
          <a:xfrm>
            <a:off x="1092832" y="4737014"/>
            <a:ext cx="2120264" cy="6711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1044"/>
              </a:lnSpc>
            </a:pPr>
            <a:endParaRPr lang="Arial" altLang="Arial" sz="100"/>
          </a:p>
          <a:p>
            <a:pPr marL="13843" indent="-1143" algn="l" rtl="0" eaLnBrk="0">
              <a:lnSpc>
                <a:spcPct val="94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墙材质多为混凝土或砖 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石结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构，表面可能存在裂 </a:t>
            </a: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缝、污渍、起皮等问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题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65" name="textbox 165"/>
          <p:cNvSpPr/>
          <p:nvPr/>
        </p:nvSpPr>
        <p:spPr>
          <a:xfrm>
            <a:off x="4775373" y="4736443"/>
            <a:ext cx="2118995" cy="6718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677"/>
              </a:lnSpc>
            </a:pPr>
            <a:endParaRPr lang="Arial" altLang="Arial" sz="100"/>
          </a:p>
          <a:p>
            <a:pPr marL="12700" indent="1333" algn="l" rtl="0" eaLnBrk="0">
              <a:lnSpc>
                <a:spcPct val="94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部分区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域涂层已剥落或开 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裂，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露出底层材料，影响 </a:t>
            </a: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建筑外观和保护性能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66" name="textbox 166"/>
          <p:cNvSpPr/>
          <p:nvPr/>
        </p:nvSpPr>
        <p:spPr>
          <a:xfrm>
            <a:off x="8477283" y="4736252"/>
            <a:ext cx="2118360" cy="6724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5692"/>
              </a:lnSpc>
            </a:pPr>
            <a:endParaRPr lang="Arial" altLang="Arial" sz="100"/>
          </a:p>
          <a:p>
            <a:pPr marL="12700" indent="2285" algn="l" rtl="0" eaLnBrk="0">
              <a:lnSpc>
                <a:spcPct val="94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长时间的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风吹日晒导致涂 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料色彩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褪色，使建筑显得 </a:t>
            </a:r>
            <a:r>
              <a:rPr sz="1500" spc="-7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陈旧。</a:t>
            </a:r>
            <a:endParaRPr lang="Microsoft YaHei" altLang="Microsoft YaHei" sz="1500"/>
          </a:p>
        </p:txBody>
      </p:sp>
      <p:sp>
        <p:nvSpPr>
          <p:cNvPr id="167" name="textbox 167"/>
          <p:cNvSpPr/>
          <p:nvPr/>
        </p:nvSpPr>
        <p:spPr>
          <a:xfrm>
            <a:off x="8477187" y="3894744"/>
            <a:ext cx="1051560" cy="3060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065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色彩褪</a:t>
            </a: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色</a:t>
            </a:r>
            <a:endParaRPr lang="Microsoft YaHei" altLang="Microsoft YaHei" sz="2000"/>
          </a:p>
        </p:txBody>
      </p:sp>
      <p:sp>
        <p:nvSpPr>
          <p:cNvPr id="168" name="textbox 168"/>
          <p:cNvSpPr/>
          <p:nvPr/>
        </p:nvSpPr>
        <p:spPr>
          <a:xfrm>
            <a:off x="4776240" y="3895772"/>
            <a:ext cx="1050925" cy="3048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240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涂层状</a:t>
            </a: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况</a:t>
            </a:r>
            <a:endParaRPr lang="Microsoft YaHei" altLang="Microsoft YaHei" sz="2000"/>
          </a:p>
        </p:txBody>
      </p:sp>
      <p:sp>
        <p:nvSpPr>
          <p:cNvPr id="169" name="textbox 169"/>
          <p:cNvSpPr/>
          <p:nvPr/>
        </p:nvSpPr>
        <p:spPr>
          <a:xfrm>
            <a:off x="1095032" y="3895001"/>
            <a:ext cx="1050925" cy="3035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233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墙体材</a:t>
            </a: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</a:t>
            </a:r>
            <a:endParaRPr lang="Microsoft YaHei" altLang="Microsoft YaHei" sz="2000"/>
          </a:p>
        </p:txBody>
      </p:sp>
      <p:sp>
        <p:nvSpPr>
          <p:cNvPr id="170" name="textbox 170"/>
          <p:cNvSpPr/>
          <p:nvPr/>
        </p:nvSpPr>
        <p:spPr>
          <a:xfrm>
            <a:off x="1109549" y="1712020"/>
            <a:ext cx="332740" cy="2882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246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20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2000"/>
          </a:p>
        </p:txBody>
      </p:sp>
      <p:grpSp>
        <p:nvGrpSpPr>
          <p:cNvPr id="38" name="group 38"/>
          <p:cNvGrpSpPr/>
          <p:nvPr/>
        </p:nvGrpSpPr>
        <p:grpSpPr>
          <a:xfrm rot="21600000">
            <a:off x="7251124" y="3947811"/>
            <a:ext cx="269578" cy="187422"/>
            <a:chExt cx="269578" cy="187422"/>
          </a:xfrm>
        </p:grpSpPr>
        <p:sp>
          <p:nvSpPr>
            <p:cNvPr id="171" name="path"/>
            <p:cNvSpPr/>
            <p:nvPr/>
          </p:nvSpPr>
          <p:spPr>
            <a:xfrm>
              <a:off x="0" y="74661"/>
              <a:ext cx="207264" cy="38100"/>
            </a:xfrm>
            <a:custGeom>
              <a:rect l="0" t="0" r="0" b="0"/>
              <a:pathLst>
                <a:path w="326" h="60">
                  <a:moveTo>
                    <a:pt x="0" y="30"/>
                  </a:moveTo>
                  <a:lnTo>
                    <a:pt x="326" y="30"/>
                  </a:lnTo>
                </a:path>
              </a:pathLst>
            </a:custGeom>
            <a:noFill/>
            <a:ln w="38100" cap="flat">
              <a:solidFill>
                <a:srgbClr val="38B526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2" name="path"/>
            <p:cNvSpPr/>
            <p:nvPr/>
          </p:nvSpPr>
          <p:spPr>
            <a:xfrm>
              <a:off x="117857" y="0"/>
              <a:ext cx="151720" cy="187422"/>
            </a:xfrm>
            <a:custGeom>
              <a:rect l="0" t="0" r="0" b="0"/>
              <a:pathLst>
                <a:path w="238" h="295">
                  <a:moveTo>
                    <a:pt x="0" y="0"/>
                  </a:moveTo>
                  <a:lnTo>
                    <a:pt x="95" y="0"/>
                  </a:lnTo>
                  <a:lnTo>
                    <a:pt x="238" y="147"/>
                  </a:lnTo>
                  <a:lnTo>
                    <a:pt x="95" y="295"/>
                  </a:lnTo>
                  <a:lnTo>
                    <a:pt x="0" y="295"/>
                  </a:lnTo>
                  <a:lnTo>
                    <a:pt x="143" y="14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8B5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0" name="group 40"/>
          <p:cNvGrpSpPr/>
          <p:nvPr/>
        </p:nvGrpSpPr>
        <p:grpSpPr>
          <a:xfrm rot="21600000">
            <a:off x="10952843" y="3947811"/>
            <a:ext cx="269578" cy="187422"/>
            <a:chExt cx="269578" cy="187422"/>
          </a:xfrm>
        </p:grpSpPr>
        <p:sp>
          <p:nvSpPr>
            <p:cNvPr id="173" name="path"/>
            <p:cNvSpPr/>
            <p:nvPr/>
          </p:nvSpPr>
          <p:spPr>
            <a:xfrm>
              <a:off x="0" y="74661"/>
              <a:ext cx="207263" cy="38100"/>
            </a:xfrm>
            <a:custGeom>
              <a:rect l="0" t="0" r="0" b="0"/>
              <a:pathLst>
                <a:path w="326" h="60">
                  <a:moveTo>
                    <a:pt x="0" y="30"/>
                  </a:moveTo>
                  <a:lnTo>
                    <a:pt x="326" y="30"/>
                  </a:lnTo>
                </a:path>
              </a:pathLst>
            </a:custGeom>
            <a:noFill/>
            <a:ln w="38100" cap="flat">
              <a:solidFill>
                <a:srgbClr val="45AE37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4" name="path"/>
            <p:cNvSpPr/>
            <p:nvPr/>
          </p:nvSpPr>
          <p:spPr>
            <a:xfrm>
              <a:off x="117855" y="0"/>
              <a:ext cx="151722" cy="187422"/>
            </a:xfrm>
            <a:custGeom>
              <a:rect l="0" t="0" r="0" b="0"/>
              <a:pathLst>
                <a:path w="238" h="295">
                  <a:moveTo>
                    <a:pt x="0" y="0"/>
                  </a:moveTo>
                  <a:lnTo>
                    <a:pt x="95" y="0"/>
                  </a:lnTo>
                  <a:lnTo>
                    <a:pt x="238" y="147"/>
                  </a:lnTo>
                  <a:lnTo>
                    <a:pt x="95" y="295"/>
                  </a:lnTo>
                  <a:lnTo>
                    <a:pt x="0" y="295"/>
                  </a:lnTo>
                  <a:lnTo>
                    <a:pt x="143" y="14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45AE3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2" name="group 42"/>
          <p:cNvGrpSpPr/>
          <p:nvPr/>
        </p:nvGrpSpPr>
        <p:grpSpPr>
          <a:xfrm rot="21600000">
            <a:off x="3569917" y="3947811"/>
            <a:ext cx="269577" cy="187422"/>
            <a:chExt cx="269577" cy="187422"/>
          </a:xfrm>
        </p:grpSpPr>
        <p:sp>
          <p:nvSpPr>
            <p:cNvPr id="175" name="path"/>
            <p:cNvSpPr/>
            <p:nvPr/>
          </p:nvSpPr>
          <p:spPr>
            <a:xfrm>
              <a:off x="0" y="74661"/>
              <a:ext cx="207264" cy="38100"/>
            </a:xfrm>
            <a:custGeom>
              <a:rect l="0" t="0" r="0" b="0"/>
              <a:pathLst>
                <a:path w="326" h="60">
                  <a:moveTo>
                    <a:pt x="0" y="30"/>
                  </a:moveTo>
                  <a:lnTo>
                    <a:pt x="326" y="30"/>
                  </a:lnTo>
                </a:path>
              </a:pathLst>
            </a:custGeom>
            <a:noFill/>
            <a:ln w="38100" cap="flat">
              <a:solidFill>
                <a:srgbClr val="45AE37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6" name="path"/>
            <p:cNvSpPr/>
            <p:nvPr/>
          </p:nvSpPr>
          <p:spPr>
            <a:xfrm>
              <a:off x="117855" y="0"/>
              <a:ext cx="151722" cy="187422"/>
            </a:xfrm>
            <a:custGeom>
              <a:rect l="0" t="0" r="0" b="0"/>
              <a:pathLst>
                <a:path w="238" h="295">
                  <a:moveTo>
                    <a:pt x="0" y="0"/>
                  </a:moveTo>
                  <a:lnTo>
                    <a:pt x="95" y="0"/>
                  </a:lnTo>
                  <a:lnTo>
                    <a:pt x="238" y="147"/>
                  </a:lnTo>
                  <a:lnTo>
                    <a:pt x="95" y="295"/>
                  </a:lnTo>
                  <a:lnTo>
                    <a:pt x="0" y="295"/>
                  </a:lnTo>
                  <a:lnTo>
                    <a:pt x="143" y="14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45AE3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4" name="group 44"/>
          <p:cNvGrpSpPr/>
          <p:nvPr/>
        </p:nvGrpSpPr>
        <p:grpSpPr>
          <a:xfrm rot="21600000">
            <a:off x="1095002" y="4502406"/>
            <a:ext cx="2676820" cy="9525"/>
            <a:chExt cx="2676820" cy="9525"/>
          </a:xfrm>
        </p:grpSpPr>
        <p:sp>
          <p:nvSpPr>
            <p:cNvPr id="177" name="path"/>
            <p:cNvSpPr/>
            <p:nvPr/>
          </p:nvSpPr>
          <p:spPr>
            <a:xfrm>
              <a:off x="0" y="4762"/>
              <a:ext cx="2676820" cy="0"/>
            </a:xfrm>
            <a:custGeom>
              <a:rect l="0" t="0" r="0" b="0"/>
              <a:pathLst>
                <a:path w="4215">
                  <a:moveTo>
                    <a:pt x="0" y="0"/>
                  </a:moveTo>
                  <a:lnTo>
                    <a:pt x="4215" y="0"/>
                  </a:lnTo>
                </a:path>
              </a:pathLst>
            </a:custGeom>
            <a:solidFill>
              <a:srgbClr val="45AE3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8" name="path"/>
            <p:cNvSpPr/>
            <p:nvPr/>
          </p:nvSpPr>
          <p:spPr>
            <a:xfrm>
              <a:off x="0" y="0"/>
              <a:ext cx="2676820" cy="9525"/>
            </a:xfrm>
            <a:custGeom>
              <a:rect l="0" t="0" r="0" b="0"/>
              <a:pathLst>
                <a:path w="4215" h="15">
                  <a:moveTo>
                    <a:pt x="0" y="7"/>
                  </a:moveTo>
                  <a:lnTo>
                    <a:pt x="4215" y="7"/>
                  </a:lnTo>
                </a:path>
              </a:pathLst>
            </a:custGeom>
            <a:noFill/>
            <a:ln w="9525" cap="flat">
              <a:solidFill>
                <a:srgbClr val="348229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6" name="group 46"/>
          <p:cNvGrpSpPr/>
          <p:nvPr/>
        </p:nvGrpSpPr>
        <p:grpSpPr>
          <a:xfrm rot="21600000">
            <a:off x="4776211" y="4441572"/>
            <a:ext cx="2676820" cy="9525"/>
            <a:chExt cx="2676820" cy="9525"/>
          </a:xfrm>
        </p:grpSpPr>
        <p:sp>
          <p:nvSpPr>
            <p:cNvPr id="179" name="path"/>
            <p:cNvSpPr/>
            <p:nvPr/>
          </p:nvSpPr>
          <p:spPr>
            <a:xfrm>
              <a:off x="0" y="4762"/>
              <a:ext cx="2676820" cy="0"/>
            </a:xfrm>
            <a:custGeom>
              <a:rect l="0" t="0" r="0" b="0"/>
              <a:pathLst>
                <a:path w="4215">
                  <a:moveTo>
                    <a:pt x="0" y="0"/>
                  </a:moveTo>
                  <a:lnTo>
                    <a:pt x="4215" y="0"/>
                  </a:lnTo>
                </a:path>
              </a:pathLst>
            </a:custGeom>
            <a:solidFill>
              <a:srgbClr val="38B5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0" name="path"/>
            <p:cNvSpPr/>
            <p:nvPr/>
          </p:nvSpPr>
          <p:spPr>
            <a:xfrm>
              <a:off x="0" y="0"/>
              <a:ext cx="2676820" cy="9525"/>
            </a:xfrm>
            <a:custGeom>
              <a:rect l="0" t="0" r="0" b="0"/>
              <a:pathLst>
                <a:path w="4215" h="15">
                  <a:moveTo>
                    <a:pt x="0" y="7"/>
                  </a:moveTo>
                  <a:lnTo>
                    <a:pt x="4215" y="7"/>
                  </a:lnTo>
                </a:path>
              </a:pathLst>
            </a:custGeom>
            <a:noFill/>
            <a:ln w="9525" cap="flat">
              <a:solidFill>
                <a:srgbClr val="2A881D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8" name="group 48"/>
          <p:cNvGrpSpPr/>
          <p:nvPr/>
        </p:nvGrpSpPr>
        <p:grpSpPr>
          <a:xfrm rot="21600000">
            <a:off x="8477928" y="4441572"/>
            <a:ext cx="2676820" cy="9525"/>
            <a:chExt cx="2676820" cy="9525"/>
          </a:xfrm>
        </p:grpSpPr>
        <p:sp>
          <p:nvSpPr>
            <p:cNvPr id="181" name="path"/>
            <p:cNvSpPr/>
            <p:nvPr/>
          </p:nvSpPr>
          <p:spPr>
            <a:xfrm>
              <a:off x="0" y="4762"/>
              <a:ext cx="2676820" cy="0"/>
            </a:xfrm>
            <a:custGeom>
              <a:rect l="0" t="0" r="0" b="0"/>
              <a:pathLst>
                <a:path w="4215">
                  <a:moveTo>
                    <a:pt x="0" y="0"/>
                  </a:moveTo>
                  <a:lnTo>
                    <a:pt x="4215" y="0"/>
                  </a:lnTo>
                </a:path>
              </a:pathLst>
            </a:custGeom>
            <a:solidFill>
              <a:srgbClr val="45AE3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2" name="path"/>
            <p:cNvSpPr/>
            <p:nvPr/>
          </p:nvSpPr>
          <p:spPr>
            <a:xfrm>
              <a:off x="0" y="0"/>
              <a:ext cx="2676820" cy="9525"/>
            </a:xfrm>
            <a:custGeom>
              <a:rect l="0" t="0" r="0" b="0"/>
              <a:pathLst>
                <a:path w="4215" h="15">
                  <a:moveTo>
                    <a:pt x="0" y="7"/>
                  </a:moveTo>
                  <a:lnTo>
                    <a:pt x="4215" y="7"/>
                  </a:lnTo>
                </a:path>
              </a:pathLst>
            </a:custGeom>
            <a:noFill/>
            <a:ln w="9525" cap="flat">
              <a:solidFill>
                <a:srgbClr val="348229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83" name="rect"/>
          <p:cNvSpPr/>
          <p:nvPr/>
        </p:nvSpPr>
        <p:spPr>
          <a:xfrm>
            <a:off x="3569917" y="4041523"/>
            <a:ext cx="207264" cy="0"/>
          </a:xfrm>
          <a:prstGeom prst="rect">
            <a:avLst/>
          </a:prstGeom>
          <a:solidFill>
            <a:srgbClr val="45AE37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4" name="rect"/>
          <p:cNvSpPr/>
          <p:nvPr/>
        </p:nvSpPr>
        <p:spPr>
          <a:xfrm>
            <a:off x="7251124" y="4041523"/>
            <a:ext cx="207264" cy="0"/>
          </a:xfrm>
          <a:prstGeom prst="rect">
            <a:avLst/>
          </a:prstGeom>
          <a:solidFill>
            <a:srgbClr val="38B52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5" name="rect"/>
          <p:cNvSpPr/>
          <p:nvPr/>
        </p:nvSpPr>
        <p:spPr>
          <a:xfrm>
            <a:off x="10952843" y="4041523"/>
            <a:ext cx="207263" cy="0"/>
          </a:xfrm>
          <a:prstGeom prst="rect">
            <a:avLst/>
          </a:prstGeom>
          <a:solidFill>
            <a:srgbClr val="45AE37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6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733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50"/>
          <p:cNvGrpSpPr/>
          <p:nvPr/>
        </p:nvGrpSpPr>
        <p:grpSpPr>
          <a:xfrm rot="21600000">
            <a:off x="6085579" y="1448346"/>
            <a:ext cx="5270353" cy="4832415"/>
            <a:chExt cx="5270353" cy="4832415"/>
          </a:xfrm>
        </p:grpSpPr>
        <p:sp>
          <p:nvSpPr>
            <p:cNvPr id="187" name="path"/>
            <p:cNvSpPr/>
            <p:nvPr/>
          </p:nvSpPr>
          <p:spPr>
            <a:xfrm>
              <a:off x="928730" y="0"/>
              <a:ext cx="4341623" cy="4832415"/>
            </a:xfrm>
            <a:custGeom>
              <a:rect l="0" t="0" r="0" b="0"/>
              <a:pathLst>
                <a:path w="6837" h="7609">
                  <a:moveTo>
                    <a:pt x="2508" y="3805"/>
                  </a:moveTo>
                  <a:lnTo>
                    <a:pt x="3436" y="1950"/>
                  </a:lnTo>
                  <a:lnTo>
                    <a:pt x="5909" y="1950"/>
                  </a:lnTo>
                  <a:lnTo>
                    <a:pt x="6837" y="3805"/>
                  </a:lnTo>
                  <a:lnTo>
                    <a:pt x="5909" y="5660"/>
                  </a:lnTo>
                  <a:lnTo>
                    <a:pt x="3436" y="5660"/>
                  </a:lnTo>
                  <a:lnTo>
                    <a:pt x="2508" y="3805"/>
                  </a:lnTo>
                  <a:close/>
                </a:path>
                <a:path w="6837" h="7609">
                  <a:moveTo>
                    <a:pt x="0" y="0"/>
                  </a:moveTo>
                  <a:lnTo>
                    <a:pt x="2508" y="0"/>
                  </a:lnTo>
                  <a:lnTo>
                    <a:pt x="5017" y="3805"/>
                  </a:lnTo>
                  <a:lnTo>
                    <a:pt x="2508" y="7610"/>
                  </a:lnTo>
                  <a:lnTo>
                    <a:pt x="0" y="761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48229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8" name="path"/>
            <p:cNvSpPr/>
            <p:nvPr/>
          </p:nvSpPr>
          <p:spPr>
            <a:xfrm>
              <a:off x="0" y="0"/>
              <a:ext cx="4248500" cy="4832415"/>
            </a:xfrm>
            <a:custGeom>
              <a:rect l="0" t="0" r="0" b="0"/>
              <a:pathLst>
                <a:path w="6690" h="7609">
                  <a:moveTo>
                    <a:pt x="0" y="1914"/>
                  </a:moveTo>
                  <a:lnTo>
                    <a:pt x="1462" y="0"/>
                  </a:lnTo>
                  <a:lnTo>
                    <a:pt x="2925" y="1914"/>
                  </a:lnTo>
                  <a:lnTo>
                    <a:pt x="1462" y="3828"/>
                  </a:lnTo>
                  <a:lnTo>
                    <a:pt x="0" y="1914"/>
                  </a:lnTo>
                  <a:close/>
                </a:path>
                <a:path w="6690" h="7609">
                  <a:moveTo>
                    <a:pt x="0" y="5695"/>
                  </a:moveTo>
                  <a:lnTo>
                    <a:pt x="1462" y="3781"/>
                  </a:lnTo>
                  <a:lnTo>
                    <a:pt x="2925" y="5695"/>
                  </a:lnTo>
                  <a:lnTo>
                    <a:pt x="1462" y="7610"/>
                  </a:lnTo>
                  <a:lnTo>
                    <a:pt x="0" y="5695"/>
                  </a:lnTo>
                  <a:close/>
                </a:path>
                <a:path w="6690" h="7609">
                  <a:moveTo>
                    <a:pt x="3860" y="3805"/>
                  </a:moveTo>
                  <a:lnTo>
                    <a:pt x="5275" y="1950"/>
                  </a:lnTo>
                  <a:lnTo>
                    <a:pt x="6690" y="3805"/>
                  </a:lnTo>
                  <a:lnTo>
                    <a:pt x="5275" y="5660"/>
                  </a:lnTo>
                  <a:lnTo>
                    <a:pt x="3860" y="3805"/>
                  </a:lnTo>
                  <a:close/>
                </a:path>
              </a:pathLst>
            </a:custGeom>
            <a:solidFill>
              <a:srgbClr val="45AE3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9" name="path"/>
            <p:cNvSpPr/>
            <p:nvPr/>
          </p:nvSpPr>
          <p:spPr>
            <a:xfrm>
              <a:off x="596940" y="842710"/>
              <a:ext cx="3052919" cy="3016830"/>
            </a:xfrm>
            <a:custGeom>
              <a:rect l="0" t="0" r="0" b="0"/>
              <a:pathLst>
                <a:path w="4807" h="4750">
                  <a:moveTo>
                    <a:pt x="70" y="271"/>
                  </a:moveTo>
                  <a:lnTo>
                    <a:pt x="522" y="0"/>
                  </a:lnTo>
                  <a:lnTo>
                    <a:pt x="974" y="271"/>
                  </a:lnTo>
                  <a:lnTo>
                    <a:pt x="974" y="361"/>
                  </a:lnTo>
                  <a:lnTo>
                    <a:pt x="70" y="361"/>
                  </a:lnTo>
                  <a:lnTo>
                    <a:pt x="70" y="271"/>
                  </a:lnTo>
                  <a:close/>
                  <a:moveTo>
                    <a:pt x="70" y="813"/>
                  </a:moveTo>
                  <a:lnTo>
                    <a:pt x="974" y="813"/>
                  </a:lnTo>
                  <a:lnTo>
                    <a:pt x="974" y="904"/>
                  </a:lnTo>
                  <a:lnTo>
                    <a:pt x="70" y="904"/>
                  </a:lnTo>
                  <a:lnTo>
                    <a:pt x="70" y="813"/>
                  </a:lnTo>
                  <a:close/>
                  <a:moveTo>
                    <a:pt x="160" y="723"/>
                  </a:moveTo>
                  <a:lnTo>
                    <a:pt x="884" y="723"/>
                  </a:lnTo>
                  <a:lnTo>
                    <a:pt x="884" y="813"/>
                  </a:lnTo>
                  <a:lnTo>
                    <a:pt x="160" y="813"/>
                  </a:lnTo>
                  <a:lnTo>
                    <a:pt x="160" y="723"/>
                  </a:lnTo>
                  <a:close/>
                  <a:moveTo>
                    <a:pt x="160" y="361"/>
                  </a:moveTo>
                  <a:lnTo>
                    <a:pt x="341" y="361"/>
                  </a:lnTo>
                  <a:lnTo>
                    <a:pt x="341" y="723"/>
                  </a:lnTo>
                  <a:lnTo>
                    <a:pt x="160" y="723"/>
                  </a:lnTo>
                  <a:lnTo>
                    <a:pt x="160" y="361"/>
                  </a:lnTo>
                  <a:close/>
                  <a:moveTo>
                    <a:pt x="432" y="361"/>
                  </a:moveTo>
                  <a:lnTo>
                    <a:pt x="612" y="361"/>
                  </a:lnTo>
                  <a:lnTo>
                    <a:pt x="612" y="723"/>
                  </a:lnTo>
                  <a:lnTo>
                    <a:pt x="432" y="723"/>
                  </a:lnTo>
                  <a:lnTo>
                    <a:pt x="432" y="361"/>
                  </a:lnTo>
                  <a:close/>
                  <a:moveTo>
                    <a:pt x="703" y="361"/>
                  </a:moveTo>
                  <a:lnTo>
                    <a:pt x="884" y="361"/>
                  </a:lnTo>
                  <a:lnTo>
                    <a:pt x="884" y="723"/>
                  </a:lnTo>
                  <a:lnTo>
                    <a:pt x="703" y="723"/>
                  </a:lnTo>
                  <a:lnTo>
                    <a:pt x="703" y="361"/>
                  </a:lnTo>
                  <a:close/>
                </a:path>
                <a:path w="4807" h="4750">
                  <a:moveTo>
                    <a:pt x="940" y="4646"/>
                  </a:moveTo>
                  <a:lnTo>
                    <a:pt x="1045" y="4646"/>
                  </a:lnTo>
                  <a:lnTo>
                    <a:pt x="1045" y="4698"/>
                  </a:lnTo>
                  <a:lnTo>
                    <a:pt x="1045" y="4698"/>
                  </a:lnTo>
                  <a:cubicBezTo>
                    <a:pt x="1045" y="4727"/>
                    <a:pt x="1021" y="4750"/>
                    <a:pt x="992" y="4750"/>
                  </a:cubicBezTo>
                  <a:lnTo>
                    <a:pt x="992" y="4750"/>
                  </a:lnTo>
                  <a:lnTo>
                    <a:pt x="992" y="4750"/>
                  </a:lnTo>
                  <a:lnTo>
                    <a:pt x="52" y="4750"/>
                  </a:lnTo>
                  <a:lnTo>
                    <a:pt x="52" y="4750"/>
                  </a:lnTo>
                  <a:cubicBezTo>
                    <a:pt x="23" y="4750"/>
                    <a:pt x="0" y="4727"/>
                    <a:pt x="0" y="4698"/>
                  </a:cubicBezTo>
                  <a:lnTo>
                    <a:pt x="0" y="4698"/>
                  </a:lnTo>
                  <a:lnTo>
                    <a:pt x="0" y="4698"/>
                  </a:lnTo>
                  <a:lnTo>
                    <a:pt x="0" y="4646"/>
                  </a:lnTo>
                  <a:lnTo>
                    <a:pt x="104" y="4646"/>
                  </a:lnTo>
                  <a:lnTo>
                    <a:pt x="104" y="4019"/>
                  </a:lnTo>
                  <a:lnTo>
                    <a:pt x="104" y="4019"/>
                  </a:lnTo>
                  <a:cubicBezTo>
                    <a:pt x="104" y="3961"/>
                    <a:pt x="151" y="3914"/>
                    <a:pt x="209" y="3914"/>
                  </a:cubicBezTo>
                  <a:lnTo>
                    <a:pt x="209" y="3914"/>
                  </a:lnTo>
                  <a:lnTo>
                    <a:pt x="836" y="3914"/>
                  </a:lnTo>
                  <a:lnTo>
                    <a:pt x="836" y="3914"/>
                  </a:lnTo>
                  <a:cubicBezTo>
                    <a:pt x="893" y="3914"/>
                    <a:pt x="940" y="3961"/>
                    <a:pt x="940" y="4019"/>
                  </a:cubicBezTo>
                  <a:lnTo>
                    <a:pt x="940" y="4019"/>
                  </a:lnTo>
                  <a:lnTo>
                    <a:pt x="940" y="4019"/>
                  </a:lnTo>
                  <a:lnTo>
                    <a:pt x="940" y="4646"/>
                  </a:lnTo>
                  <a:close/>
                  <a:moveTo>
                    <a:pt x="209" y="4019"/>
                  </a:moveTo>
                  <a:lnTo>
                    <a:pt x="209" y="4489"/>
                  </a:lnTo>
                  <a:lnTo>
                    <a:pt x="836" y="4489"/>
                  </a:lnTo>
                  <a:lnTo>
                    <a:pt x="836" y="4019"/>
                  </a:lnTo>
                  <a:lnTo>
                    <a:pt x="209" y="4019"/>
                  </a:lnTo>
                  <a:close/>
                  <a:moveTo>
                    <a:pt x="418" y="4594"/>
                  </a:moveTo>
                  <a:lnTo>
                    <a:pt x="418" y="4646"/>
                  </a:lnTo>
                  <a:lnTo>
                    <a:pt x="627" y="4646"/>
                  </a:lnTo>
                  <a:lnTo>
                    <a:pt x="627" y="4594"/>
                  </a:lnTo>
                  <a:lnTo>
                    <a:pt x="418" y="4594"/>
                  </a:lnTo>
                  <a:close/>
                </a:path>
                <a:path w="4807" h="4750">
                  <a:moveTo>
                    <a:pt x="4241" y="2094"/>
                  </a:moveTo>
                  <a:lnTo>
                    <a:pt x="4241" y="2005"/>
                  </a:lnTo>
                  <a:lnTo>
                    <a:pt x="4335" y="2005"/>
                  </a:lnTo>
                  <a:lnTo>
                    <a:pt x="4335" y="2761"/>
                  </a:lnTo>
                  <a:lnTo>
                    <a:pt x="4807" y="2761"/>
                  </a:lnTo>
                  <a:lnTo>
                    <a:pt x="4618" y="2950"/>
                  </a:lnTo>
                  <a:lnTo>
                    <a:pt x="3957" y="2950"/>
                  </a:lnTo>
                  <a:lnTo>
                    <a:pt x="3863" y="2761"/>
                  </a:lnTo>
                  <a:lnTo>
                    <a:pt x="4241" y="2761"/>
                  </a:lnTo>
                  <a:lnTo>
                    <a:pt x="4241" y="2666"/>
                  </a:lnTo>
                  <a:lnTo>
                    <a:pt x="3863" y="2666"/>
                  </a:lnTo>
                  <a:lnTo>
                    <a:pt x="3863" y="2654"/>
                  </a:lnTo>
                  <a:lnTo>
                    <a:pt x="3863" y="2654"/>
                  </a:lnTo>
                  <a:cubicBezTo>
                    <a:pt x="4039" y="2512"/>
                    <a:pt x="4171" y="2321"/>
                    <a:pt x="4238" y="2102"/>
                  </a:cubicBezTo>
                  <a:lnTo>
                    <a:pt x="4238" y="2102"/>
                  </a:lnTo>
                  <a:lnTo>
                    <a:pt x="4241" y="2094"/>
                  </a:lnTo>
                  <a:close/>
                  <a:moveTo>
                    <a:pt x="4806" y="2666"/>
                  </a:moveTo>
                  <a:lnTo>
                    <a:pt x="4335" y="2666"/>
                  </a:lnTo>
                  <a:lnTo>
                    <a:pt x="4335" y="2649"/>
                  </a:lnTo>
                  <a:lnTo>
                    <a:pt x="4335" y="2649"/>
                  </a:lnTo>
                  <a:cubicBezTo>
                    <a:pt x="4395" y="2561"/>
                    <a:pt x="4430" y="2453"/>
                    <a:pt x="4430" y="2336"/>
                  </a:cubicBezTo>
                  <a:lnTo>
                    <a:pt x="4430" y="2336"/>
                  </a:lnTo>
                  <a:cubicBezTo>
                    <a:pt x="4430" y="2219"/>
                    <a:pt x="4395" y="2110"/>
                    <a:pt x="4334" y="2020"/>
                  </a:cubicBezTo>
                  <a:lnTo>
                    <a:pt x="4334" y="2020"/>
                  </a:lnTo>
                  <a:lnTo>
                    <a:pt x="4335" y="2022"/>
                  </a:lnTo>
                  <a:lnTo>
                    <a:pt x="4335" y="2013"/>
                  </a:lnTo>
                  <a:lnTo>
                    <a:pt x="4335" y="2013"/>
                  </a:lnTo>
                  <a:cubicBezTo>
                    <a:pt x="4600" y="2122"/>
                    <a:pt x="4787" y="2370"/>
                    <a:pt x="4806" y="2664"/>
                  </a:cubicBezTo>
                  <a:lnTo>
                    <a:pt x="4806" y="2664"/>
                  </a:lnTo>
                  <a:lnTo>
                    <a:pt x="4806" y="266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90" name="textbox 190"/>
          <p:cNvSpPr/>
          <p:nvPr/>
        </p:nvSpPr>
        <p:spPr>
          <a:xfrm>
            <a:off x="1175972" y="377885"/>
            <a:ext cx="4558665" cy="50971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466"/>
              </a:lnSpc>
            </a:pPr>
            <a:endParaRPr lang="Arial" altLang="Arial" sz="100"/>
          </a:p>
          <a:p>
            <a:pPr marL="47647" algn="l" rtl="0" eaLnBrk="0">
              <a:lnSpc>
                <a:spcPct val="91000"/>
              </a:lnSpc>
            </a:pP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涂料老化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程度</a:t>
            </a:r>
            <a:endParaRPr lang="Microsoft YaHei" altLang="Microsoft YaHei" sz="30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marL="12814" algn="l" rtl="0" eaLnBrk="0">
              <a:lnSpc>
                <a:spcPct val="91000"/>
              </a:lnSpc>
              <a:spcBef>
                <a:spcPts val="551"/>
              </a:spcBef>
            </a:pPr>
            <a:r>
              <a:rPr sz="18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涂层</a:t>
            </a:r>
            <a:r>
              <a:rPr sz="18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粉化</a:t>
            </a:r>
            <a:endParaRPr lang="Microsoft YaHei" altLang="Microsoft YaHei" sz="1800"/>
          </a:p>
          <a:p>
            <a:pPr marL="25463" indent="-11811" algn="l" rtl="0" eaLnBrk="0">
              <a:lnSpc>
                <a:spcPct val="123000"/>
              </a:lnSpc>
              <a:spcBef>
                <a:spcPts val="1203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部分涂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层表面出现粉化现象，即涂料中的颜料和填料   </a:t>
            </a:r>
            <a:r>
              <a:rPr sz="1500" spc="-6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因老化而析出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marL="14186" algn="l" rtl="0" eaLnBrk="0">
              <a:lnSpc>
                <a:spcPct val="91000"/>
              </a:lnSpc>
              <a:spcBef>
                <a:spcPts val="546"/>
              </a:spcBef>
            </a:pPr>
            <a:r>
              <a:rPr sz="18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开裂与</a:t>
            </a:r>
            <a:r>
              <a:rPr sz="18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剥落</a:t>
            </a:r>
            <a:endParaRPr lang="Microsoft YaHei" altLang="Microsoft YaHei" sz="1800"/>
          </a:p>
          <a:p>
            <a:pPr marL="14986" indent="-2286" algn="l" rtl="0" eaLnBrk="0">
              <a:lnSpc>
                <a:spcPct val="123000"/>
              </a:lnSpc>
              <a:spcBef>
                <a:spcPts val="1208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涂层开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裂和剥落现象严重，降低了墙体的防水性能和   </a:t>
            </a:r>
            <a:r>
              <a:rPr sz="1500" spc="-7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耐久性</a:t>
            </a:r>
            <a:r>
              <a:rPr sz="15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  <a:p>
            <a:pPr algn="l" rtl="0" eaLnBrk="0">
              <a:lnSpc>
                <a:spcPct val="116000"/>
              </a:lnSpc>
            </a:pPr>
            <a:endParaRPr lang="Arial" altLang="Arial" sz="1000"/>
          </a:p>
          <a:p>
            <a:pPr algn="l" rtl="0" eaLnBrk="0">
              <a:lnSpc>
                <a:spcPct val="116000"/>
              </a:lnSpc>
            </a:pPr>
            <a:endParaRPr lang="Arial" altLang="Arial" sz="1000"/>
          </a:p>
          <a:p>
            <a:pPr algn="l" rtl="0" eaLnBrk="0">
              <a:lnSpc>
                <a:spcPct val="116000"/>
              </a:lnSpc>
            </a:pPr>
            <a:endParaRPr lang="Arial" altLang="Arial" sz="1000"/>
          </a:p>
          <a:p>
            <a:pPr marL="12814" algn="l" rtl="0" eaLnBrk="0">
              <a:lnSpc>
                <a:spcPct val="91000"/>
              </a:lnSpc>
              <a:spcBef>
                <a:spcPts val="541"/>
              </a:spcBef>
            </a:pPr>
            <a:r>
              <a:rPr sz="18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褪色</a:t>
            </a:r>
            <a:r>
              <a:rPr sz="18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与变色</a:t>
            </a:r>
            <a:endParaRPr lang="Microsoft YaHei" altLang="Microsoft YaHei" sz="1800"/>
          </a:p>
          <a:p>
            <a:pPr algn="l" rtl="0" eaLnBrk="0">
              <a:lnSpc>
                <a:spcPct val="115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300"/>
          </a:p>
          <a:p>
            <a:pPr marL="12700" algn="l" rtl="0" eaLnBrk="0">
              <a:lnSpc>
                <a:spcPct val="91000"/>
              </a:lnSpc>
              <a:spcBef>
                <a:spcPts val="3"/>
              </a:spcBef>
            </a:pPr>
            <a:r>
              <a:rPr sz="1500" spc="-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涂料中的颜料因紫外线照射和氧化作用而褪色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或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变色。</a:t>
            </a:r>
            <a:endParaRPr lang="Microsoft YaHei" altLang="Microsoft YaHei" sz="1500"/>
          </a:p>
        </p:txBody>
      </p:sp>
      <p:grpSp>
        <p:nvGrpSpPr>
          <p:cNvPr id="52" name="group 52"/>
          <p:cNvGrpSpPr/>
          <p:nvPr/>
        </p:nvGrpSpPr>
        <p:grpSpPr>
          <a:xfrm rot="21600000">
            <a:off x="454963" y="684488"/>
            <a:ext cx="515575" cy="86500"/>
            <a:chExt cx="515575" cy="86500"/>
          </a:xfrm>
        </p:grpSpPr>
        <p:sp>
          <p:nvSpPr>
            <p:cNvPr id="191" name="path"/>
            <p:cNvSpPr/>
            <p:nvPr/>
          </p:nvSpPr>
          <p:spPr>
            <a:xfrm>
              <a:off x="0" y="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5AE3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2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5AE37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3" name="path"/>
            <p:cNvSpPr/>
            <p:nvPr/>
          </p:nvSpPr>
          <p:spPr>
            <a:xfrm>
              <a:off x="234161" y="829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5AE37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4" name="path"/>
            <p:cNvSpPr/>
            <p:nvPr/>
          </p:nvSpPr>
          <p:spPr>
            <a:xfrm>
              <a:off x="344804" y="1726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5AE37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5" name="path"/>
            <p:cNvSpPr/>
            <p:nvPr/>
          </p:nvSpPr>
          <p:spPr>
            <a:xfrm>
              <a:off x="449981" y="1312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5AE37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4" name="group 54"/>
          <p:cNvGrpSpPr/>
          <p:nvPr/>
        </p:nvGrpSpPr>
        <p:grpSpPr>
          <a:xfrm rot="21600000">
            <a:off x="454963" y="331168"/>
            <a:ext cx="515575" cy="86499"/>
            <a:chExt cx="515575" cy="86499"/>
          </a:xfrm>
        </p:grpSpPr>
        <p:sp>
          <p:nvSpPr>
            <p:cNvPr id="196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5AE3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7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5AE37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8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5AE37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9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5AE37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0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5AE37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6" name="group 56"/>
          <p:cNvGrpSpPr/>
          <p:nvPr/>
        </p:nvGrpSpPr>
        <p:grpSpPr>
          <a:xfrm rot="21600000">
            <a:off x="454963" y="566715"/>
            <a:ext cx="515575" cy="86499"/>
            <a:chExt cx="515575" cy="86499"/>
          </a:xfrm>
        </p:grpSpPr>
        <p:sp>
          <p:nvSpPr>
            <p:cNvPr id="201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5AE3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2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5AE37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3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5AE37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4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5AE37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5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5AE37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8" name="group 58"/>
          <p:cNvGrpSpPr/>
          <p:nvPr/>
        </p:nvGrpSpPr>
        <p:grpSpPr>
          <a:xfrm rot="21600000">
            <a:off x="454963" y="448941"/>
            <a:ext cx="515575" cy="86498"/>
            <a:chExt cx="515575" cy="86498"/>
          </a:xfrm>
        </p:grpSpPr>
        <p:sp>
          <p:nvSpPr>
            <p:cNvPr id="206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5AE3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7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5AE37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8" name="path"/>
            <p:cNvSpPr/>
            <p:nvPr/>
          </p:nvSpPr>
          <p:spPr>
            <a:xfrm>
              <a:off x="234161" y="8290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5AE37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9" name="path"/>
            <p:cNvSpPr/>
            <p:nvPr/>
          </p:nvSpPr>
          <p:spPr>
            <a:xfrm>
              <a:off x="344804" y="17260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5AE37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0" name="path"/>
            <p:cNvSpPr/>
            <p:nvPr/>
          </p:nvSpPr>
          <p:spPr>
            <a:xfrm>
              <a:off x="449981" y="13127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5AE37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11" name="path"/>
          <p:cNvSpPr/>
          <p:nvPr/>
        </p:nvSpPr>
        <p:spPr>
          <a:xfrm>
            <a:off x="904944" y="4808201"/>
            <a:ext cx="166570" cy="166570"/>
          </a:xfrm>
          <a:custGeom>
            <a:rect l="0" t="0" r="0" b="0"/>
            <a:pathLst>
              <a:path w="262" h="262">
                <a:moveTo>
                  <a:pt x="0" y="131"/>
                </a:moveTo>
                <a:cubicBezTo>
                  <a:pt x="0" y="58"/>
                  <a:pt x="58" y="0"/>
                  <a:pt x="131" y="0"/>
                </a:cubicBezTo>
                <a:lnTo>
                  <a:pt x="131" y="0"/>
                </a:lnTo>
                <a:lnTo>
                  <a:pt x="131" y="0"/>
                </a:lnTo>
                <a:lnTo>
                  <a:pt x="131" y="0"/>
                </a:lnTo>
                <a:cubicBezTo>
                  <a:pt x="203" y="0"/>
                  <a:pt x="262" y="58"/>
                  <a:pt x="262" y="131"/>
                </a:cubicBezTo>
                <a:lnTo>
                  <a:pt x="262" y="131"/>
                </a:lnTo>
                <a:cubicBezTo>
                  <a:pt x="262" y="131"/>
                  <a:pt x="262" y="131"/>
                  <a:pt x="262" y="131"/>
                </a:cubicBezTo>
                <a:lnTo>
                  <a:pt x="262" y="131"/>
                </a:lnTo>
                <a:lnTo>
                  <a:pt x="262" y="131"/>
                </a:lnTo>
                <a:lnTo>
                  <a:pt x="262" y="131"/>
                </a:lnTo>
                <a:cubicBezTo>
                  <a:pt x="262" y="203"/>
                  <a:pt x="203" y="262"/>
                  <a:pt x="131" y="262"/>
                </a:cubicBezTo>
                <a:lnTo>
                  <a:pt x="131" y="262"/>
                </a:lnTo>
                <a:lnTo>
                  <a:pt x="131" y="262"/>
                </a:lnTo>
                <a:lnTo>
                  <a:pt x="131" y="262"/>
                </a:lnTo>
                <a:cubicBezTo>
                  <a:pt x="58" y="262"/>
                  <a:pt x="0" y="203"/>
                  <a:pt x="0" y="131"/>
                </a:cubicBezTo>
                <a:lnTo>
                  <a:pt x="0" y="131"/>
                </a:lnTo>
                <a:close/>
              </a:path>
            </a:pathLst>
          </a:custGeom>
          <a:solidFill>
            <a:srgbClr val="45AE37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2" name="path"/>
          <p:cNvSpPr/>
          <p:nvPr/>
        </p:nvSpPr>
        <p:spPr>
          <a:xfrm>
            <a:off x="904944" y="1702238"/>
            <a:ext cx="166570" cy="166570"/>
          </a:xfrm>
          <a:custGeom>
            <a:rect l="0" t="0" r="0" b="0"/>
            <a:pathLst>
              <a:path w="262" h="262">
                <a:moveTo>
                  <a:pt x="0" y="131"/>
                </a:moveTo>
                <a:cubicBezTo>
                  <a:pt x="0" y="58"/>
                  <a:pt x="58" y="0"/>
                  <a:pt x="131" y="0"/>
                </a:cubicBezTo>
                <a:lnTo>
                  <a:pt x="131" y="0"/>
                </a:lnTo>
                <a:lnTo>
                  <a:pt x="131" y="0"/>
                </a:lnTo>
                <a:lnTo>
                  <a:pt x="131" y="0"/>
                </a:lnTo>
                <a:cubicBezTo>
                  <a:pt x="203" y="0"/>
                  <a:pt x="262" y="58"/>
                  <a:pt x="262" y="131"/>
                </a:cubicBezTo>
                <a:lnTo>
                  <a:pt x="262" y="131"/>
                </a:lnTo>
                <a:cubicBezTo>
                  <a:pt x="262" y="131"/>
                  <a:pt x="262" y="131"/>
                  <a:pt x="262" y="131"/>
                </a:cubicBezTo>
                <a:lnTo>
                  <a:pt x="262" y="131"/>
                </a:lnTo>
                <a:lnTo>
                  <a:pt x="262" y="131"/>
                </a:lnTo>
                <a:lnTo>
                  <a:pt x="262" y="131"/>
                </a:lnTo>
                <a:cubicBezTo>
                  <a:pt x="262" y="203"/>
                  <a:pt x="203" y="262"/>
                  <a:pt x="131" y="262"/>
                </a:cubicBezTo>
                <a:lnTo>
                  <a:pt x="131" y="262"/>
                </a:lnTo>
                <a:lnTo>
                  <a:pt x="131" y="262"/>
                </a:lnTo>
                <a:lnTo>
                  <a:pt x="131" y="262"/>
                </a:lnTo>
                <a:cubicBezTo>
                  <a:pt x="58" y="262"/>
                  <a:pt x="0" y="203"/>
                  <a:pt x="0" y="131"/>
                </a:cubicBezTo>
                <a:lnTo>
                  <a:pt x="0" y="131"/>
                </a:lnTo>
                <a:close/>
              </a:path>
            </a:pathLst>
          </a:custGeom>
          <a:solidFill>
            <a:srgbClr val="45AE37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3" name="path"/>
          <p:cNvSpPr/>
          <p:nvPr/>
        </p:nvSpPr>
        <p:spPr>
          <a:xfrm>
            <a:off x="904944" y="3245908"/>
            <a:ext cx="166570" cy="166569"/>
          </a:xfrm>
          <a:custGeom>
            <a:rect l="0" t="0" r="0" b="0"/>
            <a:pathLst>
              <a:path w="262" h="262">
                <a:moveTo>
                  <a:pt x="0" y="131"/>
                </a:moveTo>
                <a:cubicBezTo>
                  <a:pt x="0" y="58"/>
                  <a:pt x="58" y="0"/>
                  <a:pt x="131" y="0"/>
                </a:cubicBezTo>
                <a:lnTo>
                  <a:pt x="131" y="0"/>
                </a:lnTo>
                <a:lnTo>
                  <a:pt x="131" y="0"/>
                </a:lnTo>
                <a:lnTo>
                  <a:pt x="131" y="0"/>
                </a:lnTo>
                <a:cubicBezTo>
                  <a:pt x="203" y="0"/>
                  <a:pt x="262" y="58"/>
                  <a:pt x="262" y="131"/>
                </a:cubicBezTo>
                <a:lnTo>
                  <a:pt x="262" y="131"/>
                </a:lnTo>
                <a:cubicBezTo>
                  <a:pt x="262" y="131"/>
                  <a:pt x="262" y="131"/>
                  <a:pt x="262" y="131"/>
                </a:cubicBezTo>
                <a:lnTo>
                  <a:pt x="262" y="131"/>
                </a:lnTo>
                <a:lnTo>
                  <a:pt x="262" y="131"/>
                </a:lnTo>
                <a:lnTo>
                  <a:pt x="262" y="131"/>
                </a:lnTo>
                <a:cubicBezTo>
                  <a:pt x="262" y="203"/>
                  <a:pt x="203" y="262"/>
                  <a:pt x="131" y="262"/>
                </a:cubicBezTo>
                <a:lnTo>
                  <a:pt x="131" y="262"/>
                </a:lnTo>
                <a:lnTo>
                  <a:pt x="131" y="262"/>
                </a:lnTo>
                <a:lnTo>
                  <a:pt x="131" y="262"/>
                </a:lnTo>
                <a:cubicBezTo>
                  <a:pt x="58" y="262"/>
                  <a:pt x="0" y="203"/>
                  <a:pt x="0" y="131"/>
                </a:cubicBezTo>
                <a:lnTo>
                  <a:pt x="0" y="131"/>
                </a:lnTo>
                <a:close/>
              </a:path>
            </a:pathLst>
          </a:custGeom>
          <a:solidFill>
            <a:srgbClr val="45AE37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4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733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15" name="picture 21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4289936" y="1498289"/>
            <a:ext cx="3861421" cy="3861421"/>
          </a:xfrm>
          <a:prstGeom prst="rect">
            <a:avLst/>
          </a:prstGeom>
        </p:spPr>
      </p:pic>
      <p:sp>
        <p:nvSpPr>
          <p:cNvPr id="216" name="textbox 216"/>
          <p:cNvSpPr/>
          <p:nvPr/>
        </p:nvSpPr>
        <p:spPr>
          <a:xfrm>
            <a:off x="379943" y="1627133"/>
            <a:ext cx="3795395" cy="11099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452"/>
              </a:lnSpc>
            </a:pPr>
            <a:endParaRPr lang="Arial" altLang="Arial" sz="100"/>
          </a:p>
          <a:p>
            <a:pPr marL="1338569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施工难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度</a:t>
            </a:r>
            <a:endParaRPr lang="Microsoft YaHei" altLang="Microsoft YaHei" sz="2300"/>
          </a:p>
          <a:p>
            <a:pPr algn="l" rtl="0" eaLnBrk="0">
              <a:lnSpc>
                <a:spcPct val="102000"/>
              </a:lnSpc>
            </a:pPr>
            <a:endParaRPr lang="Arial" altLang="Arial" sz="1300"/>
          </a:p>
          <a:p>
            <a:pPr algn="l" rtl="0" eaLnBrk="0">
              <a:lnSpc>
                <a:spcPct val="9290"/>
              </a:lnSpc>
            </a:pPr>
            <a:endParaRPr lang="Arial" altLang="Arial" sz="100"/>
          </a:p>
          <a:p>
            <a:pPr marL="1536128" indent="-1523428" algn="l" rtl="0" eaLnBrk="0">
              <a:lnSpc>
                <a:spcPct val="122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高层建筑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外墙翻新施工难度较大，需要采取   </a:t>
            </a:r>
            <a:r>
              <a:rPr sz="1500" spc="-9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安全措施和高效施工方法</a:t>
            </a:r>
            <a:r>
              <a:rPr sz="1500" spc="-8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17" name="textbox 217"/>
          <p:cNvSpPr/>
          <p:nvPr/>
        </p:nvSpPr>
        <p:spPr>
          <a:xfrm>
            <a:off x="356497" y="4401015"/>
            <a:ext cx="3798570" cy="11080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1948"/>
              </a:lnSpc>
            </a:pPr>
            <a:endParaRPr lang="Arial" altLang="Arial" sz="100"/>
          </a:p>
          <a:p>
            <a:pPr marL="1208553" algn="l" rtl="0" eaLnBrk="0">
              <a:lnSpc>
                <a:spcPct val="91000"/>
              </a:lnSpc>
            </a:pPr>
            <a:r>
              <a:rPr sz="23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与成本</a:t>
            </a:r>
            <a:endParaRPr lang="Microsoft YaHei" altLang="Microsoft YaHei" sz="2300"/>
          </a:p>
          <a:p>
            <a:pPr algn="l" rtl="0" eaLnBrk="0">
              <a:lnSpc>
                <a:spcPct val="103000"/>
              </a:lnSpc>
            </a:pPr>
            <a:endParaRPr lang="Arial" altLang="Arial" sz="1300"/>
          </a:p>
          <a:p>
            <a:pPr marL="1346580" indent="-1333880" algn="l" rtl="0" eaLnBrk="0">
              <a:lnSpc>
                <a:spcPct val="122000"/>
              </a:lnSpc>
              <a:spcBef>
                <a:spcPts val="3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翻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新施工需要一定的时间和成本投入，需合   </a:t>
            </a:r>
            <a:r>
              <a:rPr sz="1500" spc="-9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理规划施工进度和资源分</a:t>
            </a:r>
            <a:r>
              <a:rPr sz="1500" spc="-6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18" name="textbox 218"/>
          <p:cNvSpPr/>
          <p:nvPr/>
        </p:nvSpPr>
        <p:spPr>
          <a:xfrm>
            <a:off x="8130714" y="4400425"/>
            <a:ext cx="3644265" cy="11087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580"/>
              </a:lnSpc>
            </a:pPr>
            <a:endParaRPr lang="Arial" altLang="Arial" sz="100"/>
          </a:p>
          <a:p>
            <a:pPr marL="1003365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安全性问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题</a:t>
            </a:r>
            <a:endParaRPr lang="Microsoft YaHei" altLang="Microsoft YaHei" sz="2300"/>
          </a:p>
          <a:p>
            <a:pPr algn="l" rtl="0" eaLnBrk="0">
              <a:lnSpc>
                <a:spcPct val="108000"/>
              </a:lnSpc>
            </a:pPr>
            <a:endParaRPr lang="Arial" altLang="Arial" sz="1200"/>
          </a:p>
          <a:p>
            <a:pPr marL="12700" indent="571" algn="l" rtl="0" eaLnBrk="0">
              <a:lnSpc>
                <a:spcPct val="123000"/>
              </a:lnSpc>
              <a:spcBef>
                <a:spcPts val="4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过程中需确保人员和设备安全，防止意 </a:t>
            </a:r>
            <a:r>
              <a:rPr sz="1500" spc="-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外事故发生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19" name="textbox 219"/>
          <p:cNvSpPr/>
          <p:nvPr/>
        </p:nvSpPr>
        <p:spPr>
          <a:xfrm>
            <a:off x="8132238" y="1628609"/>
            <a:ext cx="3642359" cy="11080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388"/>
              </a:lnSpc>
            </a:pPr>
            <a:endParaRPr lang="Arial" altLang="Arial" sz="100"/>
          </a:p>
          <a:p>
            <a:pPr marL="1148297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环境因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素</a:t>
            </a:r>
            <a:endParaRPr lang="Microsoft YaHei" altLang="Microsoft YaHei" sz="2300"/>
          </a:p>
          <a:p>
            <a:pPr algn="l" rtl="0" eaLnBrk="0">
              <a:lnSpc>
                <a:spcPct val="101000"/>
              </a:lnSpc>
            </a:pPr>
            <a:endParaRPr lang="Arial" altLang="Arial" sz="1300"/>
          </a:p>
          <a:p>
            <a:pPr algn="l" rtl="0" eaLnBrk="0">
              <a:lnSpc>
                <a:spcPct val="12666"/>
              </a:lnSpc>
            </a:pPr>
            <a:endParaRPr lang="Arial" altLang="Arial" sz="100"/>
          </a:p>
          <a:p>
            <a:pPr marL="12700" algn="l" rtl="0" eaLnBrk="0">
              <a:lnSpc>
                <a:spcPct val="122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气候条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件和施工环境对外墙翻新施工影响较 </a:t>
            </a: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大，如温度、湿度、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力等。</a:t>
            </a:r>
            <a:endParaRPr lang="Microsoft YaHei" altLang="Microsoft YaHei" sz="1500"/>
          </a:p>
        </p:txBody>
      </p:sp>
      <p:sp>
        <p:nvSpPr>
          <p:cNvPr id="220" name="textbox 220"/>
          <p:cNvSpPr/>
          <p:nvPr/>
        </p:nvSpPr>
        <p:spPr>
          <a:xfrm>
            <a:off x="442263" y="318468"/>
            <a:ext cx="3837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9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2"/>
              </a:spcBef>
              <a:tabLst>
                <a:tab pos="781684"/>
              </a:tabLst>
            </a:pPr>
            <a:r>
              <a:rPr sz="3000" spc="0"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存在的问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题与挑战</a:t>
            </a:r>
            <a:endParaRPr lang="Microsoft YaHei" altLang="Microsoft YaHei" sz="3000"/>
          </a:p>
        </p:txBody>
      </p:sp>
      <p:grpSp>
        <p:nvGrpSpPr>
          <p:cNvPr id="60" name="group 60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21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5AE3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2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5AE37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3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5AE37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4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5AE37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5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5AE37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6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5AE3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7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5AE37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8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5AE37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9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5AE37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0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5AE37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1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5AE3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2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5AE37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3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5AE37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4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5AE37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5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5AE37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6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5AE3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7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5AE37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8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5AE37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9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5AE37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0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5AE37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41" name="path"/>
          <p:cNvSpPr/>
          <p:nvPr/>
        </p:nvSpPr>
        <p:spPr>
          <a:xfrm>
            <a:off x="7180954" y="1688045"/>
            <a:ext cx="682752" cy="682752"/>
          </a:xfrm>
          <a:custGeom>
            <a:rect l="0" t="0" r="0" b="0"/>
            <a:pathLst>
              <a:path w="1075" h="1075">
                <a:moveTo>
                  <a:pt x="0" y="537"/>
                </a:moveTo>
                <a:cubicBezTo>
                  <a:pt x="0" y="240"/>
                  <a:pt x="240" y="0"/>
                  <a:pt x="537" y="0"/>
                </a:cubicBezTo>
                <a:lnTo>
                  <a:pt x="537" y="0"/>
                </a:lnTo>
                <a:lnTo>
                  <a:pt x="537" y="0"/>
                </a:lnTo>
                <a:lnTo>
                  <a:pt x="537" y="0"/>
                </a:lnTo>
                <a:cubicBezTo>
                  <a:pt x="834" y="0"/>
                  <a:pt x="1075" y="240"/>
                  <a:pt x="1075" y="537"/>
                </a:cubicBezTo>
                <a:lnTo>
                  <a:pt x="1075" y="537"/>
                </a:lnTo>
                <a:cubicBezTo>
                  <a:pt x="1075" y="537"/>
                  <a:pt x="1075" y="537"/>
                  <a:pt x="1075" y="537"/>
                </a:cubicBezTo>
                <a:lnTo>
                  <a:pt x="1075" y="537"/>
                </a:lnTo>
                <a:lnTo>
                  <a:pt x="1075" y="537"/>
                </a:lnTo>
                <a:lnTo>
                  <a:pt x="1075" y="537"/>
                </a:lnTo>
                <a:cubicBezTo>
                  <a:pt x="1075" y="834"/>
                  <a:pt x="834" y="1075"/>
                  <a:pt x="537" y="1075"/>
                </a:cubicBezTo>
                <a:lnTo>
                  <a:pt x="537" y="1075"/>
                </a:lnTo>
                <a:lnTo>
                  <a:pt x="537" y="1075"/>
                </a:lnTo>
                <a:lnTo>
                  <a:pt x="537" y="1075"/>
                </a:lnTo>
                <a:cubicBezTo>
                  <a:pt x="240" y="1075"/>
                  <a:pt x="0" y="834"/>
                  <a:pt x="0" y="537"/>
                </a:cubicBezTo>
                <a:lnTo>
                  <a:pt x="0" y="537"/>
                </a:lnTo>
                <a:close/>
              </a:path>
            </a:pathLst>
          </a:custGeom>
          <a:solidFill>
            <a:srgbClr val="38B52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2" name="path"/>
          <p:cNvSpPr/>
          <p:nvPr/>
        </p:nvSpPr>
        <p:spPr>
          <a:xfrm>
            <a:off x="4429411" y="1744053"/>
            <a:ext cx="682752" cy="682752"/>
          </a:xfrm>
          <a:custGeom>
            <a:rect l="0" t="0" r="0" b="0"/>
            <a:pathLst>
              <a:path w="1075" h="1075">
                <a:moveTo>
                  <a:pt x="0" y="537"/>
                </a:moveTo>
                <a:cubicBezTo>
                  <a:pt x="0" y="240"/>
                  <a:pt x="240" y="0"/>
                  <a:pt x="537" y="0"/>
                </a:cubicBezTo>
                <a:lnTo>
                  <a:pt x="537" y="0"/>
                </a:lnTo>
                <a:lnTo>
                  <a:pt x="537" y="0"/>
                </a:lnTo>
                <a:lnTo>
                  <a:pt x="537" y="0"/>
                </a:lnTo>
                <a:cubicBezTo>
                  <a:pt x="834" y="0"/>
                  <a:pt x="1075" y="240"/>
                  <a:pt x="1075" y="537"/>
                </a:cubicBezTo>
                <a:lnTo>
                  <a:pt x="1075" y="537"/>
                </a:lnTo>
                <a:cubicBezTo>
                  <a:pt x="1075" y="537"/>
                  <a:pt x="1075" y="537"/>
                  <a:pt x="1075" y="537"/>
                </a:cubicBezTo>
                <a:lnTo>
                  <a:pt x="1075" y="537"/>
                </a:lnTo>
                <a:lnTo>
                  <a:pt x="1075" y="537"/>
                </a:lnTo>
                <a:lnTo>
                  <a:pt x="1075" y="537"/>
                </a:lnTo>
                <a:cubicBezTo>
                  <a:pt x="1075" y="834"/>
                  <a:pt x="834" y="1075"/>
                  <a:pt x="537" y="1075"/>
                </a:cubicBezTo>
                <a:lnTo>
                  <a:pt x="537" y="1075"/>
                </a:lnTo>
                <a:lnTo>
                  <a:pt x="537" y="1075"/>
                </a:lnTo>
                <a:lnTo>
                  <a:pt x="537" y="1075"/>
                </a:lnTo>
                <a:cubicBezTo>
                  <a:pt x="240" y="1075"/>
                  <a:pt x="0" y="834"/>
                  <a:pt x="0" y="537"/>
                </a:cubicBezTo>
                <a:lnTo>
                  <a:pt x="0" y="537"/>
                </a:lnTo>
                <a:close/>
              </a:path>
            </a:pathLst>
          </a:custGeom>
          <a:solidFill>
            <a:srgbClr val="38B52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3" name="path"/>
          <p:cNvSpPr/>
          <p:nvPr/>
        </p:nvSpPr>
        <p:spPr>
          <a:xfrm>
            <a:off x="4408822" y="4436915"/>
            <a:ext cx="682752" cy="682751"/>
          </a:xfrm>
          <a:custGeom>
            <a:rect l="0" t="0" r="0" b="0"/>
            <a:pathLst>
              <a:path w="1075" h="1075">
                <a:moveTo>
                  <a:pt x="0" y="537"/>
                </a:moveTo>
                <a:cubicBezTo>
                  <a:pt x="0" y="240"/>
                  <a:pt x="240" y="0"/>
                  <a:pt x="537" y="0"/>
                </a:cubicBezTo>
                <a:lnTo>
                  <a:pt x="537" y="0"/>
                </a:lnTo>
                <a:lnTo>
                  <a:pt x="537" y="0"/>
                </a:lnTo>
                <a:lnTo>
                  <a:pt x="537" y="0"/>
                </a:lnTo>
                <a:cubicBezTo>
                  <a:pt x="834" y="0"/>
                  <a:pt x="1075" y="240"/>
                  <a:pt x="1075" y="537"/>
                </a:cubicBezTo>
                <a:lnTo>
                  <a:pt x="1075" y="537"/>
                </a:lnTo>
                <a:cubicBezTo>
                  <a:pt x="1075" y="537"/>
                  <a:pt x="1075" y="537"/>
                  <a:pt x="1075" y="537"/>
                </a:cubicBezTo>
                <a:lnTo>
                  <a:pt x="1075" y="537"/>
                </a:lnTo>
                <a:lnTo>
                  <a:pt x="1075" y="537"/>
                </a:lnTo>
                <a:lnTo>
                  <a:pt x="1075" y="537"/>
                </a:lnTo>
                <a:cubicBezTo>
                  <a:pt x="1075" y="834"/>
                  <a:pt x="834" y="1075"/>
                  <a:pt x="537" y="1075"/>
                </a:cubicBezTo>
                <a:lnTo>
                  <a:pt x="537" y="1075"/>
                </a:lnTo>
                <a:lnTo>
                  <a:pt x="537" y="1075"/>
                </a:lnTo>
                <a:lnTo>
                  <a:pt x="537" y="1075"/>
                </a:lnTo>
                <a:cubicBezTo>
                  <a:pt x="240" y="1075"/>
                  <a:pt x="0" y="834"/>
                  <a:pt x="0" y="537"/>
                </a:cubicBezTo>
                <a:lnTo>
                  <a:pt x="0" y="537"/>
                </a:lnTo>
                <a:close/>
              </a:path>
            </a:pathLst>
          </a:custGeom>
          <a:solidFill>
            <a:srgbClr val="38B52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4" name="path"/>
          <p:cNvSpPr/>
          <p:nvPr/>
        </p:nvSpPr>
        <p:spPr>
          <a:xfrm>
            <a:off x="7180954" y="4436915"/>
            <a:ext cx="682752" cy="682751"/>
          </a:xfrm>
          <a:custGeom>
            <a:rect l="0" t="0" r="0" b="0"/>
            <a:pathLst>
              <a:path w="1075" h="1075">
                <a:moveTo>
                  <a:pt x="0" y="537"/>
                </a:moveTo>
                <a:cubicBezTo>
                  <a:pt x="0" y="240"/>
                  <a:pt x="240" y="0"/>
                  <a:pt x="537" y="0"/>
                </a:cubicBezTo>
                <a:lnTo>
                  <a:pt x="537" y="0"/>
                </a:lnTo>
                <a:lnTo>
                  <a:pt x="537" y="0"/>
                </a:lnTo>
                <a:lnTo>
                  <a:pt x="537" y="0"/>
                </a:lnTo>
                <a:cubicBezTo>
                  <a:pt x="834" y="0"/>
                  <a:pt x="1075" y="240"/>
                  <a:pt x="1075" y="537"/>
                </a:cubicBezTo>
                <a:lnTo>
                  <a:pt x="1075" y="537"/>
                </a:lnTo>
                <a:cubicBezTo>
                  <a:pt x="1075" y="537"/>
                  <a:pt x="1075" y="537"/>
                  <a:pt x="1075" y="537"/>
                </a:cubicBezTo>
                <a:lnTo>
                  <a:pt x="1075" y="537"/>
                </a:lnTo>
                <a:lnTo>
                  <a:pt x="1075" y="537"/>
                </a:lnTo>
                <a:lnTo>
                  <a:pt x="1075" y="537"/>
                </a:lnTo>
                <a:cubicBezTo>
                  <a:pt x="1075" y="834"/>
                  <a:pt x="834" y="1075"/>
                  <a:pt x="537" y="1075"/>
                </a:cubicBezTo>
                <a:lnTo>
                  <a:pt x="537" y="1075"/>
                </a:lnTo>
                <a:lnTo>
                  <a:pt x="537" y="1075"/>
                </a:lnTo>
                <a:lnTo>
                  <a:pt x="537" y="1075"/>
                </a:lnTo>
                <a:cubicBezTo>
                  <a:pt x="240" y="1075"/>
                  <a:pt x="0" y="834"/>
                  <a:pt x="0" y="537"/>
                </a:cubicBezTo>
                <a:lnTo>
                  <a:pt x="0" y="537"/>
                </a:lnTo>
                <a:close/>
              </a:path>
            </a:pathLst>
          </a:custGeom>
          <a:solidFill>
            <a:srgbClr val="38B52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5" name="picture 24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46" name="textbox 246"/>
          <p:cNvSpPr/>
          <p:nvPr/>
        </p:nvSpPr>
        <p:spPr>
          <a:xfrm>
            <a:off x="1204709" y="1119304"/>
            <a:ext cx="4692015" cy="47891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100"/>
          </a:p>
          <a:p>
            <a:pPr marL="43789" algn="l" rtl="0" eaLnBrk="0">
              <a:lnSpc>
                <a:spcPct val="85000"/>
              </a:lnSpc>
              <a:spcBef>
                <a:spcPts val="1"/>
              </a:spcBef>
            </a:pP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835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835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7600"/>
          </a:p>
          <a:p>
            <a:pPr algn="l" rtl="0" eaLnBrk="0">
              <a:lnSpc>
                <a:spcPct val="159000"/>
              </a:lnSpc>
            </a:pPr>
            <a:endParaRPr lang="Arial" altLang="Arial" sz="1000"/>
          </a:p>
          <a:p>
            <a:pPr marL="12700" algn="l" rtl="0" eaLnBrk="0">
              <a:lnSpc>
                <a:spcPct val="91000"/>
              </a:lnSpc>
              <a:spcBef>
                <a:spcPts val="1146"/>
              </a:spcBef>
            </a:pPr>
            <a:r>
              <a:rPr sz="3800" spc="2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835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施工方案与设</a:t>
            </a:r>
            <a:r>
              <a:rPr sz="3800" spc="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835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</a:t>
            </a:r>
            <a:endParaRPr lang="Microsoft YaHei" altLang="Microsoft YaHei" sz="38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1900"/>
          </a:p>
          <a:p>
            <a:pPr marL="45732" algn="l" rtl="0" eaLnBrk="0">
              <a:lnSpc>
                <a:spcPct val="85000"/>
              </a:lnSpc>
              <a:spcBef>
                <a:spcPts val="1"/>
              </a:spcBef>
            </a:pPr>
            <a:r>
              <a:rPr sz="7600" spc="29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89D77F">
                    <a:alpha val="25098"/>
                  </a:srgbClr>
                </a:solidFill>
                <a:latin typeface="Microsoft YaHei"/>
                <a:ea typeface="Microsoft YaHei"/>
                <a:cs typeface="Microsoft YaHei"/>
              </a:rPr>
              <a:t>CHAPTE</a:t>
            </a:r>
            <a:r>
              <a:rPr sz="7600" spc="28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89D77F">
                    <a:alpha val="25098"/>
                  </a:srgbClr>
                </a:solidFill>
                <a:latin typeface="Microsoft YaHei"/>
                <a:ea typeface="Microsoft YaHei"/>
                <a:cs typeface="Microsoft YaHei"/>
              </a:rPr>
              <a:t>R</a:t>
            </a:r>
            <a:endParaRPr lang="Microsoft YaHei" altLang="Microsoft YaHei" sz="76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7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733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2" name="group 62"/>
          <p:cNvGrpSpPr/>
          <p:nvPr/>
        </p:nvGrpSpPr>
        <p:grpSpPr>
          <a:xfrm rot="21600000">
            <a:off x="4435504" y="1110481"/>
            <a:ext cx="6293067" cy="5368818"/>
            <a:chExt cx="6293067" cy="5368818"/>
          </a:xfrm>
        </p:grpSpPr>
        <p:grpSp>
          <p:nvGrpSpPr>
            <p:cNvPr id="64" name="group 64"/>
            <p:cNvGrpSpPr/>
            <p:nvPr/>
          </p:nvGrpSpPr>
          <p:grpSpPr>
            <a:xfrm rot="21600000">
              <a:off x="0" y="0"/>
              <a:ext cx="6293067" cy="5368818"/>
              <a:chExt cx="6293067" cy="5368818"/>
            </a:xfrm>
          </p:grpSpPr>
          <p:sp>
            <p:nvSpPr>
              <p:cNvPr id="248" name="path"/>
              <p:cNvSpPr/>
              <p:nvPr/>
            </p:nvSpPr>
            <p:spPr>
              <a:xfrm>
                <a:off x="0" y="437777"/>
                <a:ext cx="6293067" cy="826776"/>
              </a:xfrm>
              <a:custGeom>
                <a:rect l="0" t="0" r="0" b="0"/>
                <a:pathLst>
                  <a:path w="9910" h="1302">
                    <a:moveTo>
                      <a:pt x="0" y="0"/>
                    </a:moveTo>
                    <a:lnTo>
                      <a:pt x="9910" y="0"/>
                    </a:lnTo>
                    <a:lnTo>
                      <a:pt x="9910" y="1302"/>
                    </a:lnTo>
                    <a:lnTo>
                      <a:pt x="0" y="1302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D8F2D4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49" name="path"/>
              <p:cNvSpPr/>
              <p:nvPr/>
            </p:nvSpPr>
            <p:spPr>
              <a:xfrm>
                <a:off x="0" y="0"/>
                <a:ext cx="6293067" cy="488655"/>
              </a:xfrm>
              <a:custGeom>
                <a:rect l="0" t="0" r="0" b="0"/>
                <a:pathLst>
                  <a:path w="9910" h="769">
                    <a:moveTo>
                      <a:pt x="0" y="0"/>
                    </a:moveTo>
                    <a:lnTo>
                      <a:pt x="9910" y="0"/>
                    </a:lnTo>
                    <a:lnTo>
                      <a:pt x="9910" y="769"/>
                    </a:lnTo>
                    <a:lnTo>
                      <a:pt x="0" y="769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B0E4AA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50" name="path"/>
              <p:cNvSpPr/>
              <p:nvPr/>
            </p:nvSpPr>
            <p:spPr>
              <a:xfrm>
                <a:off x="0" y="1805865"/>
                <a:ext cx="6293067" cy="826777"/>
              </a:xfrm>
              <a:custGeom>
                <a:rect l="0" t="0" r="0" b="0"/>
                <a:pathLst>
                  <a:path w="9910" h="1302">
                    <a:moveTo>
                      <a:pt x="0" y="0"/>
                    </a:moveTo>
                    <a:lnTo>
                      <a:pt x="9910" y="0"/>
                    </a:lnTo>
                    <a:lnTo>
                      <a:pt x="9910" y="1302"/>
                    </a:lnTo>
                    <a:lnTo>
                      <a:pt x="0" y="1302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D8F2D4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51" name="path"/>
              <p:cNvSpPr/>
              <p:nvPr/>
            </p:nvSpPr>
            <p:spPr>
              <a:xfrm>
                <a:off x="0" y="1368088"/>
                <a:ext cx="6293067" cy="488655"/>
              </a:xfrm>
              <a:custGeom>
                <a:rect l="0" t="0" r="0" b="0"/>
                <a:pathLst>
                  <a:path w="9910" h="769">
                    <a:moveTo>
                      <a:pt x="0" y="0"/>
                    </a:moveTo>
                    <a:lnTo>
                      <a:pt x="9910" y="0"/>
                    </a:lnTo>
                    <a:lnTo>
                      <a:pt x="9910" y="769"/>
                    </a:lnTo>
                    <a:lnTo>
                      <a:pt x="0" y="769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B0E4AA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52" name="path"/>
              <p:cNvSpPr/>
              <p:nvPr/>
            </p:nvSpPr>
            <p:spPr>
              <a:xfrm>
                <a:off x="0" y="3173953"/>
                <a:ext cx="6293067" cy="826777"/>
              </a:xfrm>
              <a:custGeom>
                <a:rect l="0" t="0" r="0" b="0"/>
                <a:pathLst>
                  <a:path w="9910" h="1302">
                    <a:moveTo>
                      <a:pt x="0" y="0"/>
                    </a:moveTo>
                    <a:lnTo>
                      <a:pt x="9910" y="0"/>
                    </a:lnTo>
                    <a:lnTo>
                      <a:pt x="9910" y="1302"/>
                    </a:lnTo>
                    <a:lnTo>
                      <a:pt x="0" y="1302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D8F2D4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53" name="path"/>
              <p:cNvSpPr/>
              <p:nvPr/>
            </p:nvSpPr>
            <p:spPr>
              <a:xfrm>
                <a:off x="0" y="2736176"/>
                <a:ext cx="6293067" cy="488655"/>
              </a:xfrm>
              <a:custGeom>
                <a:rect l="0" t="0" r="0" b="0"/>
                <a:pathLst>
                  <a:path w="9910" h="769">
                    <a:moveTo>
                      <a:pt x="0" y="0"/>
                    </a:moveTo>
                    <a:lnTo>
                      <a:pt x="9910" y="0"/>
                    </a:lnTo>
                    <a:lnTo>
                      <a:pt x="9910" y="769"/>
                    </a:lnTo>
                    <a:lnTo>
                      <a:pt x="0" y="769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B0E4AA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54" name="path"/>
              <p:cNvSpPr/>
              <p:nvPr/>
            </p:nvSpPr>
            <p:spPr>
              <a:xfrm>
                <a:off x="0" y="4542041"/>
                <a:ext cx="6293067" cy="826777"/>
              </a:xfrm>
              <a:custGeom>
                <a:rect l="0" t="0" r="0" b="0"/>
                <a:pathLst>
                  <a:path w="9910" h="1302">
                    <a:moveTo>
                      <a:pt x="0" y="0"/>
                    </a:moveTo>
                    <a:lnTo>
                      <a:pt x="9910" y="0"/>
                    </a:lnTo>
                    <a:lnTo>
                      <a:pt x="9910" y="1302"/>
                    </a:lnTo>
                    <a:lnTo>
                      <a:pt x="0" y="1302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D8F2D4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55" name="path"/>
              <p:cNvSpPr/>
              <p:nvPr/>
            </p:nvSpPr>
            <p:spPr>
              <a:xfrm>
                <a:off x="0" y="4104264"/>
                <a:ext cx="6293067" cy="488655"/>
              </a:xfrm>
              <a:custGeom>
                <a:rect l="0" t="0" r="0" b="0"/>
                <a:pathLst>
                  <a:path w="9910" h="769">
                    <a:moveTo>
                      <a:pt x="0" y="0"/>
                    </a:moveTo>
                    <a:lnTo>
                      <a:pt x="9910" y="0"/>
                    </a:lnTo>
                    <a:lnTo>
                      <a:pt x="9910" y="769"/>
                    </a:lnTo>
                    <a:lnTo>
                      <a:pt x="0" y="769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B0E4AA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256" name="textbox 256"/>
            <p:cNvSpPr/>
            <p:nvPr/>
          </p:nvSpPr>
          <p:spPr>
            <a:xfrm>
              <a:off x="-12700" y="-12700"/>
              <a:ext cx="6318884" cy="541337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0000"/>
                </a:lnSpc>
              </a:pPr>
              <a:endParaRPr lang="Arial" altLang="Arial" sz="700"/>
            </a:p>
            <a:p>
              <a:pPr marL="250580" algn="l" rtl="0" eaLnBrk="0">
                <a:lnSpc>
                  <a:spcPct val="91000"/>
                </a:lnSpc>
                <a:spcBef>
                  <a:spcPts val="6"/>
                </a:spcBef>
              </a:pPr>
              <a:r>
                <a:rPr sz="2000" spc="-1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7D4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耐候</a:t>
              </a:r>
              <a:r>
                <a:rPr sz="20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7D4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性</a:t>
              </a:r>
              <a:endParaRPr lang="Microsoft YaHei" altLang="Microsoft YaHei" sz="2000"/>
            </a:p>
            <a:p>
              <a:pPr marL="273558" indent="-2476" algn="l" rtl="0" eaLnBrk="0">
                <a:lnSpc>
                  <a:spcPct val="122000"/>
                </a:lnSpc>
                <a:spcBef>
                  <a:spcPts val="1259"/>
                </a:spcBef>
              </a:pPr>
              <a:r>
                <a:rPr sz="1500" spc="-1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</a:t>
              </a:r>
              <a:r>
                <a:rPr sz="1500" spc="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具有良好耐候性的外墙涂料，能够抵抗紫外线、高温、低温、酸      </a:t>
              </a:r>
              <a:r>
                <a:rPr sz="1500" spc="-2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雨等自然环境的侵蚀，保证涂层长期</a:t>
              </a:r>
              <a:r>
                <a:rPr sz="1500" spc="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不褪色、不粉化。</a:t>
              </a:r>
              <a:endParaRPr lang="Microsoft YaHei" altLang="Microsoft YaHei" sz="1500"/>
            </a:p>
            <a:p>
              <a:pPr algn="l" rtl="0" eaLnBrk="0">
                <a:lnSpc>
                  <a:spcPct val="194000"/>
                </a:lnSpc>
              </a:pPr>
              <a:endParaRPr lang="Arial" altLang="Arial" sz="1000"/>
            </a:p>
            <a:p>
              <a:pPr marL="250580" algn="l" rtl="0" eaLnBrk="0">
                <a:lnSpc>
                  <a:spcPct val="91000"/>
                </a:lnSpc>
                <a:spcBef>
                  <a:spcPts val="608"/>
                </a:spcBef>
              </a:pPr>
              <a:r>
                <a:rPr sz="2000" spc="-1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7D4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耐水</a:t>
              </a:r>
              <a:r>
                <a:rPr sz="20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7D4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性</a:t>
              </a:r>
              <a:endParaRPr lang="Microsoft YaHei" altLang="Microsoft YaHei" sz="2000"/>
            </a:p>
            <a:p>
              <a:pPr marL="271272" indent="380" algn="l" rtl="0" eaLnBrk="0">
                <a:lnSpc>
                  <a:spcPct val="123000"/>
                </a:lnSpc>
                <a:spcBef>
                  <a:spcPts val="1226"/>
                </a:spcBef>
              </a:pPr>
              <a:r>
                <a:rPr sz="1500" spc="-1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涂料应</a:t>
              </a:r>
              <a:r>
                <a:rPr sz="1500" spc="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具有良好的耐水性，能够在潮湿环境下保持涂层完整性，不出      </a:t>
              </a:r>
              <a:r>
                <a:rPr sz="1500" spc="-3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现起泡、龟裂等现象</a:t>
              </a:r>
              <a:r>
                <a:rPr sz="1500" spc="-1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  <a:p>
              <a:pPr algn="l" rtl="0" eaLnBrk="0">
                <a:lnSpc>
                  <a:spcPct val="192000"/>
                </a:lnSpc>
              </a:pPr>
              <a:endParaRPr lang="Arial" altLang="Arial" sz="1000"/>
            </a:p>
            <a:p>
              <a:pPr marL="252637" algn="l" rtl="0" eaLnBrk="0">
                <a:lnSpc>
                  <a:spcPct val="93000"/>
                </a:lnSpc>
                <a:spcBef>
                  <a:spcPts val="610"/>
                </a:spcBef>
              </a:pPr>
              <a:r>
                <a:rPr sz="2000" spc="-1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7D4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附着力</a:t>
              </a:r>
              <a:endParaRPr lang="Microsoft YaHei" altLang="Microsoft YaHei" sz="2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marL="271653" algn="l" rtl="0" eaLnBrk="0">
                <a:lnSpc>
                  <a:spcPct val="91000"/>
                </a:lnSpc>
                <a:spcBef>
                  <a:spcPts val="462"/>
                </a:spcBef>
              </a:pPr>
              <a:r>
                <a:rPr sz="1500" spc="-4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涂料应具有较强的附着力，能够紧密附着在墙面上，不易</a:t>
              </a:r>
              <a:r>
                <a:rPr sz="1500" spc="-3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剥</a:t>
              </a:r>
              <a:r>
                <a:rPr sz="1500" spc="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落或起皮。</a:t>
              </a:r>
              <a:endParaRPr lang="Microsoft YaHei" altLang="Microsoft YaHei" sz="1500"/>
            </a:p>
            <a:p>
              <a:pPr algn="l" rtl="0" eaLnBrk="0">
                <a:lnSpc>
                  <a:spcPct val="142000"/>
                </a:lnSpc>
              </a:pPr>
              <a:endParaRPr lang="Arial" altLang="Arial" sz="1000"/>
            </a:p>
            <a:p>
              <a:pPr algn="l" rtl="0" eaLnBrk="0">
                <a:lnSpc>
                  <a:spcPct val="142000"/>
                </a:lnSpc>
              </a:pPr>
              <a:endParaRPr lang="Arial" altLang="Arial" sz="1000"/>
            </a:p>
            <a:p>
              <a:pPr marL="240807" algn="l" rtl="0" eaLnBrk="0">
                <a:lnSpc>
                  <a:spcPct val="91000"/>
                </a:lnSpc>
                <a:spcBef>
                  <a:spcPts val="610"/>
                </a:spcBef>
              </a:pPr>
              <a:r>
                <a:rPr sz="2000" spc="2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7D4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环保</a:t>
              </a:r>
              <a:r>
                <a:rPr sz="20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7D4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性</a:t>
              </a:r>
              <a:endParaRPr lang="Microsoft YaHei" altLang="Microsoft YaHei" sz="2000"/>
            </a:p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algn="l" rtl="0" eaLnBrk="0">
                <a:lnSpc>
                  <a:spcPct val="128000"/>
                </a:lnSpc>
              </a:pPr>
              <a:endParaRPr lang="Arial" altLang="Arial" sz="300"/>
            </a:p>
            <a:p>
              <a:pPr marL="556831" algn="l" rtl="0" eaLnBrk="0">
                <a:lnSpc>
                  <a:spcPct val="91000"/>
                </a:lnSpc>
                <a:spcBef>
                  <a:spcPts val="1"/>
                </a:spcBef>
              </a:pPr>
              <a:r>
                <a:rPr sz="1500" spc="-4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选择环保型涂料，符合国家相关环保标准，减少对环境的</a:t>
              </a:r>
              <a:r>
                <a:rPr sz="1500" spc="-2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污</a:t>
              </a:r>
              <a:r>
                <a:rPr sz="1500" spc="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染。</a:t>
              </a:r>
              <a:endParaRPr lang="Microsoft YaHei" altLang="Microsoft YaHei" sz="1500"/>
            </a:p>
          </p:txBody>
        </p:sp>
      </p:grpSp>
      <p:grpSp>
        <p:nvGrpSpPr>
          <p:cNvPr id="66" name="group 66"/>
          <p:cNvGrpSpPr/>
          <p:nvPr/>
        </p:nvGrpSpPr>
        <p:grpSpPr>
          <a:xfrm rot="21600000">
            <a:off x="1171290" y="1566343"/>
            <a:ext cx="3088042" cy="4455416"/>
            <a:chExt cx="3088042" cy="4455416"/>
          </a:xfrm>
        </p:grpSpPr>
        <p:sp>
          <p:nvSpPr>
            <p:cNvPr id="257" name="path"/>
            <p:cNvSpPr/>
            <p:nvPr/>
          </p:nvSpPr>
          <p:spPr>
            <a:xfrm>
              <a:off x="1044465" y="0"/>
              <a:ext cx="2043576" cy="4455416"/>
            </a:xfrm>
            <a:custGeom>
              <a:rect l="0" t="0" r="0" b="0"/>
              <a:pathLst>
                <a:path w="3218" h="7016">
                  <a:moveTo>
                    <a:pt x="0" y="2378"/>
                  </a:moveTo>
                  <a:lnTo>
                    <a:pt x="2902" y="2378"/>
                  </a:lnTo>
                  <a:lnTo>
                    <a:pt x="2853" y="2221"/>
                  </a:lnTo>
                  <a:lnTo>
                    <a:pt x="3218" y="2430"/>
                  </a:lnTo>
                  <a:lnTo>
                    <a:pt x="2853" y="2640"/>
                  </a:lnTo>
                  <a:lnTo>
                    <a:pt x="2902" y="2482"/>
                  </a:lnTo>
                  <a:lnTo>
                    <a:pt x="0" y="2482"/>
                  </a:lnTo>
                  <a:lnTo>
                    <a:pt x="0" y="2378"/>
                  </a:lnTo>
                  <a:close/>
                </a:path>
                <a:path w="3218" h="7016">
                  <a:moveTo>
                    <a:pt x="2902" y="4533"/>
                  </a:moveTo>
                  <a:lnTo>
                    <a:pt x="2853" y="4374"/>
                  </a:lnTo>
                  <a:lnTo>
                    <a:pt x="3218" y="4585"/>
                  </a:lnTo>
                  <a:lnTo>
                    <a:pt x="2853" y="4796"/>
                  </a:lnTo>
                  <a:lnTo>
                    <a:pt x="2902" y="4638"/>
                  </a:lnTo>
                  <a:lnTo>
                    <a:pt x="0" y="4638"/>
                  </a:lnTo>
                  <a:lnTo>
                    <a:pt x="0" y="4533"/>
                  </a:lnTo>
                  <a:lnTo>
                    <a:pt x="2902" y="4533"/>
                  </a:lnTo>
                  <a:close/>
                </a:path>
                <a:path w="3218" h="7016">
                  <a:moveTo>
                    <a:pt x="281" y="429"/>
                  </a:moveTo>
                  <a:cubicBezTo>
                    <a:pt x="174" y="534"/>
                    <a:pt x="107" y="681"/>
                    <a:pt x="107" y="842"/>
                  </a:cubicBezTo>
                  <a:lnTo>
                    <a:pt x="107" y="842"/>
                  </a:lnTo>
                  <a:lnTo>
                    <a:pt x="107" y="2596"/>
                  </a:lnTo>
                  <a:lnTo>
                    <a:pt x="0" y="2596"/>
                  </a:lnTo>
                  <a:lnTo>
                    <a:pt x="0" y="837"/>
                  </a:lnTo>
                  <a:lnTo>
                    <a:pt x="0" y="837"/>
                  </a:lnTo>
                  <a:cubicBezTo>
                    <a:pt x="0" y="647"/>
                    <a:pt x="78" y="475"/>
                    <a:pt x="204" y="352"/>
                  </a:cubicBezTo>
                  <a:lnTo>
                    <a:pt x="204" y="352"/>
                  </a:lnTo>
                  <a:lnTo>
                    <a:pt x="281" y="429"/>
                  </a:lnTo>
                  <a:close/>
                </a:path>
                <a:path w="3218" h="7016">
                  <a:moveTo>
                    <a:pt x="2902" y="158"/>
                  </a:moveTo>
                  <a:lnTo>
                    <a:pt x="2853" y="0"/>
                  </a:lnTo>
                  <a:lnTo>
                    <a:pt x="3218" y="210"/>
                  </a:lnTo>
                  <a:lnTo>
                    <a:pt x="2853" y="421"/>
                  </a:lnTo>
                  <a:lnTo>
                    <a:pt x="2902" y="263"/>
                  </a:lnTo>
                  <a:lnTo>
                    <a:pt x="685" y="263"/>
                  </a:lnTo>
                  <a:lnTo>
                    <a:pt x="685" y="263"/>
                  </a:lnTo>
                  <a:cubicBezTo>
                    <a:pt x="529" y="263"/>
                    <a:pt x="386" y="326"/>
                    <a:pt x="282" y="428"/>
                  </a:cubicBezTo>
                  <a:lnTo>
                    <a:pt x="282" y="428"/>
                  </a:lnTo>
                  <a:lnTo>
                    <a:pt x="205" y="351"/>
                  </a:lnTo>
                  <a:lnTo>
                    <a:pt x="205" y="351"/>
                  </a:lnTo>
                  <a:cubicBezTo>
                    <a:pt x="327" y="232"/>
                    <a:pt x="494" y="158"/>
                    <a:pt x="677" y="158"/>
                  </a:cubicBezTo>
                  <a:lnTo>
                    <a:pt x="677" y="158"/>
                  </a:lnTo>
                  <a:lnTo>
                    <a:pt x="2902" y="158"/>
                  </a:lnTo>
                  <a:close/>
                </a:path>
                <a:path w="3218" h="7016">
                  <a:moveTo>
                    <a:pt x="107" y="4419"/>
                  </a:moveTo>
                  <a:lnTo>
                    <a:pt x="107" y="6173"/>
                  </a:lnTo>
                  <a:lnTo>
                    <a:pt x="107" y="6173"/>
                  </a:lnTo>
                  <a:cubicBezTo>
                    <a:pt x="107" y="6335"/>
                    <a:pt x="174" y="6482"/>
                    <a:pt x="281" y="6587"/>
                  </a:cubicBezTo>
                  <a:lnTo>
                    <a:pt x="281" y="6587"/>
                  </a:lnTo>
                  <a:lnTo>
                    <a:pt x="204" y="6664"/>
                  </a:lnTo>
                  <a:lnTo>
                    <a:pt x="204" y="6664"/>
                  </a:lnTo>
                  <a:cubicBezTo>
                    <a:pt x="78" y="6540"/>
                    <a:pt x="0" y="6368"/>
                    <a:pt x="0" y="6178"/>
                  </a:cubicBezTo>
                  <a:lnTo>
                    <a:pt x="0" y="6178"/>
                  </a:lnTo>
                  <a:lnTo>
                    <a:pt x="0" y="4419"/>
                  </a:lnTo>
                  <a:lnTo>
                    <a:pt x="107" y="4419"/>
                  </a:lnTo>
                  <a:close/>
                </a:path>
                <a:path w="3218" h="7016">
                  <a:moveTo>
                    <a:pt x="2902" y="6751"/>
                  </a:moveTo>
                  <a:lnTo>
                    <a:pt x="2853" y="6592"/>
                  </a:lnTo>
                  <a:lnTo>
                    <a:pt x="3218" y="6804"/>
                  </a:lnTo>
                  <a:lnTo>
                    <a:pt x="2853" y="7016"/>
                  </a:lnTo>
                  <a:lnTo>
                    <a:pt x="2902" y="6856"/>
                  </a:lnTo>
                  <a:lnTo>
                    <a:pt x="677" y="6856"/>
                  </a:lnTo>
                  <a:lnTo>
                    <a:pt x="677" y="6856"/>
                  </a:lnTo>
                  <a:cubicBezTo>
                    <a:pt x="494" y="6856"/>
                    <a:pt x="327" y="6782"/>
                    <a:pt x="205" y="6662"/>
                  </a:cubicBezTo>
                  <a:lnTo>
                    <a:pt x="205" y="6662"/>
                  </a:lnTo>
                  <a:lnTo>
                    <a:pt x="282" y="6584"/>
                  </a:lnTo>
                  <a:lnTo>
                    <a:pt x="282" y="6584"/>
                  </a:lnTo>
                  <a:cubicBezTo>
                    <a:pt x="386" y="6687"/>
                    <a:pt x="529" y="6751"/>
                    <a:pt x="685" y="6751"/>
                  </a:cubicBezTo>
                  <a:lnTo>
                    <a:pt x="685" y="6751"/>
                  </a:lnTo>
                  <a:lnTo>
                    <a:pt x="2902" y="6751"/>
                  </a:lnTo>
                  <a:close/>
                </a:path>
              </a:pathLst>
            </a:custGeom>
            <a:solidFill>
              <a:srgbClr val="45AE3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8" name="path"/>
            <p:cNvSpPr/>
            <p:nvPr/>
          </p:nvSpPr>
          <p:spPr>
            <a:xfrm>
              <a:off x="0" y="1183244"/>
              <a:ext cx="2088927" cy="2088928"/>
            </a:xfrm>
            <a:custGeom>
              <a:rect l="0" t="0" r="0" b="0"/>
              <a:pathLst>
                <a:path w="3289" h="3289">
                  <a:moveTo>
                    <a:pt x="0" y="1644"/>
                  </a:moveTo>
                  <a:cubicBezTo>
                    <a:pt x="0" y="736"/>
                    <a:pt x="736" y="0"/>
                    <a:pt x="1644" y="0"/>
                  </a:cubicBezTo>
                  <a:lnTo>
                    <a:pt x="1644" y="0"/>
                  </a:lnTo>
                  <a:lnTo>
                    <a:pt x="1644" y="0"/>
                  </a:lnTo>
                  <a:lnTo>
                    <a:pt x="1644" y="0"/>
                  </a:lnTo>
                  <a:cubicBezTo>
                    <a:pt x="2553" y="0"/>
                    <a:pt x="3289" y="736"/>
                    <a:pt x="3289" y="1644"/>
                  </a:cubicBezTo>
                  <a:lnTo>
                    <a:pt x="3289" y="1644"/>
                  </a:lnTo>
                  <a:cubicBezTo>
                    <a:pt x="3289" y="1644"/>
                    <a:pt x="3289" y="1644"/>
                    <a:pt x="3289" y="1644"/>
                  </a:cubicBezTo>
                  <a:lnTo>
                    <a:pt x="3289" y="1644"/>
                  </a:lnTo>
                  <a:lnTo>
                    <a:pt x="3289" y="1644"/>
                  </a:lnTo>
                  <a:lnTo>
                    <a:pt x="3289" y="1644"/>
                  </a:lnTo>
                  <a:cubicBezTo>
                    <a:pt x="3289" y="2553"/>
                    <a:pt x="2553" y="3289"/>
                    <a:pt x="1644" y="3289"/>
                  </a:cubicBezTo>
                  <a:lnTo>
                    <a:pt x="1644" y="3289"/>
                  </a:lnTo>
                  <a:lnTo>
                    <a:pt x="1644" y="3289"/>
                  </a:lnTo>
                  <a:lnTo>
                    <a:pt x="1644" y="3289"/>
                  </a:lnTo>
                  <a:cubicBezTo>
                    <a:pt x="736" y="3289"/>
                    <a:pt x="0" y="2553"/>
                    <a:pt x="0" y="1644"/>
                  </a:cubicBezTo>
                  <a:lnTo>
                    <a:pt x="0" y="1644"/>
                  </a:lnTo>
                  <a:close/>
                </a:path>
              </a:pathLst>
            </a:custGeom>
            <a:solidFill>
              <a:srgbClr val="B0E4A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9" name="path"/>
            <p:cNvSpPr/>
            <p:nvPr/>
          </p:nvSpPr>
          <p:spPr>
            <a:xfrm>
              <a:off x="626365" y="1737076"/>
              <a:ext cx="931450" cy="924114"/>
            </a:xfrm>
            <a:custGeom>
              <a:rect l="0" t="0" r="0" b="0"/>
              <a:pathLst>
                <a:path w="1466" h="1455">
                  <a:moveTo>
                    <a:pt x="933" y="781"/>
                  </a:moveTo>
                  <a:cubicBezTo>
                    <a:pt x="933" y="932"/>
                    <a:pt x="808" y="1042"/>
                    <a:pt x="670" y="1042"/>
                  </a:cubicBezTo>
                  <a:lnTo>
                    <a:pt x="670" y="1042"/>
                  </a:lnTo>
                  <a:cubicBezTo>
                    <a:pt x="532" y="1042"/>
                    <a:pt x="408" y="932"/>
                    <a:pt x="408" y="781"/>
                  </a:cubicBezTo>
                  <a:lnTo>
                    <a:pt x="408" y="781"/>
                  </a:lnTo>
                  <a:cubicBezTo>
                    <a:pt x="408" y="644"/>
                    <a:pt x="532" y="534"/>
                    <a:pt x="670" y="534"/>
                  </a:cubicBezTo>
                  <a:lnTo>
                    <a:pt x="670" y="534"/>
                  </a:lnTo>
                  <a:cubicBezTo>
                    <a:pt x="712" y="534"/>
                    <a:pt x="767" y="548"/>
                    <a:pt x="808" y="562"/>
                  </a:cubicBezTo>
                  <a:lnTo>
                    <a:pt x="808" y="562"/>
                  </a:lnTo>
                  <a:cubicBezTo>
                    <a:pt x="891" y="480"/>
                    <a:pt x="891" y="480"/>
                    <a:pt x="891" y="480"/>
                  </a:cubicBezTo>
                  <a:lnTo>
                    <a:pt x="891" y="480"/>
                  </a:lnTo>
                  <a:cubicBezTo>
                    <a:pt x="822" y="439"/>
                    <a:pt x="753" y="411"/>
                    <a:pt x="670" y="411"/>
                  </a:cubicBezTo>
                  <a:lnTo>
                    <a:pt x="670" y="411"/>
                  </a:lnTo>
                  <a:cubicBezTo>
                    <a:pt x="463" y="411"/>
                    <a:pt x="284" y="576"/>
                    <a:pt x="284" y="781"/>
                  </a:cubicBezTo>
                  <a:lnTo>
                    <a:pt x="284" y="781"/>
                  </a:lnTo>
                  <a:cubicBezTo>
                    <a:pt x="284" y="1000"/>
                    <a:pt x="463" y="1165"/>
                    <a:pt x="670" y="1165"/>
                  </a:cubicBezTo>
                  <a:lnTo>
                    <a:pt x="670" y="1165"/>
                  </a:lnTo>
                  <a:cubicBezTo>
                    <a:pt x="877" y="1165"/>
                    <a:pt x="1043" y="1000"/>
                    <a:pt x="1043" y="781"/>
                  </a:cubicBezTo>
                  <a:lnTo>
                    <a:pt x="1043" y="781"/>
                  </a:lnTo>
                  <a:cubicBezTo>
                    <a:pt x="1043" y="699"/>
                    <a:pt x="1016" y="630"/>
                    <a:pt x="974" y="562"/>
                  </a:cubicBezTo>
                  <a:lnTo>
                    <a:pt x="974" y="562"/>
                  </a:lnTo>
                  <a:cubicBezTo>
                    <a:pt x="891" y="658"/>
                    <a:pt x="891" y="658"/>
                    <a:pt x="891" y="658"/>
                  </a:cubicBezTo>
                  <a:lnTo>
                    <a:pt x="891" y="658"/>
                  </a:lnTo>
                  <a:cubicBezTo>
                    <a:pt x="919" y="699"/>
                    <a:pt x="933" y="740"/>
                    <a:pt x="933" y="781"/>
                  </a:cubicBezTo>
                </a:path>
                <a:path w="1466" h="1455">
                  <a:moveTo>
                    <a:pt x="713" y="672"/>
                  </a:moveTo>
                  <a:cubicBezTo>
                    <a:pt x="699" y="672"/>
                    <a:pt x="686" y="672"/>
                    <a:pt x="672" y="672"/>
                  </a:cubicBezTo>
                  <a:lnTo>
                    <a:pt x="672" y="672"/>
                  </a:lnTo>
                  <a:cubicBezTo>
                    <a:pt x="604" y="672"/>
                    <a:pt x="550" y="727"/>
                    <a:pt x="550" y="781"/>
                  </a:cubicBezTo>
                  <a:lnTo>
                    <a:pt x="550" y="781"/>
                  </a:lnTo>
                  <a:cubicBezTo>
                    <a:pt x="550" y="849"/>
                    <a:pt x="604" y="904"/>
                    <a:pt x="672" y="904"/>
                  </a:cubicBezTo>
                  <a:lnTo>
                    <a:pt x="672" y="904"/>
                  </a:lnTo>
                  <a:cubicBezTo>
                    <a:pt x="740" y="904"/>
                    <a:pt x="794" y="849"/>
                    <a:pt x="794" y="781"/>
                  </a:cubicBezTo>
                  <a:lnTo>
                    <a:pt x="794" y="781"/>
                  </a:lnTo>
                  <a:cubicBezTo>
                    <a:pt x="794" y="768"/>
                    <a:pt x="780" y="754"/>
                    <a:pt x="780" y="740"/>
                  </a:cubicBezTo>
                  <a:lnTo>
                    <a:pt x="780" y="740"/>
                  </a:lnTo>
                  <a:cubicBezTo>
                    <a:pt x="672" y="795"/>
                    <a:pt x="672" y="795"/>
                    <a:pt x="672" y="795"/>
                  </a:cubicBezTo>
                  <a:lnTo>
                    <a:pt x="672" y="795"/>
                  </a:lnTo>
                  <a:lnTo>
                    <a:pt x="713" y="672"/>
                  </a:lnTo>
                  <a:close/>
                </a:path>
                <a:path w="1466" h="1455">
                  <a:moveTo>
                    <a:pt x="1125" y="424"/>
                  </a:moveTo>
                  <a:cubicBezTo>
                    <a:pt x="1098" y="437"/>
                    <a:pt x="1098" y="437"/>
                    <a:pt x="1098" y="437"/>
                  </a:cubicBezTo>
                  <a:lnTo>
                    <a:pt x="1098" y="437"/>
                  </a:lnTo>
                  <a:cubicBezTo>
                    <a:pt x="1180" y="534"/>
                    <a:pt x="1221" y="657"/>
                    <a:pt x="1221" y="781"/>
                  </a:cubicBezTo>
                  <a:lnTo>
                    <a:pt x="1221" y="781"/>
                  </a:lnTo>
                  <a:cubicBezTo>
                    <a:pt x="1221" y="1097"/>
                    <a:pt x="974" y="1331"/>
                    <a:pt x="672" y="1331"/>
                  </a:cubicBezTo>
                  <a:lnTo>
                    <a:pt x="672" y="1331"/>
                  </a:lnTo>
                  <a:cubicBezTo>
                    <a:pt x="370" y="1331"/>
                    <a:pt x="123" y="1097"/>
                    <a:pt x="123" y="781"/>
                  </a:cubicBezTo>
                  <a:lnTo>
                    <a:pt x="123" y="781"/>
                  </a:lnTo>
                  <a:cubicBezTo>
                    <a:pt x="123" y="479"/>
                    <a:pt x="370" y="231"/>
                    <a:pt x="672" y="231"/>
                  </a:cubicBezTo>
                  <a:lnTo>
                    <a:pt x="672" y="231"/>
                  </a:lnTo>
                  <a:cubicBezTo>
                    <a:pt x="796" y="231"/>
                    <a:pt x="919" y="286"/>
                    <a:pt x="1015" y="355"/>
                  </a:cubicBezTo>
                  <a:lnTo>
                    <a:pt x="1015" y="355"/>
                  </a:lnTo>
                  <a:cubicBezTo>
                    <a:pt x="1043" y="328"/>
                    <a:pt x="1043" y="328"/>
                    <a:pt x="1043" y="328"/>
                  </a:cubicBezTo>
                  <a:lnTo>
                    <a:pt x="1043" y="328"/>
                  </a:lnTo>
                  <a:cubicBezTo>
                    <a:pt x="1043" y="231"/>
                    <a:pt x="1043" y="231"/>
                    <a:pt x="1043" y="231"/>
                  </a:cubicBezTo>
                  <a:lnTo>
                    <a:pt x="1043" y="231"/>
                  </a:lnTo>
                  <a:cubicBezTo>
                    <a:pt x="933" y="163"/>
                    <a:pt x="809" y="121"/>
                    <a:pt x="672" y="121"/>
                  </a:cubicBezTo>
                  <a:lnTo>
                    <a:pt x="672" y="121"/>
                  </a:lnTo>
                  <a:cubicBezTo>
                    <a:pt x="301" y="121"/>
                    <a:pt x="0" y="424"/>
                    <a:pt x="0" y="781"/>
                  </a:cubicBezTo>
                  <a:lnTo>
                    <a:pt x="0" y="781"/>
                  </a:lnTo>
                  <a:cubicBezTo>
                    <a:pt x="0" y="1152"/>
                    <a:pt x="301" y="1455"/>
                    <a:pt x="672" y="1455"/>
                  </a:cubicBezTo>
                  <a:lnTo>
                    <a:pt x="672" y="1455"/>
                  </a:lnTo>
                  <a:cubicBezTo>
                    <a:pt x="1043" y="1455"/>
                    <a:pt x="1345" y="1152"/>
                    <a:pt x="1345" y="781"/>
                  </a:cubicBezTo>
                  <a:lnTo>
                    <a:pt x="1345" y="781"/>
                  </a:lnTo>
                  <a:cubicBezTo>
                    <a:pt x="1345" y="644"/>
                    <a:pt x="1304" y="520"/>
                    <a:pt x="1221" y="410"/>
                  </a:cubicBezTo>
                  <a:lnTo>
                    <a:pt x="1221" y="410"/>
                  </a:lnTo>
                  <a:lnTo>
                    <a:pt x="1125" y="424"/>
                  </a:lnTo>
                  <a:close/>
                </a:path>
                <a:path w="1466" h="1455">
                  <a:moveTo>
                    <a:pt x="1275" y="173"/>
                  </a:moveTo>
                  <a:lnTo>
                    <a:pt x="1287" y="0"/>
                  </a:lnTo>
                  <a:lnTo>
                    <a:pt x="1176" y="92"/>
                  </a:lnTo>
                  <a:lnTo>
                    <a:pt x="1084" y="202"/>
                  </a:lnTo>
                  <a:lnTo>
                    <a:pt x="1072" y="342"/>
                  </a:lnTo>
                  <a:lnTo>
                    <a:pt x="904" y="521"/>
                  </a:lnTo>
                  <a:lnTo>
                    <a:pt x="753" y="672"/>
                  </a:lnTo>
                  <a:lnTo>
                    <a:pt x="672" y="782"/>
                  </a:lnTo>
                  <a:lnTo>
                    <a:pt x="782" y="713"/>
                  </a:lnTo>
                  <a:lnTo>
                    <a:pt x="933" y="562"/>
                  </a:lnTo>
                  <a:lnTo>
                    <a:pt x="1113" y="382"/>
                  </a:lnTo>
                  <a:lnTo>
                    <a:pt x="1263" y="382"/>
                  </a:lnTo>
                  <a:lnTo>
                    <a:pt x="1356" y="272"/>
                  </a:lnTo>
                  <a:lnTo>
                    <a:pt x="1466" y="173"/>
                  </a:lnTo>
                  <a:lnTo>
                    <a:pt x="1275" y="173"/>
                  </a:lnTo>
                  <a:close/>
                </a:path>
              </a:pathLst>
            </a:custGeom>
            <a:solidFill>
              <a:srgbClr val="45AE3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60" name="textbox 260"/>
          <p:cNvSpPr/>
          <p:nvPr/>
        </p:nvSpPr>
        <p:spPr>
          <a:xfrm>
            <a:off x="1210920" y="378266"/>
            <a:ext cx="3449954" cy="4432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969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涂料选择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及性能要求</a:t>
            </a:r>
            <a:endParaRPr lang="Microsoft YaHei" altLang="Microsoft YaHei" sz="3000"/>
          </a:p>
        </p:txBody>
      </p:sp>
      <p:grpSp>
        <p:nvGrpSpPr>
          <p:cNvPr id="68" name="group 68"/>
          <p:cNvGrpSpPr/>
          <p:nvPr/>
        </p:nvGrpSpPr>
        <p:grpSpPr>
          <a:xfrm rot="21600000">
            <a:off x="454963" y="684488"/>
            <a:ext cx="515575" cy="86500"/>
            <a:chExt cx="515575" cy="86500"/>
          </a:xfrm>
        </p:grpSpPr>
        <p:sp>
          <p:nvSpPr>
            <p:cNvPr id="261" name="path"/>
            <p:cNvSpPr/>
            <p:nvPr/>
          </p:nvSpPr>
          <p:spPr>
            <a:xfrm>
              <a:off x="0" y="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5AE3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2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5AE37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3" name="path"/>
            <p:cNvSpPr/>
            <p:nvPr/>
          </p:nvSpPr>
          <p:spPr>
            <a:xfrm>
              <a:off x="234161" y="829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5AE37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4" name="path"/>
            <p:cNvSpPr/>
            <p:nvPr/>
          </p:nvSpPr>
          <p:spPr>
            <a:xfrm>
              <a:off x="344804" y="1726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5AE37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5" name="path"/>
            <p:cNvSpPr/>
            <p:nvPr/>
          </p:nvSpPr>
          <p:spPr>
            <a:xfrm>
              <a:off x="449981" y="1312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5AE37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70" name="group 70"/>
          <p:cNvGrpSpPr/>
          <p:nvPr/>
        </p:nvGrpSpPr>
        <p:grpSpPr>
          <a:xfrm rot="21600000">
            <a:off x="454963" y="331168"/>
            <a:ext cx="515575" cy="86499"/>
            <a:chExt cx="515575" cy="86499"/>
          </a:xfrm>
        </p:grpSpPr>
        <p:sp>
          <p:nvSpPr>
            <p:cNvPr id="266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5AE3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7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5AE37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8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5AE37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9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5AE37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0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5AE37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72" name="group 72"/>
          <p:cNvGrpSpPr/>
          <p:nvPr/>
        </p:nvGrpSpPr>
        <p:grpSpPr>
          <a:xfrm rot="21600000">
            <a:off x="454963" y="566715"/>
            <a:ext cx="515575" cy="86499"/>
            <a:chExt cx="515575" cy="86499"/>
          </a:xfrm>
        </p:grpSpPr>
        <p:sp>
          <p:nvSpPr>
            <p:cNvPr id="271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5AE3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2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5AE37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3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5AE37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4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5AE37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5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5AE37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74" name="group 74"/>
          <p:cNvGrpSpPr/>
          <p:nvPr/>
        </p:nvGrpSpPr>
        <p:grpSpPr>
          <a:xfrm rot="21600000">
            <a:off x="454963" y="448941"/>
            <a:ext cx="515575" cy="86498"/>
            <a:chExt cx="515575" cy="86498"/>
          </a:xfrm>
        </p:grpSpPr>
        <p:sp>
          <p:nvSpPr>
            <p:cNvPr id="276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5AE3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7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5AE37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8" name="path"/>
            <p:cNvSpPr/>
            <p:nvPr/>
          </p:nvSpPr>
          <p:spPr>
            <a:xfrm>
              <a:off x="234161" y="8290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5AE37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9" name="path"/>
            <p:cNvSpPr/>
            <p:nvPr/>
          </p:nvSpPr>
          <p:spPr>
            <a:xfrm>
              <a:off x="344804" y="17260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5AE37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0" name="path"/>
            <p:cNvSpPr/>
            <p:nvPr/>
          </p:nvSpPr>
          <p:spPr>
            <a:xfrm>
              <a:off x="449981" y="13127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5AE37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1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733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82" name="picture 28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3338597" y="2055083"/>
            <a:ext cx="2490786" cy="2803293"/>
          </a:xfrm>
          <a:prstGeom prst="rect">
            <a:avLst/>
          </a:prstGeom>
        </p:spPr>
      </p:pic>
      <p:pic>
        <p:nvPicPr>
          <p:cNvPr id="283" name="picture 28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6374796" y="2055083"/>
            <a:ext cx="2479806" cy="2803293"/>
          </a:xfrm>
          <a:prstGeom prst="rect">
            <a:avLst/>
          </a:prstGeom>
        </p:spPr>
      </p:pic>
      <p:sp>
        <p:nvSpPr>
          <p:cNvPr id="284" name="textbox 284"/>
          <p:cNvSpPr/>
          <p:nvPr/>
        </p:nvSpPr>
        <p:spPr>
          <a:xfrm>
            <a:off x="855975" y="2093314"/>
            <a:ext cx="2391410" cy="12630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557"/>
              </a:lnSpc>
            </a:pPr>
            <a:endParaRPr lang="Arial" altLang="Arial" sz="100"/>
          </a:p>
          <a:p>
            <a:pPr marL="1441991" algn="l" rtl="0" eaLnBrk="0">
              <a:lnSpc>
                <a:spcPct val="94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墙面处</a:t>
            </a:r>
            <a:r>
              <a:rPr sz="1500" spc="6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</a:t>
            </a:r>
            <a:endParaRPr lang="Microsoft YaHei" altLang="Microsoft YaHei" sz="1500"/>
          </a:p>
          <a:p>
            <a:pPr algn="l" rtl="0" eaLnBrk="0">
              <a:lnSpc>
                <a:spcPct val="103000"/>
              </a:lnSpc>
            </a:pPr>
            <a:endParaRPr lang="Arial" altLang="Arial" sz="600"/>
          </a:p>
          <a:p>
            <a:pPr marL="12700" indent="171" algn="l" rtl="0" eaLnBrk="0">
              <a:lnSpc>
                <a:spcPct val="156000"/>
              </a:lnSpc>
              <a:spcBef>
                <a:spcPts val="5"/>
              </a:spcBef>
            </a:pPr>
            <a:r>
              <a:rPr sz="13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清除墙面松散的旧涂层、污渍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  </a:t>
            </a: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油渍等，修补墙面裂缝、凹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陷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13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等缺陷，保证墙面平整、干</a:t>
            </a:r>
            <a:r>
              <a:rPr sz="13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净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285" name="textbox 285"/>
          <p:cNvSpPr/>
          <p:nvPr/>
        </p:nvSpPr>
        <p:spPr>
          <a:xfrm>
            <a:off x="9095218" y="2128890"/>
            <a:ext cx="2252979" cy="12274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359"/>
              </a:lnSpc>
            </a:pPr>
            <a:endParaRPr lang="Arial" altLang="Arial" sz="100"/>
          </a:p>
          <a:p>
            <a:pPr marL="16929" algn="l" rtl="0" eaLnBrk="0">
              <a:lnSpc>
                <a:spcPct val="95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面漆涂</a:t>
            </a:r>
            <a:r>
              <a:rPr sz="15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刷</a:t>
            </a:r>
            <a:endParaRPr lang="Microsoft YaHei" altLang="Microsoft YaHei" sz="1500"/>
          </a:p>
          <a:p>
            <a:pPr algn="l" rtl="0" eaLnBrk="0">
              <a:lnSpc>
                <a:spcPct val="125000"/>
              </a:lnSpc>
            </a:pPr>
            <a:endParaRPr lang="Arial" altLang="Arial" sz="300"/>
          </a:p>
          <a:p>
            <a:pPr marL="12700" indent="1029" algn="l" rtl="0" eaLnBrk="0">
              <a:lnSpc>
                <a:spcPct val="156000"/>
              </a:lnSpc>
              <a:spcBef>
                <a:spcPts val="3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根据设计要求涂刷面漆，一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般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采用滚涂或喷涂方式，保证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涂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层均匀、饱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满。</a:t>
            </a:r>
            <a:endParaRPr lang="Microsoft YaHei" altLang="Microsoft YaHei" sz="1300"/>
          </a:p>
        </p:txBody>
      </p:sp>
      <p:sp>
        <p:nvSpPr>
          <p:cNvPr id="286" name="textbox 286"/>
          <p:cNvSpPr/>
          <p:nvPr/>
        </p:nvSpPr>
        <p:spPr>
          <a:xfrm>
            <a:off x="442263" y="318468"/>
            <a:ext cx="3837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5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3"/>
              </a:spcBef>
              <a:tabLst>
                <a:tab pos="780415"/>
              </a:tabLst>
            </a:pPr>
            <a:r>
              <a:rPr sz="3000" spc="0"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施工工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艺流程设计</a:t>
            </a:r>
            <a:endParaRPr lang="Microsoft YaHei" altLang="Microsoft YaHei" sz="3000"/>
          </a:p>
        </p:txBody>
      </p:sp>
      <p:grpSp>
        <p:nvGrpSpPr>
          <p:cNvPr id="76" name="group 7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87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5AE3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8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5AE37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9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5AE37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0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5AE37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1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5AE37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2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5AE3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3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5AE37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4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5AE37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5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5AE37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6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5AE37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7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5AE3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8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5AE37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9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5AE37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0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5AE37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1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5AE37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2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5AE3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3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5AE37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4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5AE37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5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5AE37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6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5AE37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07" name="textbox 307"/>
          <p:cNvSpPr/>
          <p:nvPr/>
        </p:nvSpPr>
        <p:spPr>
          <a:xfrm>
            <a:off x="7896461" y="5190647"/>
            <a:ext cx="2562860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323"/>
              </a:lnSpc>
            </a:pPr>
            <a:endParaRPr lang="Arial" altLang="Arial" sz="100"/>
          </a:p>
          <a:p>
            <a:pPr marL="184836" algn="l" rtl="0" eaLnBrk="0">
              <a:lnSpc>
                <a:spcPct val="86000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涂层施工完成后进行养护，</a:t>
            </a:r>
            <a:r>
              <a:rPr sz="13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</a:t>
            </a:r>
            <a:endParaRPr lang="Microsoft YaHei" altLang="Microsoft YaHei" sz="1300"/>
          </a:p>
          <a:p>
            <a:pPr marL="12700" algn="l" rtl="0" eaLnBrk="0">
              <a:lnSpc>
                <a:spcPts val="2432"/>
              </a:lnSpc>
            </a:pPr>
            <a:r>
              <a:rPr sz="13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免外力破坏涂层，保</a:t>
            </a:r>
            <a:r>
              <a:rPr sz="13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证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涂层质量。</a:t>
            </a:r>
            <a:endParaRPr lang="Microsoft YaHei" altLang="Microsoft YaHei" sz="1300"/>
          </a:p>
        </p:txBody>
      </p:sp>
      <p:sp>
        <p:nvSpPr>
          <p:cNvPr id="308" name="textbox 308"/>
          <p:cNvSpPr/>
          <p:nvPr/>
        </p:nvSpPr>
        <p:spPr>
          <a:xfrm>
            <a:off x="2021325" y="5237805"/>
            <a:ext cx="2391410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823"/>
              </a:lnSpc>
            </a:pPr>
            <a:endParaRPr lang="Arial" altLang="Arial" sz="100"/>
          </a:p>
          <a:p>
            <a:pPr marL="13214" algn="l" rtl="0" eaLnBrk="0">
              <a:lnSpc>
                <a:spcPct val="86000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涂刷一遍底漆，增强涂层的</a:t>
            </a:r>
            <a:r>
              <a:rPr sz="13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附</a:t>
            </a:r>
            <a:endParaRPr lang="Microsoft YaHei" altLang="Microsoft YaHei" sz="1300"/>
          </a:p>
          <a:p>
            <a:pPr marL="12700" algn="l" rtl="0" eaLnBrk="0">
              <a:lnSpc>
                <a:spcPts val="2427"/>
              </a:lnSpc>
            </a:pPr>
            <a:r>
              <a:rPr sz="13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着力和封闭性，减少面漆用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量。</a:t>
            </a:r>
            <a:endParaRPr lang="Microsoft YaHei" altLang="Microsoft YaHei" sz="1300"/>
          </a:p>
        </p:txBody>
      </p:sp>
      <p:sp>
        <p:nvSpPr>
          <p:cNvPr id="309" name="textbox 309"/>
          <p:cNvSpPr/>
          <p:nvPr/>
        </p:nvSpPr>
        <p:spPr>
          <a:xfrm>
            <a:off x="9497374" y="4750757"/>
            <a:ext cx="822960" cy="2438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903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涂层养</a:t>
            </a:r>
            <a:r>
              <a:rPr sz="1500" spc="6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</a:t>
            </a:r>
            <a:endParaRPr lang="Microsoft YaHei" altLang="Microsoft YaHei" sz="1500"/>
          </a:p>
        </p:txBody>
      </p:sp>
      <p:sp>
        <p:nvSpPr>
          <p:cNvPr id="310" name="textbox 310"/>
          <p:cNvSpPr/>
          <p:nvPr/>
        </p:nvSpPr>
        <p:spPr>
          <a:xfrm>
            <a:off x="2022068" y="4752957"/>
            <a:ext cx="822960" cy="2406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802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底漆涂</a:t>
            </a:r>
            <a:r>
              <a:rPr sz="1500" spc="6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刷</a:t>
            </a:r>
            <a:endParaRPr lang="Microsoft YaHei" altLang="Microsoft YaHei" sz="15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1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733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12" name="textbox 312"/>
          <p:cNvSpPr/>
          <p:nvPr/>
        </p:nvSpPr>
        <p:spPr>
          <a:xfrm>
            <a:off x="1210539" y="377504"/>
            <a:ext cx="6762750" cy="15443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5527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施工队伍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组织及分工</a:t>
            </a:r>
            <a:endParaRPr lang="Microsoft YaHei" altLang="Microsoft YaHei" sz="3000"/>
          </a:p>
          <a:p>
            <a:pPr algn="l" rtl="0" eaLnBrk="0">
              <a:lnSpc>
                <a:spcPct val="177000"/>
              </a:lnSpc>
            </a:pPr>
            <a:endParaRPr lang="Arial" altLang="Arial" sz="1000"/>
          </a:p>
          <a:p>
            <a:pPr marL="1038016" algn="l" rtl="0" eaLnBrk="0">
              <a:lnSpc>
                <a:spcPct val="91000"/>
              </a:lnSpc>
              <a:spcBef>
                <a:spcPts val="695"/>
              </a:spcBef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项目经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</a:t>
            </a:r>
            <a:endParaRPr lang="Microsoft YaHei" altLang="Microsoft YaHei" sz="23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25000"/>
              </a:lnSpc>
            </a:pPr>
            <a:endParaRPr lang="Arial" altLang="Arial" sz="300"/>
          </a:p>
          <a:p>
            <a:pPr algn="r" rtl="0" eaLnBrk="0">
              <a:lnSpc>
                <a:spcPct val="91000"/>
              </a:lnSpc>
              <a:spcBef>
                <a:spcPts val="1"/>
              </a:spcBef>
            </a:pPr>
            <a:r>
              <a:rPr sz="15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负责整个项目的协调、管理和监督，确保施工进度和质量</a:t>
            </a: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符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合要求。</a:t>
            </a:r>
            <a:endParaRPr lang="Microsoft YaHei" altLang="Microsoft YaHei" sz="1500"/>
          </a:p>
        </p:txBody>
      </p:sp>
      <p:sp>
        <p:nvSpPr>
          <p:cNvPr id="313" name="textbox 313"/>
          <p:cNvSpPr/>
          <p:nvPr/>
        </p:nvSpPr>
        <p:spPr>
          <a:xfrm>
            <a:off x="2614398" y="2435346"/>
            <a:ext cx="5736590" cy="7683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845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</a:t>
            </a:r>
            <a:endParaRPr lang="Microsoft YaHei" altLang="Microsoft YaHei" sz="23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25000"/>
              </a:lnSpc>
            </a:pPr>
            <a:endParaRPr lang="Arial" altLang="Arial" sz="300"/>
          </a:p>
          <a:p>
            <a:pPr marL="47975" algn="l" rtl="0" eaLnBrk="0">
              <a:lnSpc>
                <a:spcPct val="91000"/>
              </a:lnSpc>
              <a:spcBef>
                <a:spcPts val="3"/>
              </a:spcBef>
            </a:pPr>
            <a:r>
              <a:rPr sz="15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负责施工方案的设计和技术指导，解决施工过程中遇到的</a:t>
            </a: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术问题。</a:t>
            </a:r>
            <a:endParaRPr lang="Microsoft YaHei" altLang="Microsoft YaHei" sz="1500"/>
          </a:p>
        </p:txBody>
      </p:sp>
      <p:sp>
        <p:nvSpPr>
          <p:cNvPr id="314" name="textbox 314"/>
          <p:cNvSpPr/>
          <p:nvPr/>
        </p:nvSpPr>
        <p:spPr>
          <a:xfrm>
            <a:off x="2614693" y="4998502"/>
            <a:ext cx="5546090" cy="7683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782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</a:t>
            </a:r>
            <a:endParaRPr lang="Microsoft YaHei" altLang="Microsoft YaHei" sz="23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25000"/>
              </a:lnSpc>
            </a:pPr>
            <a:endParaRPr lang="Arial" altLang="Arial" sz="300"/>
          </a:p>
          <a:p>
            <a:pPr marL="47680" algn="l" rtl="0" eaLnBrk="0">
              <a:lnSpc>
                <a:spcPct val="91000"/>
              </a:lnSpc>
              <a:spcBef>
                <a:spcPts val="1"/>
              </a:spcBef>
            </a:pPr>
            <a:r>
              <a:rPr sz="15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负责施工现场的安全管理，确保施工过程中的安全措施得</a:t>
            </a: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到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落实。</a:t>
            </a:r>
            <a:endParaRPr lang="Microsoft YaHei" altLang="Microsoft YaHei" sz="1500"/>
          </a:p>
        </p:txBody>
      </p:sp>
      <p:sp>
        <p:nvSpPr>
          <p:cNvPr id="315" name="rect"/>
          <p:cNvSpPr/>
          <p:nvPr/>
        </p:nvSpPr>
        <p:spPr>
          <a:xfrm>
            <a:off x="2454056" y="3425038"/>
            <a:ext cx="9119959" cy="9525"/>
          </a:xfrm>
          <a:prstGeom prst="rect">
            <a:avLst/>
          </a:prstGeom>
          <a:solidFill>
            <a:srgbClr val="45AE37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16" name="rect"/>
          <p:cNvSpPr/>
          <p:nvPr/>
        </p:nvSpPr>
        <p:spPr>
          <a:xfrm>
            <a:off x="2076104" y="2143460"/>
            <a:ext cx="9119959" cy="9525"/>
          </a:xfrm>
          <a:prstGeom prst="rect">
            <a:avLst/>
          </a:prstGeom>
          <a:solidFill>
            <a:srgbClr val="45AE37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78" name="group 78"/>
          <p:cNvGrpSpPr/>
          <p:nvPr/>
        </p:nvGrpSpPr>
        <p:grpSpPr>
          <a:xfrm rot="21600000">
            <a:off x="653185" y="1411306"/>
            <a:ext cx="1476936" cy="1476937"/>
            <a:chExt cx="1476936" cy="1476937"/>
          </a:xfrm>
        </p:grpSpPr>
        <p:sp>
          <p:nvSpPr>
            <p:cNvPr id="317" name="path"/>
            <p:cNvSpPr/>
            <p:nvPr/>
          </p:nvSpPr>
          <p:spPr>
            <a:xfrm>
              <a:off x="0" y="0"/>
              <a:ext cx="1476936" cy="1476937"/>
            </a:xfrm>
            <a:custGeom>
              <a:rect l="0" t="0" r="0" b="0"/>
              <a:pathLst>
                <a:path w="2325" h="2325">
                  <a:moveTo>
                    <a:pt x="581" y="581"/>
                  </a:moveTo>
                  <a:cubicBezTo>
                    <a:pt x="902" y="260"/>
                    <a:pt x="1423" y="260"/>
                    <a:pt x="1744" y="581"/>
                  </a:cubicBezTo>
                  <a:lnTo>
                    <a:pt x="1744" y="581"/>
                  </a:lnTo>
                  <a:cubicBezTo>
                    <a:pt x="1938" y="775"/>
                    <a:pt x="2132" y="969"/>
                    <a:pt x="2325" y="1162"/>
                  </a:cubicBezTo>
                  <a:lnTo>
                    <a:pt x="2325" y="1162"/>
                  </a:lnTo>
                  <a:cubicBezTo>
                    <a:pt x="2132" y="1356"/>
                    <a:pt x="1938" y="1550"/>
                    <a:pt x="1744" y="1744"/>
                  </a:cubicBezTo>
                  <a:lnTo>
                    <a:pt x="1744" y="1744"/>
                  </a:lnTo>
                  <a:lnTo>
                    <a:pt x="1744" y="1744"/>
                  </a:lnTo>
                  <a:lnTo>
                    <a:pt x="1744" y="1744"/>
                  </a:lnTo>
                  <a:cubicBezTo>
                    <a:pt x="1423" y="2065"/>
                    <a:pt x="902" y="2065"/>
                    <a:pt x="581" y="1744"/>
                  </a:cubicBezTo>
                  <a:lnTo>
                    <a:pt x="581" y="1744"/>
                  </a:lnTo>
                  <a:lnTo>
                    <a:pt x="581" y="1744"/>
                  </a:lnTo>
                  <a:lnTo>
                    <a:pt x="581" y="1744"/>
                  </a:lnTo>
                  <a:cubicBezTo>
                    <a:pt x="260" y="1423"/>
                    <a:pt x="260" y="902"/>
                    <a:pt x="581" y="581"/>
                  </a:cubicBezTo>
                  <a:lnTo>
                    <a:pt x="581" y="581"/>
                  </a:lnTo>
                  <a:close/>
                </a:path>
              </a:pathLst>
            </a:custGeom>
            <a:solidFill>
              <a:srgbClr val="45AE3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8" name="path"/>
            <p:cNvSpPr/>
            <p:nvPr/>
          </p:nvSpPr>
          <p:spPr>
            <a:xfrm>
              <a:off x="485716" y="547334"/>
              <a:ext cx="447738" cy="382251"/>
            </a:xfrm>
            <a:custGeom>
              <a:rect l="0" t="0" r="0" b="0"/>
              <a:pathLst>
                <a:path w="705" h="601">
                  <a:moveTo>
                    <a:pt x="353" y="107"/>
                  </a:moveTo>
                  <a:cubicBezTo>
                    <a:pt x="353" y="107"/>
                    <a:pt x="303" y="0"/>
                    <a:pt x="189" y="0"/>
                  </a:cubicBezTo>
                  <a:lnTo>
                    <a:pt x="189" y="0"/>
                  </a:lnTo>
                  <a:cubicBezTo>
                    <a:pt x="65" y="0"/>
                    <a:pt x="0" y="105"/>
                    <a:pt x="0" y="210"/>
                  </a:cubicBezTo>
                  <a:lnTo>
                    <a:pt x="0" y="210"/>
                  </a:lnTo>
                  <a:cubicBezTo>
                    <a:pt x="0" y="385"/>
                    <a:pt x="353" y="601"/>
                    <a:pt x="353" y="601"/>
                  </a:cubicBezTo>
                  <a:lnTo>
                    <a:pt x="353" y="601"/>
                  </a:lnTo>
                  <a:cubicBezTo>
                    <a:pt x="353" y="601"/>
                    <a:pt x="705" y="387"/>
                    <a:pt x="705" y="210"/>
                  </a:cubicBezTo>
                  <a:lnTo>
                    <a:pt x="705" y="210"/>
                  </a:lnTo>
                  <a:cubicBezTo>
                    <a:pt x="705" y="103"/>
                    <a:pt x="637" y="0"/>
                    <a:pt x="517" y="0"/>
                  </a:cubicBezTo>
                  <a:lnTo>
                    <a:pt x="517" y="0"/>
                  </a:lnTo>
                  <a:cubicBezTo>
                    <a:pt x="397" y="0"/>
                    <a:pt x="353" y="107"/>
                    <a:pt x="353" y="107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19" name="path"/>
          <p:cNvSpPr/>
          <p:nvPr/>
        </p:nvSpPr>
        <p:spPr>
          <a:xfrm>
            <a:off x="1031137" y="2692884"/>
            <a:ext cx="1476937" cy="1476937"/>
          </a:xfrm>
          <a:custGeom>
            <a:rect l="0" t="0" r="0" b="0"/>
            <a:pathLst>
              <a:path w="2325" h="2325">
                <a:moveTo>
                  <a:pt x="581" y="581"/>
                </a:moveTo>
                <a:cubicBezTo>
                  <a:pt x="902" y="260"/>
                  <a:pt x="1423" y="260"/>
                  <a:pt x="1744" y="581"/>
                </a:cubicBezTo>
                <a:lnTo>
                  <a:pt x="1744" y="581"/>
                </a:lnTo>
                <a:cubicBezTo>
                  <a:pt x="1938" y="775"/>
                  <a:pt x="2132" y="969"/>
                  <a:pt x="2325" y="1162"/>
                </a:cubicBezTo>
                <a:lnTo>
                  <a:pt x="2325" y="1162"/>
                </a:lnTo>
                <a:cubicBezTo>
                  <a:pt x="2132" y="1356"/>
                  <a:pt x="1938" y="1550"/>
                  <a:pt x="1744" y="1744"/>
                </a:cubicBezTo>
                <a:lnTo>
                  <a:pt x="1744" y="1744"/>
                </a:lnTo>
                <a:lnTo>
                  <a:pt x="1744" y="1744"/>
                </a:lnTo>
                <a:lnTo>
                  <a:pt x="1744" y="1744"/>
                </a:lnTo>
                <a:cubicBezTo>
                  <a:pt x="1423" y="2065"/>
                  <a:pt x="902" y="2065"/>
                  <a:pt x="581" y="1744"/>
                </a:cubicBezTo>
                <a:lnTo>
                  <a:pt x="581" y="1744"/>
                </a:lnTo>
                <a:lnTo>
                  <a:pt x="581" y="1744"/>
                </a:lnTo>
                <a:lnTo>
                  <a:pt x="581" y="1744"/>
                </a:lnTo>
                <a:cubicBezTo>
                  <a:pt x="260" y="1423"/>
                  <a:pt x="260" y="902"/>
                  <a:pt x="581" y="581"/>
                </a:cubicBezTo>
              </a:path>
            </a:pathLst>
          </a:custGeom>
          <a:solidFill>
            <a:srgbClr val="38B52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20" name="textbox 320"/>
          <p:cNvSpPr/>
          <p:nvPr/>
        </p:nvSpPr>
        <p:spPr>
          <a:xfrm>
            <a:off x="2235265" y="3715742"/>
            <a:ext cx="5356859" cy="7689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594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</a:t>
            </a:r>
            <a:endParaRPr lang="Microsoft YaHei" altLang="Microsoft YaHei" sz="23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300"/>
          </a:p>
          <a:p>
            <a:pPr marL="49157" algn="l" rtl="0" eaLnBrk="0">
              <a:lnSpc>
                <a:spcPct val="91000"/>
              </a:lnSpc>
            </a:pPr>
            <a:r>
              <a:rPr sz="15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负责具体的施工操作，包括墙面处理、底漆涂刷、面漆涂</a:t>
            </a: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刷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等。</a:t>
            </a:r>
            <a:endParaRPr lang="Microsoft YaHei" altLang="Microsoft YaHei" sz="1500"/>
          </a:p>
        </p:txBody>
      </p:sp>
      <p:sp>
        <p:nvSpPr>
          <p:cNvPr id="321" name="rect"/>
          <p:cNvSpPr/>
          <p:nvPr/>
        </p:nvSpPr>
        <p:spPr>
          <a:xfrm>
            <a:off x="2076104" y="4706617"/>
            <a:ext cx="9119959" cy="9525"/>
          </a:xfrm>
          <a:prstGeom prst="rect">
            <a:avLst/>
          </a:prstGeom>
          <a:solidFill>
            <a:srgbClr val="45AE37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22" name="path"/>
          <p:cNvSpPr/>
          <p:nvPr/>
        </p:nvSpPr>
        <p:spPr>
          <a:xfrm>
            <a:off x="653185" y="3974462"/>
            <a:ext cx="1476937" cy="1476937"/>
          </a:xfrm>
          <a:custGeom>
            <a:rect l="0" t="0" r="0" b="0"/>
            <a:pathLst>
              <a:path w="2325" h="2325">
                <a:moveTo>
                  <a:pt x="581" y="581"/>
                </a:moveTo>
                <a:cubicBezTo>
                  <a:pt x="902" y="260"/>
                  <a:pt x="1423" y="260"/>
                  <a:pt x="1744" y="581"/>
                </a:cubicBezTo>
                <a:lnTo>
                  <a:pt x="1744" y="581"/>
                </a:lnTo>
                <a:cubicBezTo>
                  <a:pt x="1938" y="775"/>
                  <a:pt x="2132" y="969"/>
                  <a:pt x="2325" y="1162"/>
                </a:cubicBezTo>
                <a:lnTo>
                  <a:pt x="2325" y="1162"/>
                </a:lnTo>
                <a:cubicBezTo>
                  <a:pt x="2132" y="1356"/>
                  <a:pt x="1938" y="1550"/>
                  <a:pt x="1744" y="1744"/>
                </a:cubicBezTo>
                <a:lnTo>
                  <a:pt x="1744" y="1744"/>
                </a:lnTo>
                <a:lnTo>
                  <a:pt x="1744" y="1744"/>
                </a:lnTo>
                <a:lnTo>
                  <a:pt x="1744" y="1744"/>
                </a:lnTo>
                <a:cubicBezTo>
                  <a:pt x="1423" y="2065"/>
                  <a:pt x="902" y="2065"/>
                  <a:pt x="581" y="1744"/>
                </a:cubicBezTo>
                <a:lnTo>
                  <a:pt x="581" y="1744"/>
                </a:lnTo>
                <a:lnTo>
                  <a:pt x="581" y="1744"/>
                </a:lnTo>
                <a:lnTo>
                  <a:pt x="581" y="1744"/>
                </a:lnTo>
                <a:cubicBezTo>
                  <a:pt x="260" y="1423"/>
                  <a:pt x="260" y="902"/>
                  <a:pt x="581" y="581"/>
                </a:cubicBezTo>
                <a:lnTo>
                  <a:pt x="581" y="581"/>
                </a:lnTo>
                <a:close/>
              </a:path>
            </a:pathLst>
          </a:custGeom>
          <a:solidFill>
            <a:srgbClr val="45AE37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23" name="rect"/>
          <p:cNvSpPr/>
          <p:nvPr/>
        </p:nvSpPr>
        <p:spPr>
          <a:xfrm>
            <a:off x="2454056" y="5988194"/>
            <a:ext cx="9119959" cy="9525"/>
          </a:xfrm>
          <a:prstGeom prst="rect">
            <a:avLst/>
          </a:prstGeom>
          <a:solidFill>
            <a:srgbClr val="45AE37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24" name="path"/>
          <p:cNvSpPr/>
          <p:nvPr/>
        </p:nvSpPr>
        <p:spPr>
          <a:xfrm>
            <a:off x="1031137" y="5256040"/>
            <a:ext cx="1476936" cy="1476936"/>
          </a:xfrm>
          <a:custGeom>
            <a:rect l="0" t="0" r="0" b="0"/>
            <a:pathLst>
              <a:path w="2325" h="2325">
                <a:moveTo>
                  <a:pt x="581" y="581"/>
                </a:moveTo>
                <a:cubicBezTo>
                  <a:pt x="902" y="260"/>
                  <a:pt x="1423" y="260"/>
                  <a:pt x="1744" y="581"/>
                </a:cubicBezTo>
                <a:lnTo>
                  <a:pt x="1744" y="581"/>
                </a:lnTo>
                <a:cubicBezTo>
                  <a:pt x="1938" y="775"/>
                  <a:pt x="2132" y="969"/>
                  <a:pt x="2325" y="1162"/>
                </a:cubicBezTo>
                <a:lnTo>
                  <a:pt x="2325" y="1162"/>
                </a:lnTo>
                <a:cubicBezTo>
                  <a:pt x="2132" y="1356"/>
                  <a:pt x="1938" y="1550"/>
                  <a:pt x="1744" y="1744"/>
                </a:cubicBezTo>
                <a:lnTo>
                  <a:pt x="1744" y="1744"/>
                </a:lnTo>
                <a:lnTo>
                  <a:pt x="1744" y="1744"/>
                </a:lnTo>
                <a:lnTo>
                  <a:pt x="1744" y="1744"/>
                </a:lnTo>
                <a:cubicBezTo>
                  <a:pt x="1423" y="2065"/>
                  <a:pt x="902" y="2065"/>
                  <a:pt x="581" y="1744"/>
                </a:cubicBezTo>
                <a:lnTo>
                  <a:pt x="581" y="1744"/>
                </a:lnTo>
                <a:lnTo>
                  <a:pt x="581" y="1744"/>
                </a:lnTo>
                <a:lnTo>
                  <a:pt x="581" y="1744"/>
                </a:lnTo>
                <a:cubicBezTo>
                  <a:pt x="260" y="1423"/>
                  <a:pt x="260" y="902"/>
                  <a:pt x="581" y="581"/>
                </a:cubicBezTo>
                <a:lnTo>
                  <a:pt x="581" y="581"/>
                </a:lnTo>
                <a:close/>
              </a:path>
            </a:pathLst>
          </a:custGeom>
          <a:solidFill>
            <a:srgbClr val="38B52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25" name="path"/>
          <p:cNvSpPr/>
          <p:nvPr/>
        </p:nvSpPr>
        <p:spPr>
          <a:xfrm>
            <a:off x="1326050" y="3024821"/>
            <a:ext cx="788615" cy="788615"/>
          </a:xfrm>
          <a:custGeom>
            <a:rect l="0" t="0" r="0" b="0"/>
            <a:pathLst>
              <a:path w="1241" h="1241">
                <a:moveTo>
                  <a:pt x="1091" y="781"/>
                </a:moveTo>
                <a:cubicBezTo>
                  <a:pt x="1091" y="781"/>
                  <a:pt x="1055" y="731"/>
                  <a:pt x="960" y="723"/>
                </a:cubicBezTo>
                <a:lnTo>
                  <a:pt x="960" y="723"/>
                </a:lnTo>
                <a:cubicBezTo>
                  <a:pt x="884" y="562"/>
                  <a:pt x="782" y="448"/>
                  <a:pt x="782" y="448"/>
                </a:cubicBezTo>
                <a:lnTo>
                  <a:pt x="782" y="448"/>
                </a:lnTo>
                <a:cubicBezTo>
                  <a:pt x="782" y="448"/>
                  <a:pt x="889" y="381"/>
                  <a:pt x="974" y="467"/>
                </a:cubicBezTo>
                <a:lnTo>
                  <a:pt x="974" y="467"/>
                </a:lnTo>
                <a:cubicBezTo>
                  <a:pt x="1121" y="614"/>
                  <a:pt x="1091" y="781"/>
                  <a:pt x="1091" y="781"/>
                </a:cubicBezTo>
                <a:moveTo>
                  <a:pt x="799" y="969"/>
                </a:moveTo>
                <a:cubicBezTo>
                  <a:pt x="799" y="969"/>
                  <a:pt x="554" y="840"/>
                  <a:pt x="477" y="762"/>
                </a:cubicBezTo>
                <a:lnTo>
                  <a:pt x="477" y="762"/>
                </a:lnTo>
                <a:cubicBezTo>
                  <a:pt x="442" y="728"/>
                  <a:pt x="415" y="693"/>
                  <a:pt x="393" y="658"/>
                </a:cubicBezTo>
                <a:lnTo>
                  <a:pt x="393" y="658"/>
                </a:lnTo>
                <a:lnTo>
                  <a:pt x="658" y="393"/>
                </a:lnTo>
                <a:lnTo>
                  <a:pt x="658" y="393"/>
                </a:lnTo>
                <a:cubicBezTo>
                  <a:pt x="692" y="415"/>
                  <a:pt x="727" y="442"/>
                  <a:pt x="762" y="477"/>
                </a:cubicBezTo>
                <a:lnTo>
                  <a:pt x="762" y="477"/>
                </a:lnTo>
                <a:cubicBezTo>
                  <a:pt x="839" y="553"/>
                  <a:pt x="969" y="799"/>
                  <a:pt x="969" y="799"/>
                </a:cubicBezTo>
                <a:lnTo>
                  <a:pt x="969" y="799"/>
                </a:lnTo>
                <a:lnTo>
                  <a:pt x="799" y="969"/>
                </a:lnTo>
                <a:close/>
                <a:moveTo>
                  <a:pt x="568" y="568"/>
                </a:moveTo>
                <a:cubicBezTo>
                  <a:pt x="538" y="598"/>
                  <a:pt x="538" y="647"/>
                  <a:pt x="568" y="677"/>
                </a:cubicBezTo>
                <a:lnTo>
                  <a:pt x="568" y="677"/>
                </a:lnTo>
                <a:cubicBezTo>
                  <a:pt x="598" y="706"/>
                  <a:pt x="646" y="706"/>
                  <a:pt x="676" y="677"/>
                </a:cubicBezTo>
                <a:lnTo>
                  <a:pt x="676" y="677"/>
                </a:lnTo>
                <a:cubicBezTo>
                  <a:pt x="706" y="647"/>
                  <a:pt x="706" y="598"/>
                  <a:pt x="676" y="569"/>
                </a:cubicBezTo>
                <a:lnTo>
                  <a:pt x="676" y="569"/>
                </a:lnTo>
                <a:cubicBezTo>
                  <a:pt x="646" y="539"/>
                  <a:pt x="598" y="539"/>
                  <a:pt x="568" y="568"/>
                </a:cubicBezTo>
                <a:moveTo>
                  <a:pt x="315" y="339"/>
                </a:moveTo>
                <a:lnTo>
                  <a:pt x="241" y="265"/>
                </a:lnTo>
                <a:lnTo>
                  <a:pt x="262" y="244"/>
                </a:lnTo>
                <a:lnTo>
                  <a:pt x="334" y="316"/>
                </a:lnTo>
                <a:lnTo>
                  <a:pt x="334" y="316"/>
                </a:lnTo>
                <a:cubicBezTo>
                  <a:pt x="376" y="309"/>
                  <a:pt x="497" y="300"/>
                  <a:pt x="633" y="378"/>
                </a:cubicBezTo>
                <a:lnTo>
                  <a:pt x="633" y="378"/>
                </a:lnTo>
                <a:lnTo>
                  <a:pt x="377" y="634"/>
                </a:lnTo>
                <a:lnTo>
                  <a:pt x="377" y="634"/>
                </a:lnTo>
                <a:cubicBezTo>
                  <a:pt x="302" y="501"/>
                  <a:pt x="308" y="384"/>
                  <a:pt x="315" y="339"/>
                </a:cubicBezTo>
                <a:moveTo>
                  <a:pt x="781" y="1091"/>
                </a:moveTo>
                <a:cubicBezTo>
                  <a:pt x="781" y="1091"/>
                  <a:pt x="614" y="1121"/>
                  <a:pt x="467" y="974"/>
                </a:cubicBezTo>
                <a:lnTo>
                  <a:pt x="467" y="974"/>
                </a:lnTo>
                <a:cubicBezTo>
                  <a:pt x="381" y="889"/>
                  <a:pt x="448" y="782"/>
                  <a:pt x="448" y="782"/>
                </a:cubicBezTo>
                <a:lnTo>
                  <a:pt x="448" y="782"/>
                </a:lnTo>
                <a:cubicBezTo>
                  <a:pt x="448" y="782"/>
                  <a:pt x="562" y="884"/>
                  <a:pt x="723" y="960"/>
                </a:cubicBezTo>
                <a:lnTo>
                  <a:pt x="723" y="960"/>
                </a:lnTo>
                <a:cubicBezTo>
                  <a:pt x="731" y="1055"/>
                  <a:pt x="781" y="1091"/>
                  <a:pt x="781" y="1091"/>
                </a:cubicBezTo>
                <a:moveTo>
                  <a:pt x="982" y="911"/>
                </a:moveTo>
                <a:lnTo>
                  <a:pt x="947" y="911"/>
                </a:lnTo>
                <a:lnTo>
                  <a:pt x="987" y="988"/>
                </a:lnTo>
                <a:lnTo>
                  <a:pt x="906" y="952"/>
                </a:lnTo>
                <a:lnTo>
                  <a:pt x="921" y="998"/>
                </a:lnTo>
                <a:lnTo>
                  <a:pt x="843" y="965"/>
                </a:lnTo>
                <a:lnTo>
                  <a:pt x="964" y="844"/>
                </a:lnTo>
                <a:lnTo>
                  <a:pt x="982" y="91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26" name="path"/>
          <p:cNvSpPr/>
          <p:nvPr/>
        </p:nvSpPr>
        <p:spPr>
          <a:xfrm>
            <a:off x="1103936" y="4441504"/>
            <a:ext cx="575434" cy="485523"/>
          </a:xfrm>
          <a:custGeom>
            <a:rect l="0" t="0" r="0" b="0"/>
            <a:pathLst>
              <a:path w="905" h="764">
                <a:moveTo>
                  <a:pt x="906" y="453"/>
                </a:moveTo>
                <a:lnTo>
                  <a:pt x="736" y="283"/>
                </a:lnTo>
                <a:lnTo>
                  <a:pt x="736" y="28"/>
                </a:lnTo>
                <a:lnTo>
                  <a:pt x="623" y="28"/>
                </a:lnTo>
                <a:lnTo>
                  <a:pt x="623" y="169"/>
                </a:lnTo>
                <a:lnTo>
                  <a:pt x="453" y="0"/>
                </a:lnTo>
                <a:lnTo>
                  <a:pt x="0" y="453"/>
                </a:lnTo>
                <a:lnTo>
                  <a:pt x="0" y="481"/>
                </a:lnTo>
                <a:lnTo>
                  <a:pt x="113" y="481"/>
                </a:lnTo>
                <a:lnTo>
                  <a:pt x="113" y="764"/>
                </a:lnTo>
                <a:lnTo>
                  <a:pt x="396" y="764"/>
                </a:lnTo>
                <a:lnTo>
                  <a:pt x="396" y="594"/>
                </a:lnTo>
                <a:lnTo>
                  <a:pt x="509" y="594"/>
                </a:lnTo>
                <a:lnTo>
                  <a:pt x="509" y="764"/>
                </a:lnTo>
                <a:lnTo>
                  <a:pt x="792" y="764"/>
                </a:lnTo>
                <a:lnTo>
                  <a:pt x="792" y="481"/>
                </a:lnTo>
                <a:lnTo>
                  <a:pt x="906" y="481"/>
                </a:lnTo>
                <a:lnTo>
                  <a:pt x="906" y="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27" name="path"/>
          <p:cNvSpPr/>
          <p:nvPr/>
        </p:nvSpPr>
        <p:spPr>
          <a:xfrm>
            <a:off x="1532320" y="5719566"/>
            <a:ext cx="474573" cy="474572"/>
          </a:xfrm>
          <a:custGeom>
            <a:rect l="0" t="0" r="0" b="0"/>
            <a:pathLst>
              <a:path w="747" h="747">
                <a:moveTo>
                  <a:pt x="411" y="0"/>
                </a:moveTo>
                <a:lnTo>
                  <a:pt x="448" y="0"/>
                </a:lnTo>
                <a:lnTo>
                  <a:pt x="448" y="112"/>
                </a:lnTo>
                <a:lnTo>
                  <a:pt x="560" y="373"/>
                </a:lnTo>
                <a:lnTo>
                  <a:pt x="560" y="672"/>
                </a:lnTo>
                <a:lnTo>
                  <a:pt x="560" y="672"/>
                </a:lnTo>
                <a:cubicBezTo>
                  <a:pt x="560" y="713"/>
                  <a:pt x="527" y="747"/>
                  <a:pt x="485" y="747"/>
                </a:cubicBezTo>
                <a:lnTo>
                  <a:pt x="485" y="747"/>
                </a:lnTo>
                <a:lnTo>
                  <a:pt x="485" y="747"/>
                </a:lnTo>
                <a:lnTo>
                  <a:pt x="186" y="747"/>
                </a:lnTo>
                <a:lnTo>
                  <a:pt x="186" y="747"/>
                </a:lnTo>
                <a:cubicBezTo>
                  <a:pt x="145" y="747"/>
                  <a:pt x="100" y="715"/>
                  <a:pt x="85" y="677"/>
                </a:cubicBezTo>
                <a:lnTo>
                  <a:pt x="85" y="677"/>
                </a:lnTo>
                <a:lnTo>
                  <a:pt x="0" y="448"/>
                </a:lnTo>
                <a:lnTo>
                  <a:pt x="0" y="373"/>
                </a:lnTo>
                <a:lnTo>
                  <a:pt x="0" y="373"/>
                </a:lnTo>
                <a:cubicBezTo>
                  <a:pt x="0" y="332"/>
                  <a:pt x="33" y="298"/>
                  <a:pt x="74" y="298"/>
                </a:cubicBezTo>
                <a:lnTo>
                  <a:pt x="74" y="298"/>
                </a:lnTo>
                <a:lnTo>
                  <a:pt x="74" y="298"/>
                </a:lnTo>
                <a:lnTo>
                  <a:pt x="336" y="298"/>
                </a:lnTo>
                <a:lnTo>
                  <a:pt x="336" y="74"/>
                </a:lnTo>
                <a:lnTo>
                  <a:pt x="336" y="74"/>
                </a:lnTo>
                <a:cubicBezTo>
                  <a:pt x="336" y="33"/>
                  <a:pt x="369" y="0"/>
                  <a:pt x="411" y="0"/>
                </a:cubicBezTo>
                <a:lnTo>
                  <a:pt x="411" y="0"/>
                </a:lnTo>
                <a:lnTo>
                  <a:pt x="411" y="0"/>
                </a:lnTo>
                <a:close/>
                <a:moveTo>
                  <a:pt x="635" y="373"/>
                </a:moveTo>
                <a:lnTo>
                  <a:pt x="747" y="373"/>
                </a:lnTo>
                <a:lnTo>
                  <a:pt x="747" y="747"/>
                </a:lnTo>
                <a:lnTo>
                  <a:pt x="635" y="747"/>
                </a:lnTo>
                <a:lnTo>
                  <a:pt x="635" y="37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80" name="group 80"/>
          <p:cNvGrpSpPr/>
          <p:nvPr/>
        </p:nvGrpSpPr>
        <p:grpSpPr>
          <a:xfrm rot="21600000">
            <a:off x="575048" y="337742"/>
            <a:ext cx="395489" cy="79924"/>
            <a:chExt cx="395489" cy="79924"/>
          </a:xfrm>
        </p:grpSpPr>
        <p:sp>
          <p:nvSpPr>
            <p:cNvPr id="328" name="path"/>
            <p:cNvSpPr/>
            <p:nvPr/>
          </p:nvSpPr>
          <p:spPr>
            <a:xfrm>
              <a:off x="0" y="0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5AE37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9" name="path"/>
            <p:cNvSpPr/>
            <p:nvPr/>
          </p:nvSpPr>
          <p:spPr>
            <a:xfrm>
              <a:off x="114076" y="1716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5AE37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0" name="path"/>
            <p:cNvSpPr/>
            <p:nvPr/>
          </p:nvSpPr>
          <p:spPr>
            <a:xfrm>
              <a:off x="224718" y="10686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5AE37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1" name="path"/>
            <p:cNvSpPr/>
            <p:nvPr/>
          </p:nvSpPr>
          <p:spPr>
            <a:xfrm>
              <a:off x="329895" y="6553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5AE37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82" name="group 82"/>
          <p:cNvGrpSpPr/>
          <p:nvPr/>
        </p:nvGrpSpPr>
        <p:grpSpPr>
          <a:xfrm rot="21600000">
            <a:off x="575048" y="691064"/>
            <a:ext cx="395489" cy="79924"/>
            <a:chExt cx="395489" cy="79924"/>
          </a:xfrm>
        </p:grpSpPr>
        <p:sp>
          <p:nvSpPr>
            <p:cNvPr id="332" name="path"/>
            <p:cNvSpPr/>
            <p:nvPr/>
          </p:nvSpPr>
          <p:spPr>
            <a:xfrm>
              <a:off x="0" y="0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5AE37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3" name="path"/>
            <p:cNvSpPr/>
            <p:nvPr/>
          </p:nvSpPr>
          <p:spPr>
            <a:xfrm>
              <a:off x="114076" y="1716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5AE37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4" name="path"/>
            <p:cNvSpPr/>
            <p:nvPr/>
          </p:nvSpPr>
          <p:spPr>
            <a:xfrm>
              <a:off x="224718" y="10686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5AE37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5" name="path"/>
            <p:cNvSpPr/>
            <p:nvPr/>
          </p:nvSpPr>
          <p:spPr>
            <a:xfrm>
              <a:off x="329895" y="6553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5AE37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84" name="group 84"/>
          <p:cNvGrpSpPr/>
          <p:nvPr/>
        </p:nvGrpSpPr>
        <p:grpSpPr>
          <a:xfrm rot="21600000">
            <a:off x="575048" y="455516"/>
            <a:ext cx="395489" cy="79924"/>
            <a:chExt cx="395489" cy="79924"/>
          </a:xfrm>
        </p:grpSpPr>
        <p:sp>
          <p:nvSpPr>
            <p:cNvPr id="336" name="path"/>
            <p:cNvSpPr/>
            <p:nvPr/>
          </p:nvSpPr>
          <p:spPr>
            <a:xfrm>
              <a:off x="0" y="0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5AE37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7" name="path"/>
            <p:cNvSpPr/>
            <p:nvPr/>
          </p:nvSpPr>
          <p:spPr>
            <a:xfrm>
              <a:off x="114076" y="1716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5AE37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8" name="path"/>
            <p:cNvSpPr/>
            <p:nvPr/>
          </p:nvSpPr>
          <p:spPr>
            <a:xfrm>
              <a:off x="224718" y="10686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5AE37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9" name="path"/>
            <p:cNvSpPr/>
            <p:nvPr/>
          </p:nvSpPr>
          <p:spPr>
            <a:xfrm>
              <a:off x="329895" y="6553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5AE37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86" name="group 86"/>
          <p:cNvGrpSpPr/>
          <p:nvPr/>
        </p:nvGrpSpPr>
        <p:grpSpPr>
          <a:xfrm rot="21600000">
            <a:off x="575048" y="573290"/>
            <a:ext cx="395489" cy="79923"/>
            <a:chExt cx="395489" cy="79923"/>
          </a:xfrm>
        </p:grpSpPr>
        <p:sp>
          <p:nvSpPr>
            <p:cNvPr id="340" name="path"/>
            <p:cNvSpPr/>
            <p:nvPr/>
          </p:nvSpPr>
          <p:spPr>
            <a:xfrm>
              <a:off x="0" y="0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5AE37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1" name="path"/>
            <p:cNvSpPr/>
            <p:nvPr/>
          </p:nvSpPr>
          <p:spPr>
            <a:xfrm>
              <a:off x="114076" y="1715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5AE37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2" name="path"/>
            <p:cNvSpPr/>
            <p:nvPr/>
          </p:nvSpPr>
          <p:spPr>
            <a:xfrm>
              <a:off x="224718" y="10685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5AE37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3" name="path"/>
            <p:cNvSpPr/>
            <p:nvPr/>
          </p:nvSpPr>
          <p:spPr>
            <a:xfrm>
              <a:off x="329895" y="6552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5AE37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44" name="path"/>
          <p:cNvSpPr/>
          <p:nvPr/>
        </p:nvSpPr>
        <p:spPr>
          <a:xfrm>
            <a:off x="454963" y="684488"/>
            <a:ext cx="84147" cy="84147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45AE37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45" name="path"/>
          <p:cNvSpPr/>
          <p:nvPr/>
        </p:nvSpPr>
        <p:spPr>
          <a:xfrm>
            <a:off x="454963" y="566715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45AE37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46" name="path"/>
          <p:cNvSpPr/>
          <p:nvPr/>
        </p:nvSpPr>
        <p:spPr>
          <a:xfrm>
            <a:off x="454963" y="331168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45AE37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47" name="path"/>
          <p:cNvSpPr/>
          <p:nvPr/>
        </p:nvSpPr>
        <p:spPr>
          <a:xfrm>
            <a:off x="454963" y="448941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45AE37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48" name="picture 34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349" name="textbox 349"/>
          <p:cNvSpPr/>
          <p:nvPr/>
        </p:nvSpPr>
        <p:spPr>
          <a:xfrm>
            <a:off x="1204709" y="1119304"/>
            <a:ext cx="4692015" cy="47891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100"/>
          </a:p>
          <a:p>
            <a:pPr marL="43789" algn="l" rtl="0" eaLnBrk="0">
              <a:lnSpc>
                <a:spcPct val="85000"/>
              </a:lnSpc>
              <a:spcBef>
                <a:spcPts val="1"/>
              </a:spcBef>
            </a:pP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835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835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</a:t>
            </a:r>
            <a:endParaRPr lang="Microsoft YaHei" altLang="Microsoft YaHei" sz="7600"/>
          </a:p>
          <a:p>
            <a:pPr algn="l" rtl="0" eaLnBrk="0">
              <a:lnSpc>
                <a:spcPct val="156000"/>
              </a:lnSpc>
            </a:pPr>
            <a:endParaRPr lang="Arial" altLang="Arial" sz="1000"/>
          </a:p>
          <a:p>
            <a:pPr marL="12700" algn="l" rtl="0" eaLnBrk="0">
              <a:lnSpc>
                <a:spcPct val="92000"/>
              </a:lnSpc>
              <a:spcBef>
                <a:spcPts val="1140"/>
              </a:spcBef>
            </a:pPr>
            <a:r>
              <a:rPr sz="3800" spc="2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835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施工进度计</a:t>
            </a:r>
            <a:r>
              <a:rPr sz="3800" spc="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835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划</a:t>
            </a:r>
            <a:endParaRPr lang="Microsoft YaHei" altLang="Microsoft YaHei" sz="38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1900"/>
          </a:p>
          <a:p>
            <a:pPr algn="l" rtl="0" eaLnBrk="0">
              <a:lnSpc>
                <a:spcPct val="7470"/>
              </a:lnSpc>
            </a:pPr>
            <a:endParaRPr lang="Arial" altLang="Arial" sz="100"/>
          </a:p>
          <a:p>
            <a:pPr marL="45732" algn="l" rtl="0" eaLnBrk="0">
              <a:lnSpc>
                <a:spcPct val="85000"/>
              </a:lnSpc>
            </a:pPr>
            <a:r>
              <a:rPr sz="7600" spc="29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89D77F">
                    <a:alpha val="25098"/>
                  </a:srgbClr>
                </a:solidFill>
                <a:latin typeface="Microsoft YaHei"/>
                <a:ea typeface="Microsoft YaHei"/>
                <a:cs typeface="Microsoft YaHei"/>
              </a:rPr>
              <a:t>CHAPTE</a:t>
            </a:r>
            <a:r>
              <a:rPr sz="7600" spc="28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89D77F">
                    <a:alpha val="25098"/>
                  </a:srgbClr>
                </a:solidFill>
                <a:latin typeface="Microsoft YaHei"/>
                <a:ea typeface="Microsoft YaHei"/>
                <a:cs typeface="Microsoft YaHei"/>
              </a:rPr>
              <a:t>R</a:t>
            </a:r>
            <a:endParaRPr lang="Microsoft YaHei" altLang="Microsoft YaHei" sz="7600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0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733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351" name="picture 35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913533" y="1296381"/>
            <a:ext cx="2809217" cy="1279754"/>
          </a:xfrm>
          <a:prstGeom prst="rect">
            <a:avLst/>
          </a:prstGeom>
        </p:spPr>
      </p:pic>
      <p:sp>
        <p:nvSpPr>
          <p:cNvPr id="352" name="textbox 352"/>
          <p:cNvSpPr/>
          <p:nvPr/>
        </p:nvSpPr>
        <p:spPr>
          <a:xfrm>
            <a:off x="1141055" y="5417456"/>
            <a:ext cx="2700654" cy="9245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256"/>
              </a:lnSpc>
            </a:pPr>
            <a:endParaRPr lang="Arial" altLang="Arial" sz="100"/>
          </a:p>
          <a:p>
            <a:pPr marL="876036" algn="l" rtl="0" eaLnBrk="0">
              <a:lnSpc>
                <a:spcPct val="90000"/>
              </a:lnSpc>
            </a:pPr>
            <a:r>
              <a:rPr sz="18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验收</a:t>
            </a:r>
            <a:r>
              <a:rPr sz="18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阶段</a:t>
            </a:r>
            <a:endParaRPr lang="Microsoft YaHei" altLang="Microsoft YaHei" sz="1800"/>
          </a:p>
          <a:p>
            <a:pPr marL="12700" algn="l" rtl="0" eaLnBrk="0">
              <a:lnSpc>
                <a:spcPct val="92000"/>
              </a:lnSpc>
              <a:spcBef>
                <a:spcPts val="1531"/>
              </a:spcBef>
            </a:pPr>
            <a:r>
              <a:rPr sz="14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对施工成果进行质量检查和验收，</a:t>
            </a:r>
            <a:endParaRPr lang="Microsoft YaHei" altLang="Microsoft YaHei" sz="1400"/>
          </a:p>
          <a:p>
            <a:pPr algn="l" rtl="0" eaLnBrk="0">
              <a:lnSpc>
                <a:spcPct val="105000"/>
              </a:lnSpc>
            </a:pPr>
            <a:endParaRPr lang="Arial" altLang="Arial" sz="400"/>
          </a:p>
          <a:p>
            <a:pPr marL="554177" algn="l" rtl="0" eaLnBrk="0">
              <a:lnSpc>
                <a:spcPct val="92000"/>
              </a:lnSpc>
              <a:spcBef>
                <a:spcPts val="3"/>
              </a:spcBef>
            </a:pPr>
            <a:r>
              <a:rPr sz="1400" spc="-8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确保符合合同要求</a:t>
            </a:r>
            <a:r>
              <a:rPr sz="1400" spc="-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400"/>
          </a:p>
        </p:txBody>
      </p:sp>
      <p:sp>
        <p:nvSpPr>
          <p:cNvPr id="353" name="textbox 353"/>
          <p:cNvSpPr/>
          <p:nvPr/>
        </p:nvSpPr>
        <p:spPr>
          <a:xfrm>
            <a:off x="1309034" y="2733719"/>
            <a:ext cx="2557779" cy="9258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757"/>
              </a:lnSpc>
            </a:pPr>
            <a:endParaRPr lang="Arial" altLang="Arial" sz="100"/>
          </a:p>
          <a:p>
            <a:pPr marL="788549" algn="l" rtl="0" eaLnBrk="0">
              <a:lnSpc>
                <a:spcPct val="91000"/>
              </a:lnSpc>
            </a:pPr>
            <a:r>
              <a:rPr sz="18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</a:t>
            </a:r>
            <a:r>
              <a:rPr sz="18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备阶段</a:t>
            </a:r>
            <a:endParaRPr lang="Microsoft YaHei" altLang="Microsoft YaHei" sz="18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marL="376640" indent="-363940" algn="l" rtl="0" eaLnBrk="0">
              <a:lnSpc>
                <a:spcPct val="124000"/>
              </a:lnSpc>
              <a:spcBef>
                <a:spcPts val="3"/>
              </a:spcBef>
            </a:pPr>
            <a:r>
              <a:rPr sz="14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包括现场勘查、材料采购</a:t>
            </a:r>
            <a:r>
              <a:rPr sz="14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、人员 </a:t>
            </a:r>
            <a:r>
              <a:rPr sz="14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组织等前期准</a:t>
            </a:r>
            <a:r>
              <a:rPr sz="14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备工作。</a:t>
            </a:r>
            <a:endParaRPr lang="Microsoft YaHei" altLang="Microsoft YaHei" sz="1400"/>
          </a:p>
        </p:txBody>
      </p:sp>
      <p:sp>
        <p:nvSpPr>
          <p:cNvPr id="354" name="textbox 354"/>
          <p:cNvSpPr/>
          <p:nvPr/>
        </p:nvSpPr>
        <p:spPr>
          <a:xfrm>
            <a:off x="7315244" y="2733262"/>
            <a:ext cx="2557145" cy="9264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757"/>
              </a:lnSpc>
            </a:pPr>
            <a:endParaRPr lang="Arial" altLang="Arial" sz="100"/>
          </a:p>
          <a:p>
            <a:pPr marL="785319" algn="l" rtl="0" eaLnBrk="0">
              <a:lnSpc>
                <a:spcPct val="91000"/>
              </a:lnSpc>
            </a:pPr>
            <a:r>
              <a:rPr sz="18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修补</a:t>
            </a:r>
            <a:r>
              <a:rPr sz="18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阶段</a:t>
            </a:r>
            <a:endParaRPr lang="Microsoft YaHei" altLang="Microsoft YaHei" sz="1800"/>
          </a:p>
          <a:p>
            <a:pPr algn="l" rtl="0" eaLnBrk="0">
              <a:lnSpc>
                <a:spcPct val="114000"/>
              </a:lnSpc>
            </a:pPr>
            <a:endParaRPr lang="Arial" altLang="Arial" sz="700"/>
          </a:p>
          <a:p>
            <a:pPr marL="374469" indent="-361769" algn="l" rtl="0" eaLnBrk="0">
              <a:lnSpc>
                <a:spcPct val="124000"/>
              </a:lnSpc>
              <a:spcBef>
                <a:spcPts val="1"/>
              </a:spcBef>
            </a:pPr>
            <a:r>
              <a:rPr sz="14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对墙面裂缝、凹陷等缺陷</a:t>
            </a:r>
            <a:r>
              <a:rPr sz="14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进行修 </a:t>
            </a:r>
            <a:r>
              <a:rPr sz="14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补，保证墙</a:t>
            </a:r>
            <a:r>
              <a:rPr sz="14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面完整性。</a:t>
            </a:r>
            <a:endParaRPr lang="Microsoft YaHei" altLang="Microsoft YaHei" sz="1400"/>
          </a:p>
        </p:txBody>
      </p:sp>
      <p:sp>
        <p:nvSpPr>
          <p:cNvPr id="355" name="textbox 355"/>
          <p:cNvSpPr/>
          <p:nvPr/>
        </p:nvSpPr>
        <p:spPr>
          <a:xfrm>
            <a:off x="4290141" y="2734862"/>
            <a:ext cx="2557145" cy="9245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793"/>
              </a:lnSpc>
            </a:pPr>
            <a:endParaRPr lang="Arial" altLang="Arial" sz="100"/>
          </a:p>
          <a:p>
            <a:pPr marL="556900" algn="l" rtl="0" eaLnBrk="0">
              <a:lnSpc>
                <a:spcPct val="90000"/>
              </a:lnSpc>
            </a:pPr>
            <a:r>
              <a:rPr sz="18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表面</a:t>
            </a:r>
            <a:r>
              <a:rPr sz="18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处理阶段</a:t>
            </a:r>
            <a:endParaRPr lang="Microsoft YaHei" altLang="Microsoft YaHei" sz="18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marL="12700" indent="180" algn="l" rtl="0" eaLnBrk="0">
              <a:lnSpc>
                <a:spcPct val="124000"/>
              </a:lnSpc>
              <a:spcBef>
                <a:spcPts val="1"/>
              </a:spcBef>
            </a:pPr>
            <a:r>
              <a:rPr sz="14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对旧涂层进行铲除、打磨</a:t>
            </a:r>
            <a:r>
              <a:rPr sz="14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、清洗 </a:t>
            </a:r>
            <a:r>
              <a:rPr sz="140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等处理，</a:t>
            </a:r>
            <a:r>
              <a:rPr sz="14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确保墙面平整、干净。</a:t>
            </a:r>
            <a:endParaRPr lang="Microsoft YaHei" altLang="Microsoft YaHei" sz="1400"/>
          </a:p>
        </p:txBody>
      </p:sp>
      <p:sp>
        <p:nvSpPr>
          <p:cNvPr id="356" name="textbox 356"/>
          <p:cNvSpPr/>
          <p:nvPr/>
        </p:nvSpPr>
        <p:spPr>
          <a:xfrm>
            <a:off x="4290503" y="5418599"/>
            <a:ext cx="2557145" cy="923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255"/>
              </a:lnSpc>
            </a:pPr>
            <a:endParaRPr lang="Arial" altLang="Arial" sz="100"/>
          </a:p>
          <a:p>
            <a:pPr marL="560424" algn="l" rtl="0" eaLnBrk="0">
              <a:lnSpc>
                <a:spcPct val="90000"/>
              </a:lnSpc>
            </a:pPr>
            <a:r>
              <a:rPr sz="18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面漆涂刷阶</a:t>
            </a:r>
            <a:r>
              <a:rPr sz="18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段</a:t>
            </a:r>
            <a:endParaRPr lang="Microsoft YaHei" altLang="Microsoft YaHei" sz="1800"/>
          </a:p>
          <a:p>
            <a:pPr algn="l" rtl="0" eaLnBrk="0">
              <a:lnSpc>
                <a:spcPct val="109000"/>
              </a:lnSpc>
            </a:pPr>
            <a:endParaRPr lang="Arial" altLang="Arial" sz="700"/>
          </a:p>
          <a:p>
            <a:pPr marL="645931" indent="-633231" algn="l" rtl="0" eaLnBrk="0">
              <a:lnSpc>
                <a:spcPct val="125000"/>
              </a:lnSpc>
              <a:spcBef>
                <a:spcPts val="4"/>
              </a:spcBef>
            </a:pPr>
            <a:r>
              <a:rPr sz="14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根据设计方案涂刷面漆，</a:t>
            </a:r>
            <a:r>
              <a:rPr sz="14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形成美 </a:t>
            </a:r>
            <a:r>
              <a:rPr sz="14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观的外墙涂</a:t>
            </a:r>
            <a:r>
              <a:rPr sz="14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层</a:t>
            </a:r>
            <a:r>
              <a:rPr sz="14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400"/>
          </a:p>
        </p:txBody>
      </p:sp>
      <p:sp>
        <p:nvSpPr>
          <p:cNvPr id="357" name="textbox 357"/>
          <p:cNvSpPr/>
          <p:nvPr/>
        </p:nvSpPr>
        <p:spPr>
          <a:xfrm>
            <a:off x="7315606" y="5418370"/>
            <a:ext cx="2556510" cy="923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60"/>
              </a:lnSpc>
            </a:pPr>
            <a:endParaRPr lang="Arial" altLang="Arial" sz="100"/>
          </a:p>
          <a:p>
            <a:pPr marL="557043" algn="l" rtl="0" eaLnBrk="0">
              <a:lnSpc>
                <a:spcPct val="90000"/>
              </a:lnSpc>
            </a:pPr>
            <a:r>
              <a:rPr sz="18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底漆涂</a:t>
            </a:r>
            <a:r>
              <a:rPr sz="18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刷阶段</a:t>
            </a:r>
            <a:endParaRPr lang="Microsoft YaHei" altLang="Microsoft YaHei" sz="1800"/>
          </a:p>
          <a:p>
            <a:pPr algn="l" rtl="0" eaLnBrk="0">
              <a:lnSpc>
                <a:spcPct val="110000"/>
              </a:lnSpc>
            </a:pPr>
            <a:endParaRPr lang="Arial" altLang="Arial" sz="700"/>
          </a:p>
          <a:p>
            <a:pPr marL="1009148" indent="-996448" algn="l" rtl="0" eaLnBrk="0">
              <a:lnSpc>
                <a:spcPct val="125000"/>
              </a:lnSpc>
            </a:pPr>
            <a:r>
              <a:rPr sz="14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涂刷底漆，提高面漆附</a:t>
            </a:r>
            <a:r>
              <a:rPr sz="14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着</a:t>
            </a:r>
            <a:r>
              <a:rPr sz="14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力和遮 </a:t>
            </a:r>
            <a:r>
              <a:rPr sz="1400" spc="-6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盖力</a:t>
            </a:r>
            <a:r>
              <a:rPr sz="14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400"/>
          </a:p>
        </p:txBody>
      </p:sp>
      <p:grpSp>
        <p:nvGrpSpPr>
          <p:cNvPr id="88" name="group 88"/>
          <p:cNvGrpSpPr/>
          <p:nvPr/>
        </p:nvGrpSpPr>
        <p:grpSpPr>
          <a:xfrm rot="21600000">
            <a:off x="7919197" y="3971942"/>
            <a:ext cx="1279756" cy="1279754"/>
            <a:chExt cx="1279756" cy="1279754"/>
          </a:xfrm>
        </p:grpSpPr>
        <p:sp>
          <p:nvSpPr>
            <p:cNvPr id="358" name="path"/>
            <p:cNvSpPr/>
            <p:nvPr/>
          </p:nvSpPr>
          <p:spPr>
            <a:xfrm>
              <a:off x="0" y="0"/>
              <a:ext cx="1279756" cy="1279754"/>
            </a:xfrm>
            <a:custGeom>
              <a:rect l="0" t="0" r="0" b="0"/>
              <a:pathLst>
                <a:path w="2015" h="2015">
                  <a:moveTo>
                    <a:pt x="0" y="1007"/>
                  </a:moveTo>
                  <a:cubicBezTo>
                    <a:pt x="0" y="451"/>
                    <a:pt x="451" y="0"/>
                    <a:pt x="1007" y="0"/>
                  </a:cubicBezTo>
                  <a:lnTo>
                    <a:pt x="1007" y="0"/>
                  </a:lnTo>
                  <a:lnTo>
                    <a:pt x="1007" y="0"/>
                  </a:lnTo>
                  <a:lnTo>
                    <a:pt x="1007" y="0"/>
                  </a:lnTo>
                  <a:cubicBezTo>
                    <a:pt x="1564" y="0"/>
                    <a:pt x="2015" y="451"/>
                    <a:pt x="2015" y="1007"/>
                  </a:cubicBezTo>
                  <a:lnTo>
                    <a:pt x="2015" y="1007"/>
                  </a:lnTo>
                  <a:cubicBezTo>
                    <a:pt x="2015" y="1007"/>
                    <a:pt x="2015" y="1007"/>
                    <a:pt x="2015" y="1007"/>
                  </a:cubicBezTo>
                  <a:lnTo>
                    <a:pt x="2015" y="1007"/>
                  </a:lnTo>
                  <a:lnTo>
                    <a:pt x="2015" y="1007"/>
                  </a:lnTo>
                  <a:lnTo>
                    <a:pt x="2015" y="1007"/>
                  </a:lnTo>
                  <a:cubicBezTo>
                    <a:pt x="2015" y="1564"/>
                    <a:pt x="1564" y="2015"/>
                    <a:pt x="1007" y="2015"/>
                  </a:cubicBezTo>
                  <a:lnTo>
                    <a:pt x="1007" y="2015"/>
                  </a:lnTo>
                  <a:lnTo>
                    <a:pt x="1007" y="2015"/>
                  </a:lnTo>
                  <a:lnTo>
                    <a:pt x="1007" y="2015"/>
                  </a:lnTo>
                  <a:cubicBezTo>
                    <a:pt x="451" y="2015"/>
                    <a:pt x="0" y="1564"/>
                    <a:pt x="0" y="1007"/>
                  </a:cubicBezTo>
                  <a:lnTo>
                    <a:pt x="0" y="1007"/>
                  </a:lnTo>
                  <a:close/>
                </a:path>
              </a:pathLst>
            </a:custGeom>
            <a:solidFill>
              <a:srgbClr val="38B5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9" name="path"/>
            <p:cNvSpPr/>
            <p:nvPr/>
          </p:nvSpPr>
          <p:spPr>
            <a:xfrm>
              <a:off x="429191" y="421383"/>
              <a:ext cx="421382" cy="421382"/>
            </a:xfrm>
            <a:custGeom>
              <a:rect l="0" t="0" r="0" b="0"/>
              <a:pathLst>
                <a:path w="663" h="663">
                  <a:moveTo>
                    <a:pt x="456" y="0"/>
                  </a:moveTo>
                  <a:cubicBezTo>
                    <a:pt x="341" y="0"/>
                    <a:pt x="248" y="92"/>
                    <a:pt x="248" y="207"/>
                  </a:cubicBezTo>
                  <a:lnTo>
                    <a:pt x="248" y="207"/>
                  </a:lnTo>
                  <a:cubicBezTo>
                    <a:pt x="248" y="220"/>
                    <a:pt x="250" y="233"/>
                    <a:pt x="252" y="245"/>
                  </a:cubicBezTo>
                  <a:lnTo>
                    <a:pt x="252" y="245"/>
                  </a:lnTo>
                  <a:lnTo>
                    <a:pt x="0" y="497"/>
                  </a:lnTo>
                  <a:lnTo>
                    <a:pt x="0" y="622"/>
                  </a:lnTo>
                  <a:lnTo>
                    <a:pt x="0" y="622"/>
                  </a:lnTo>
                  <a:cubicBezTo>
                    <a:pt x="0" y="645"/>
                    <a:pt x="18" y="663"/>
                    <a:pt x="41" y="663"/>
                  </a:cubicBezTo>
                  <a:lnTo>
                    <a:pt x="41" y="663"/>
                  </a:lnTo>
                  <a:lnTo>
                    <a:pt x="82" y="663"/>
                  </a:lnTo>
                  <a:lnTo>
                    <a:pt x="82" y="622"/>
                  </a:lnTo>
                  <a:lnTo>
                    <a:pt x="165" y="622"/>
                  </a:lnTo>
                  <a:lnTo>
                    <a:pt x="165" y="539"/>
                  </a:lnTo>
                  <a:lnTo>
                    <a:pt x="248" y="539"/>
                  </a:lnTo>
                  <a:lnTo>
                    <a:pt x="248" y="456"/>
                  </a:lnTo>
                  <a:lnTo>
                    <a:pt x="331" y="456"/>
                  </a:lnTo>
                  <a:lnTo>
                    <a:pt x="385" y="402"/>
                  </a:lnTo>
                  <a:lnTo>
                    <a:pt x="385" y="402"/>
                  </a:lnTo>
                  <a:cubicBezTo>
                    <a:pt x="407" y="410"/>
                    <a:pt x="431" y="414"/>
                    <a:pt x="456" y="414"/>
                  </a:cubicBezTo>
                  <a:lnTo>
                    <a:pt x="456" y="414"/>
                  </a:lnTo>
                  <a:cubicBezTo>
                    <a:pt x="570" y="414"/>
                    <a:pt x="663" y="321"/>
                    <a:pt x="663" y="207"/>
                  </a:cubicBezTo>
                  <a:lnTo>
                    <a:pt x="663" y="207"/>
                  </a:lnTo>
                  <a:cubicBezTo>
                    <a:pt x="663" y="92"/>
                    <a:pt x="570" y="0"/>
                    <a:pt x="456" y="0"/>
                  </a:cubicBezTo>
                  <a:moveTo>
                    <a:pt x="518" y="207"/>
                  </a:moveTo>
                  <a:cubicBezTo>
                    <a:pt x="483" y="207"/>
                    <a:pt x="456" y="179"/>
                    <a:pt x="456" y="145"/>
                  </a:cubicBezTo>
                  <a:lnTo>
                    <a:pt x="456" y="145"/>
                  </a:lnTo>
                  <a:cubicBezTo>
                    <a:pt x="456" y="110"/>
                    <a:pt x="483" y="83"/>
                    <a:pt x="518" y="83"/>
                  </a:cubicBezTo>
                  <a:lnTo>
                    <a:pt x="518" y="83"/>
                  </a:lnTo>
                  <a:cubicBezTo>
                    <a:pt x="552" y="83"/>
                    <a:pt x="580" y="110"/>
                    <a:pt x="580" y="145"/>
                  </a:cubicBezTo>
                  <a:lnTo>
                    <a:pt x="580" y="145"/>
                  </a:lnTo>
                  <a:cubicBezTo>
                    <a:pt x="580" y="179"/>
                    <a:pt x="552" y="207"/>
                    <a:pt x="518" y="207"/>
                  </a:cubicBezTo>
                </a:path>
              </a:pathLst>
            </a:custGeom>
            <a:solidFill>
              <a:srgbClr val="FDFAF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90" name="group 90"/>
          <p:cNvGrpSpPr/>
          <p:nvPr/>
        </p:nvGrpSpPr>
        <p:grpSpPr>
          <a:xfrm rot="21600000">
            <a:off x="7919197" y="1296381"/>
            <a:ext cx="1279756" cy="1279754"/>
            <a:chExt cx="1279756" cy="1279754"/>
          </a:xfrm>
        </p:grpSpPr>
        <p:sp>
          <p:nvSpPr>
            <p:cNvPr id="360" name="path"/>
            <p:cNvSpPr/>
            <p:nvPr/>
          </p:nvSpPr>
          <p:spPr>
            <a:xfrm>
              <a:off x="0" y="0"/>
              <a:ext cx="1279756" cy="1279754"/>
            </a:xfrm>
            <a:custGeom>
              <a:rect l="0" t="0" r="0" b="0"/>
              <a:pathLst>
                <a:path w="2015" h="2015">
                  <a:moveTo>
                    <a:pt x="0" y="1007"/>
                  </a:moveTo>
                  <a:cubicBezTo>
                    <a:pt x="0" y="451"/>
                    <a:pt x="451" y="0"/>
                    <a:pt x="1007" y="0"/>
                  </a:cubicBezTo>
                  <a:lnTo>
                    <a:pt x="1007" y="0"/>
                  </a:lnTo>
                  <a:lnTo>
                    <a:pt x="1007" y="0"/>
                  </a:lnTo>
                  <a:lnTo>
                    <a:pt x="1007" y="0"/>
                  </a:lnTo>
                  <a:cubicBezTo>
                    <a:pt x="1564" y="0"/>
                    <a:pt x="2015" y="451"/>
                    <a:pt x="2015" y="1007"/>
                  </a:cubicBezTo>
                  <a:lnTo>
                    <a:pt x="2015" y="1007"/>
                  </a:lnTo>
                  <a:cubicBezTo>
                    <a:pt x="2015" y="1007"/>
                    <a:pt x="2015" y="1007"/>
                    <a:pt x="2015" y="1007"/>
                  </a:cubicBezTo>
                  <a:lnTo>
                    <a:pt x="2015" y="1007"/>
                  </a:lnTo>
                  <a:lnTo>
                    <a:pt x="2015" y="1007"/>
                  </a:lnTo>
                  <a:lnTo>
                    <a:pt x="2015" y="1007"/>
                  </a:lnTo>
                  <a:cubicBezTo>
                    <a:pt x="2015" y="1564"/>
                    <a:pt x="1564" y="2015"/>
                    <a:pt x="1007" y="2015"/>
                  </a:cubicBezTo>
                  <a:lnTo>
                    <a:pt x="1007" y="2015"/>
                  </a:lnTo>
                  <a:lnTo>
                    <a:pt x="1007" y="2015"/>
                  </a:lnTo>
                  <a:lnTo>
                    <a:pt x="1007" y="2015"/>
                  </a:lnTo>
                  <a:cubicBezTo>
                    <a:pt x="451" y="2015"/>
                    <a:pt x="0" y="1564"/>
                    <a:pt x="0" y="1007"/>
                  </a:cubicBezTo>
                  <a:lnTo>
                    <a:pt x="0" y="1007"/>
                  </a:lnTo>
                  <a:close/>
                </a:path>
              </a:pathLst>
            </a:custGeom>
            <a:solidFill>
              <a:srgbClr val="38B5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61" name="path"/>
            <p:cNvSpPr/>
            <p:nvPr/>
          </p:nvSpPr>
          <p:spPr>
            <a:xfrm>
              <a:off x="425870" y="425866"/>
              <a:ext cx="428024" cy="428023"/>
            </a:xfrm>
            <a:custGeom>
              <a:rect l="0" t="0" r="0" b="0"/>
              <a:pathLst>
                <a:path w="674" h="674">
                  <a:moveTo>
                    <a:pt x="235" y="0"/>
                  </a:moveTo>
                  <a:lnTo>
                    <a:pt x="202" y="0"/>
                  </a:lnTo>
                  <a:lnTo>
                    <a:pt x="0" y="101"/>
                  </a:lnTo>
                  <a:lnTo>
                    <a:pt x="0" y="303"/>
                  </a:lnTo>
                  <a:lnTo>
                    <a:pt x="134" y="269"/>
                  </a:lnTo>
                  <a:lnTo>
                    <a:pt x="134" y="674"/>
                  </a:lnTo>
                  <a:lnTo>
                    <a:pt x="539" y="674"/>
                  </a:lnTo>
                  <a:lnTo>
                    <a:pt x="539" y="269"/>
                  </a:lnTo>
                  <a:lnTo>
                    <a:pt x="674" y="303"/>
                  </a:lnTo>
                  <a:lnTo>
                    <a:pt x="674" y="101"/>
                  </a:lnTo>
                  <a:lnTo>
                    <a:pt x="471" y="0"/>
                  </a:lnTo>
                  <a:lnTo>
                    <a:pt x="438" y="0"/>
                  </a:lnTo>
                  <a:lnTo>
                    <a:pt x="438" y="0"/>
                  </a:lnTo>
                  <a:cubicBezTo>
                    <a:pt x="438" y="55"/>
                    <a:pt x="392" y="101"/>
                    <a:pt x="337" y="101"/>
                  </a:cubicBezTo>
                  <a:lnTo>
                    <a:pt x="337" y="101"/>
                  </a:lnTo>
                  <a:cubicBezTo>
                    <a:pt x="281" y="101"/>
                    <a:pt x="235" y="55"/>
                    <a:pt x="235" y="0"/>
                  </a:cubicBezTo>
                  <a:lnTo>
                    <a:pt x="235" y="0"/>
                  </a:lnTo>
                  <a:lnTo>
                    <a:pt x="235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92" name="group 92"/>
          <p:cNvGrpSpPr/>
          <p:nvPr/>
        </p:nvGrpSpPr>
        <p:grpSpPr>
          <a:xfrm rot="21600000">
            <a:off x="1835499" y="3971942"/>
            <a:ext cx="1279754" cy="1279754"/>
            <a:chExt cx="1279754" cy="1279754"/>
          </a:xfrm>
        </p:grpSpPr>
        <p:sp>
          <p:nvSpPr>
            <p:cNvPr id="362" name="path"/>
            <p:cNvSpPr/>
            <p:nvPr/>
          </p:nvSpPr>
          <p:spPr>
            <a:xfrm>
              <a:off x="0" y="0"/>
              <a:ext cx="1279754" cy="1279754"/>
            </a:xfrm>
            <a:custGeom>
              <a:rect l="0" t="0" r="0" b="0"/>
              <a:pathLst>
                <a:path w="2015" h="2015">
                  <a:moveTo>
                    <a:pt x="0" y="1007"/>
                  </a:moveTo>
                  <a:cubicBezTo>
                    <a:pt x="0" y="451"/>
                    <a:pt x="451" y="0"/>
                    <a:pt x="1007" y="0"/>
                  </a:cubicBezTo>
                  <a:lnTo>
                    <a:pt x="1007" y="0"/>
                  </a:lnTo>
                  <a:lnTo>
                    <a:pt x="1007" y="0"/>
                  </a:lnTo>
                  <a:lnTo>
                    <a:pt x="1007" y="0"/>
                  </a:lnTo>
                  <a:cubicBezTo>
                    <a:pt x="1564" y="0"/>
                    <a:pt x="2015" y="451"/>
                    <a:pt x="2015" y="1007"/>
                  </a:cubicBezTo>
                  <a:lnTo>
                    <a:pt x="2015" y="1007"/>
                  </a:lnTo>
                  <a:cubicBezTo>
                    <a:pt x="2015" y="1007"/>
                    <a:pt x="2015" y="1007"/>
                    <a:pt x="2015" y="1007"/>
                  </a:cubicBezTo>
                  <a:lnTo>
                    <a:pt x="2015" y="1007"/>
                  </a:lnTo>
                  <a:lnTo>
                    <a:pt x="2015" y="1007"/>
                  </a:lnTo>
                  <a:lnTo>
                    <a:pt x="2015" y="1007"/>
                  </a:lnTo>
                  <a:cubicBezTo>
                    <a:pt x="2015" y="1564"/>
                    <a:pt x="1564" y="2015"/>
                    <a:pt x="1007" y="2015"/>
                  </a:cubicBezTo>
                  <a:lnTo>
                    <a:pt x="1007" y="2015"/>
                  </a:lnTo>
                  <a:cubicBezTo>
                    <a:pt x="451" y="2015"/>
                    <a:pt x="0" y="1564"/>
                    <a:pt x="0" y="1007"/>
                  </a:cubicBezTo>
                  <a:lnTo>
                    <a:pt x="0" y="1007"/>
                  </a:lnTo>
                  <a:close/>
                </a:path>
              </a:pathLst>
            </a:custGeom>
            <a:solidFill>
              <a:srgbClr val="38B5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63" name="path"/>
            <p:cNvSpPr/>
            <p:nvPr/>
          </p:nvSpPr>
          <p:spPr>
            <a:xfrm>
              <a:off x="421384" y="421383"/>
              <a:ext cx="436989" cy="436988"/>
            </a:xfrm>
            <a:custGeom>
              <a:rect l="0" t="0" r="0" b="0"/>
              <a:pathLst>
                <a:path w="688" h="688">
                  <a:moveTo>
                    <a:pt x="344" y="688"/>
                  </a:moveTo>
                  <a:cubicBezTo>
                    <a:pt x="154" y="688"/>
                    <a:pt x="0" y="534"/>
                    <a:pt x="0" y="344"/>
                  </a:cubicBezTo>
                  <a:lnTo>
                    <a:pt x="0" y="344"/>
                  </a:lnTo>
                  <a:cubicBezTo>
                    <a:pt x="0" y="154"/>
                    <a:pt x="154" y="0"/>
                    <a:pt x="344" y="0"/>
                  </a:cubicBezTo>
                  <a:lnTo>
                    <a:pt x="344" y="0"/>
                  </a:lnTo>
                  <a:lnTo>
                    <a:pt x="344" y="0"/>
                  </a:lnTo>
                  <a:lnTo>
                    <a:pt x="344" y="0"/>
                  </a:lnTo>
                  <a:cubicBezTo>
                    <a:pt x="534" y="0"/>
                    <a:pt x="688" y="154"/>
                    <a:pt x="688" y="344"/>
                  </a:cubicBezTo>
                  <a:lnTo>
                    <a:pt x="688" y="344"/>
                  </a:lnTo>
                  <a:cubicBezTo>
                    <a:pt x="688" y="534"/>
                    <a:pt x="534" y="688"/>
                    <a:pt x="344" y="688"/>
                  </a:cubicBezTo>
                  <a:lnTo>
                    <a:pt x="344" y="688"/>
                  </a:lnTo>
                  <a:lnTo>
                    <a:pt x="344" y="688"/>
                  </a:lnTo>
                  <a:close/>
                  <a:moveTo>
                    <a:pt x="378" y="516"/>
                  </a:moveTo>
                  <a:lnTo>
                    <a:pt x="412" y="516"/>
                  </a:lnTo>
                  <a:lnTo>
                    <a:pt x="412" y="516"/>
                  </a:lnTo>
                  <a:cubicBezTo>
                    <a:pt x="469" y="516"/>
                    <a:pt x="516" y="469"/>
                    <a:pt x="516" y="412"/>
                  </a:cubicBezTo>
                  <a:lnTo>
                    <a:pt x="516" y="412"/>
                  </a:lnTo>
                  <a:cubicBezTo>
                    <a:pt x="516" y="355"/>
                    <a:pt x="469" y="309"/>
                    <a:pt x="412" y="309"/>
                  </a:cubicBezTo>
                  <a:lnTo>
                    <a:pt x="412" y="309"/>
                  </a:lnTo>
                  <a:lnTo>
                    <a:pt x="412" y="309"/>
                  </a:lnTo>
                  <a:lnTo>
                    <a:pt x="274" y="309"/>
                  </a:lnTo>
                  <a:lnTo>
                    <a:pt x="274" y="309"/>
                  </a:lnTo>
                  <a:cubicBezTo>
                    <a:pt x="255" y="309"/>
                    <a:pt x="240" y="294"/>
                    <a:pt x="240" y="275"/>
                  </a:cubicBezTo>
                  <a:lnTo>
                    <a:pt x="240" y="275"/>
                  </a:lnTo>
                  <a:cubicBezTo>
                    <a:pt x="240" y="256"/>
                    <a:pt x="255" y="240"/>
                    <a:pt x="274" y="240"/>
                  </a:cubicBezTo>
                  <a:lnTo>
                    <a:pt x="274" y="240"/>
                  </a:lnTo>
                  <a:lnTo>
                    <a:pt x="274" y="240"/>
                  </a:lnTo>
                  <a:lnTo>
                    <a:pt x="481" y="240"/>
                  </a:lnTo>
                  <a:lnTo>
                    <a:pt x="481" y="172"/>
                  </a:lnTo>
                  <a:lnTo>
                    <a:pt x="378" y="172"/>
                  </a:lnTo>
                  <a:lnTo>
                    <a:pt x="378" y="103"/>
                  </a:lnTo>
                  <a:lnTo>
                    <a:pt x="309" y="103"/>
                  </a:lnTo>
                  <a:lnTo>
                    <a:pt x="309" y="172"/>
                  </a:lnTo>
                  <a:lnTo>
                    <a:pt x="275" y="172"/>
                  </a:lnTo>
                  <a:lnTo>
                    <a:pt x="275" y="172"/>
                  </a:lnTo>
                  <a:cubicBezTo>
                    <a:pt x="218" y="172"/>
                    <a:pt x="172" y="218"/>
                    <a:pt x="172" y="275"/>
                  </a:cubicBezTo>
                  <a:lnTo>
                    <a:pt x="172" y="275"/>
                  </a:lnTo>
                  <a:cubicBezTo>
                    <a:pt x="172" y="332"/>
                    <a:pt x="218" y="378"/>
                    <a:pt x="275" y="378"/>
                  </a:cubicBezTo>
                  <a:lnTo>
                    <a:pt x="275" y="378"/>
                  </a:lnTo>
                  <a:lnTo>
                    <a:pt x="275" y="378"/>
                  </a:lnTo>
                  <a:lnTo>
                    <a:pt x="412" y="378"/>
                  </a:lnTo>
                  <a:lnTo>
                    <a:pt x="412" y="378"/>
                  </a:lnTo>
                  <a:cubicBezTo>
                    <a:pt x="431" y="378"/>
                    <a:pt x="447" y="393"/>
                    <a:pt x="447" y="412"/>
                  </a:cubicBezTo>
                  <a:lnTo>
                    <a:pt x="447" y="412"/>
                  </a:lnTo>
                  <a:cubicBezTo>
                    <a:pt x="447" y="431"/>
                    <a:pt x="431" y="447"/>
                    <a:pt x="412" y="447"/>
                  </a:cubicBezTo>
                  <a:lnTo>
                    <a:pt x="412" y="447"/>
                  </a:lnTo>
                  <a:lnTo>
                    <a:pt x="412" y="447"/>
                  </a:lnTo>
                  <a:lnTo>
                    <a:pt x="206" y="447"/>
                  </a:lnTo>
                  <a:lnTo>
                    <a:pt x="206" y="516"/>
                  </a:lnTo>
                  <a:lnTo>
                    <a:pt x="309" y="516"/>
                  </a:lnTo>
                  <a:lnTo>
                    <a:pt x="309" y="584"/>
                  </a:lnTo>
                  <a:lnTo>
                    <a:pt x="378" y="584"/>
                  </a:lnTo>
                  <a:lnTo>
                    <a:pt x="378" y="516"/>
                  </a:lnTo>
                  <a:close/>
                </a:path>
              </a:pathLst>
            </a:custGeom>
            <a:solidFill>
              <a:srgbClr val="FBF7F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94" name="group 94"/>
          <p:cNvGrpSpPr/>
          <p:nvPr/>
        </p:nvGrpSpPr>
        <p:grpSpPr>
          <a:xfrm rot="21600000">
            <a:off x="4894279" y="3971942"/>
            <a:ext cx="1279753" cy="1279754"/>
            <a:chExt cx="1279753" cy="1279754"/>
          </a:xfrm>
        </p:grpSpPr>
        <p:sp>
          <p:nvSpPr>
            <p:cNvPr id="364" name="path"/>
            <p:cNvSpPr/>
            <p:nvPr/>
          </p:nvSpPr>
          <p:spPr>
            <a:xfrm>
              <a:off x="0" y="0"/>
              <a:ext cx="1279753" cy="1279754"/>
            </a:xfrm>
            <a:custGeom>
              <a:rect l="0" t="0" r="0" b="0"/>
              <a:pathLst>
                <a:path w="2015" h="2015">
                  <a:moveTo>
                    <a:pt x="0" y="1007"/>
                  </a:moveTo>
                  <a:cubicBezTo>
                    <a:pt x="0" y="451"/>
                    <a:pt x="451" y="0"/>
                    <a:pt x="1007" y="0"/>
                  </a:cubicBezTo>
                  <a:lnTo>
                    <a:pt x="1007" y="0"/>
                  </a:lnTo>
                  <a:lnTo>
                    <a:pt x="1007" y="0"/>
                  </a:lnTo>
                  <a:lnTo>
                    <a:pt x="1007" y="0"/>
                  </a:lnTo>
                  <a:cubicBezTo>
                    <a:pt x="1564" y="0"/>
                    <a:pt x="2015" y="451"/>
                    <a:pt x="2015" y="1007"/>
                  </a:cubicBezTo>
                  <a:lnTo>
                    <a:pt x="2015" y="1007"/>
                  </a:lnTo>
                  <a:cubicBezTo>
                    <a:pt x="2015" y="1007"/>
                    <a:pt x="2015" y="1007"/>
                    <a:pt x="2015" y="1007"/>
                  </a:cubicBezTo>
                  <a:lnTo>
                    <a:pt x="2015" y="1007"/>
                  </a:lnTo>
                  <a:lnTo>
                    <a:pt x="2015" y="1007"/>
                  </a:lnTo>
                  <a:lnTo>
                    <a:pt x="2015" y="1007"/>
                  </a:lnTo>
                  <a:cubicBezTo>
                    <a:pt x="2015" y="1564"/>
                    <a:pt x="1564" y="2015"/>
                    <a:pt x="1007" y="2015"/>
                  </a:cubicBezTo>
                  <a:lnTo>
                    <a:pt x="1007" y="2015"/>
                  </a:lnTo>
                  <a:cubicBezTo>
                    <a:pt x="451" y="2015"/>
                    <a:pt x="0" y="1564"/>
                    <a:pt x="0" y="1007"/>
                  </a:cubicBezTo>
                  <a:lnTo>
                    <a:pt x="0" y="1007"/>
                  </a:lnTo>
                  <a:close/>
                </a:path>
              </a:pathLst>
            </a:custGeom>
            <a:solidFill>
              <a:srgbClr val="38B5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65" name="path"/>
            <p:cNvSpPr/>
            <p:nvPr/>
          </p:nvSpPr>
          <p:spPr>
            <a:xfrm>
              <a:off x="358955" y="391726"/>
              <a:ext cx="606256" cy="396520"/>
            </a:xfrm>
            <a:custGeom>
              <a:rect l="0" t="0" r="0" b="0"/>
              <a:pathLst>
                <a:path w="954" h="624">
                  <a:moveTo>
                    <a:pt x="770" y="624"/>
                  </a:moveTo>
                  <a:cubicBezTo>
                    <a:pt x="770" y="624"/>
                    <a:pt x="923" y="624"/>
                    <a:pt x="944" y="475"/>
                  </a:cubicBezTo>
                  <a:lnTo>
                    <a:pt x="944" y="475"/>
                  </a:lnTo>
                  <a:cubicBezTo>
                    <a:pt x="954" y="311"/>
                    <a:pt x="797" y="279"/>
                    <a:pt x="797" y="279"/>
                  </a:cubicBezTo>
                  <a:lnTo>
                    <a:pt x="797" y="279"/>
                  </a:lnTo>
                  <a:cubicBezTo>
                    <a:pt x="797" y="279"/>
                    <a:pt x="815" y="37"/>
                    <a:pt x="593" y="10"/>
                  </a:cubicBezTo>
                  <a:lnTo>
                    <a:pt x="593" y="10"/>
                  </a:lnTo>
                  <a:cubicBezTo>
                    <a:pt x="403" y="-9"/>
                    <a:pt x="346" y="167"/>
                    <a:pt x="346" y="167"/>
                  </a:cubicBezTo>
                  <a:lnTo>
                    <a:pt x="346" y="167"/>
                  </a:lnTo>
                  <a:cubicBezTo>
                    <a:pt x="346" y="167"/>
                    <a:pt x="288" y="112"/>
                    <a:pt x="211" y="157"/>
                  </a:cubicBezTo>
                  <a:lnTo>
                    <a:pt x="211" y="157"/>
                  </a:lnTo>
                  <a:cubicBezTo>
                    <a:pt x="141" y="200"/>
                    <a:pt x="154" y="278"/>
                    <a:pt x="154" y="278"/>
                  </a:cubicBezTo>
                  <a:lnTo>
                    <a:pt x="154" y="278"/>
                  </a:lnTo>
                  <a:cubicBezTo>
                    <a:pt x="154" y="278"/>
                    <a:pt x="0" y="308"/>
                    <a:pt x="0" y="465"/>
                  </a:cubicBezTo>
                  <a:lnTo>
                    <a:pt x="0" y="465"/>
                  </a:lnTo>
                  <a:cubicBezTo>
                    <a:pt x="3" y="622"/>
                    <a:pt x="167" y="624"/>
                    <a:pt x="167" y="624"/>
                  </a:cubicBezTo>
                </a:path>
              </a:pathLst>
            </a:custGeom>
            <a:solidFill>
              <a:srgbClr val="FDFAF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96" name="group 96"/>
          <p:cNvGrpSpPr/>
          <p:nvPr/>
        </p:nvGrpSpPr>
        <p:grpSpPr>
          <a:xfrm rot="21600000">
            <a:off x="4894279" y="1296381"/>
            <a:ext cx="1279753" cy="1279754"/>
            <a:chExt cx="1279753" cy="1279754"/>
          </a:xfrm>
        </p:grpSpPr>
        <p:sp>
          <p:nvSpPr>
            <p:cNvPr id="366" name="path"/>
            <p:cNvSpPr/>
            <p:nvPr/>
          </p:nvSpPr>
          <p:spPr>
            <a:xfrm>
              <a:off x="0" y="0"/>
              <a:ext cx="1279753" cy="1279754"/>
            </a:xfrm>
            <a:custGeom>
              <a:rect l="0" t="0" r="0" b="0"/>
              <a:pathLst>
                <a:path w="2015" h="2015">
                  <a:moveTo>
                    <a:pt x="0" y="1007"/>
                  </a:moveTo>
                  <a:cubicBezTo>
                    <a:pt x="0" y="451"/>
                    <a:pt x="451" y="0"/>
                    <a:pt x="1007" y="0"/>
                  </a:cubicBezTo>
                  <a:lnTo>
                    <a:pt x="1007" y="0"/>
                  </a:lnTo>
                  <a:lnTo>
                    <a:pt x="1007" y="0"/>
                  </a:lnTo>
                  <a:lnTo>
                    <a:pt x="1007" y="0"/>
                  </a:lnTo>
                  <a:cubicBezTo>
                    <a:pt x="1564" y="0"/>
                    <a:pt x="2015" y="451"/>
                    <a:pt x="2015" y="1007"/>
                  </a:cubicBezTo>
                  <a:lnTo>
                    <a:pt x="2015" y="1007"/>
                  </a:lnTo>
                  <a:cubicBezTo>
                    <a:pt x="2015" y="1007"/>
                    <a:pt x="2015" y="1007"/>
                    <a:pt x="2015" y="1007"/>
                  </a:cubicBezTo>
                  <a:lnTo>
                    <a:pt x="2015" y="1007"/>
                  </a:lnTo>
                  <a:lnTo>
                    <a:pt x="2015" y="1007"/>
                  </a:lnTo>
                  <a:lnTo>
                    <a:pt x="2015" y="1007"/>
                  </a:lnTo>
                  <a:cubicBezTo>
                    <a:pt x="2015" y="1564"/>
                    <a:pt x="1564" y="2015"/>
                    <a:pt x="1007" y="2015"/>
                  </a:cubicBezTo>
                  <a:lnTo>
                    <a:pt x="1007" y="2015"/>
                  </a:lnTo>
                  <a:lnTo>
                    <a:pt x="1007" y="2015"/>
                  </a:lnTo>
                  <a:lnTo>
                    <a:pt x="1007" y="2015"/>
                  </a:lnTo>
                  <a:cubicBezTo>
                    <a:pt x="451" y="2015"/>
                    <a:pt x="0" y="1564"/>
                    <a:pt x="0" y="1007"/>
                  </a:cubicBezTo>
                  <a:lnTo>
                    <a:pt x="0" y="1007"/>
                  </a:lnTo>
                  <a:close/>
                </a:path>
              </a:pathLst>
            </a:custGeom>
            <a:solidFill>
              <a:srgbClr val="38B5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67" name="path"/>
            <p:cNvSpPr/>
            <p:nvPr/>
          </p:nvSpPr>
          <p:spPr>
            <a:xfrm>
              <a:off x="397973" y="446355"/>
              <a:ext cx="483809" cy="387048"/>
            </a:xfrm>
            <a:custGeom>
              <a:rect l="0" t="0" r="0" b="0"/>
              <a:pathLst>
                <a:path w="761" h="609">
                  <a:moveTo>
                    <a:pt x="685" y="533"/>
                  </a:moveTo>
                  <a:lnTo>
                    <a:pt x="761" y="533"/>
                  </a:lnTo>
                  <a:lnTo>
                    <a:pt x="761" y="571"/>
                  </a:lnTo>
                  <a:lnTo>
                    <a:pt x="761" y="571"/>
                  </a:lnTo>
                  <a:cubicBezTo>
                    <a:pt x="761" y="592"/>
                    <a:pt x="744" y="609"/>
                    <a:pt x="723" y="609"/>
                  </a:cubicBezTo>
                  <a:lnTo>
                    <a:pt x="723" y="609"/>
                  </a:lnTo>
                  <a:lnTo>
                    <a:pt x="723" y="609"/>
                  </a:lnTo>
                  <a:lnTo>
                    <a:pt x="38" y="609"/>
                  </a:lnTo>
                  <a:lnTo>
                    <a:pt x="38" y="609"/>
                  </a:lnTo>
                  <a:cubicBezTo>
                    <a:pt x="17" y="609"/>
                    <a:pt x="0" y="592"/>
                    <a:pt x="0" y="571"/>
                  </a:cubicBezTo>
                  <a:lnTo>
                    <a:pt x="0" y="571"/>
                  </a:lnTo>
                  <a:lnTo>
                    <a:pt x="0" y="571"/>
                  </a:lnTo>
                  <a:lnTo>
                    <a:pt x="0" y="533"/>
                  </a:lnTo>
                  <a:lnTo>
                    <a:pt x="76" y="533"/>
                  </a:lnTo>
                  <a:lnTo>
                    <a:pt x="76" y="76"/>
                  </a:lnTo>
                  <a:lnTo>
                    <a:pt x="76" y="76"/>
                  </a:lnTo>
                  <a:cubicBezTo>
                    <a:pt x="76" y="34"/>
                    <a:pt x="110" y="0"/>
                    <a:pt x="152" y="0"/>
                  </a:cubicBezTo>
                  <a:lnTo>
                    <a:pt x="152" y="0"/>
                  </a:lnTo>
                  <a:lnTo>
                    <a:pt x="609" y="0"/>
                  </a:lnTo>
                  <a:lnTo>
                    <a:pt x="609" y="0"/>
                  </a:lnTo>
                  <a:cubicBezTo>
                    <a:pt x="651" y="0"/>
                    <a:pt x="685" y="34"/>
                    <a:pt x="685" y="76"/>
                  </a:cubicBezTo>
                  <a:lnTo>
                    <a:pt x="685" y="76"/>
                  </a:lnTo>
                  <a:lnTo>
                    <a:pt x="685" y="76"/>
                  </a:lnTo>
                  <a:lnTo>
                    <a:pt x="685" y="533"/>
                  </a:lnTo>
                  <a:close/>
                  <a:moveTo>
                    <a:pt x="152" y="76"/>
                  </a:moveTo>
                  <a:lnTo>
                    <a:pt x="152" y="419"/>
                  </a:lnTo>
                  <a:lnTo>
                    <a:pt x="609" y="419"/>
                  </a:lnTo>
                  <a:lnTo>
                    <a:pt x="609" y="76"/>
                  </a:lnTo>
                  <a:lnTo>
                    <a:pt x="152" y="76"/>
                  </a:lnTo>
                  <a:close/>
                  <a:moveTo>
                    <a:pt x="304" y="495"/>
                  </a:moveTo>
                  <a:lnTo>
                    <a:pt x="304" y="533"/>
                  </a:lnTo>
                  <a:lnTo>
                    <a:pt x="457" y="533"/>
                  </a:lnTo>
                  <a:lnTo>
                    <a:pt x="457" y="495"/>
                  </a:lnTo>
                  <a:lnTo>
                    <a:pt x="304" y="495"/>
                  </a:lnTo>
                  <a:close/>
                </a:path>
              </a:pathLst>
            </a:custGeom>
            <a:solidFill>
              <a:srgbClr val="FBF8F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68" name="textbox 368"/>
          <p:cNvSpPr/>
          <p:nvPr/>
        </p:nvSpPr>
        <p:spPr>
          <a:xfrm>
            <a:off x="442263" y="318468"/>
            <a:ext cx="3075304" cy="5035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1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spcBef>
                <a:spcPts val="2"/>
              </a:spcBef>
              <a:tabLst>
                <a:tab pos="780415"/>
              </a:tabLst>
            </a:pPr>
            <a:r>
              <a:rPr sz="3000" spc="0"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施工阶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段划分</a:t>
            </a:r>
            <a:endParaRPr lang="Microsoft YaHei" altLang="Microsoft YaHei" sz="3000"/>
          </a:p>
        </p:txBody>
      </p:sp>
      <p:grpSp>
        <p:nvGrpSpPr>
          <p:cNvPr id="98" name="group 9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369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5AE3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70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5AE37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71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5AE37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72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5AE37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73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5AE37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74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5AE3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75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5AE37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76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5AE37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77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5AE37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78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5AE37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79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5AE3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80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5AE37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81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5AE37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82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5AE37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83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5AE37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84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5AE3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85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5AE37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86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5AE37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87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5AE37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88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5AE37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pic>
        <p:nvPicPr>
          <p:cNvPr id="389" name="picture 38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0881049" y="2210833"/>
            <a:ext cx="200025" cy="2184945"/>
          </a:xfrm>
          <a:prstGeom prst="rect">
            <a:avLst/>
          </a:prstGeom>
        </p:spPr>
      </p:pic>
      <p:pic>
        <p:nvPicPr>
          <p:cNvPr id="390" name="picture 39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9326741" y="4592776"/>
            <a:ext cx="1701138" cy="200024"/>
          </a:xfrm>
          <a:prstGeom prst="rect">
            <a:avLst/>
          </a:prstGeom>
        </p:spPr>
      </p:pic>
      <p:pic>
        <p:nvPicPr>
          <p:cNvPr id="391" name="picture 39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6280493" y="4511807"/>
            <a:ext cx="1529463" cy="200025"/>
          </a:xfrm>
          <a:prstGeom prst="rect">
            <a:avLst/>
          </a:prstGeom>
        </p:spPr>
      </p:pic>
      <p:pic>
        <p:nvPicPr>
          <p:cNvPr id="392" name="picture 39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3193288" y="4574235"/>
            <a:ext cx="1529461" cy="200025"/>
          </a:xfrm>
          <a:prstGeom prst="rect">
            <a:avLst/>
          </a:prstGeom>
        </p:spPr>
      </p:pic>
      <p:pic>
        <p:nvPicPr>
          <p:cNvPr id="393" name="picture 393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6264887" y="1836247"/>
            <a:ext cx="1529462" cy="200025"/>
          </a:xfrm>
          <a:prstGeom prst="rect">
            <a:avLst/>
          </a:prstGeom>
        </p:spPr>
      </p:pic>
      <p:pic>
        <p:nvPicPr>
          <p:cNvPr id="394" name="picture 394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1600000">
            <a:off x="9296013" y="1836247"/>
            <a:ext cx="1529460" cy="200025"/>
          </a:xfrm>
          <a:prstGeom prst="rect">
            <a:avLst/>
          </a:prstGeom>
        </p:spPr>
      </p:pic>
      <p:sp>
        <p:nvSpPr>
          <p:cNvPr id="395" name="path"/>
          <p:cNvSpPr/>
          <p:nvPr/>
        </p:nvSpPr>
        <p:spPr>
          <a:xfrm>
            <a:off x="2281268" y="1670944"/>
            <a:ext cx="499415" cy="499415"/>
          </a:xfrm>
          <a:custGeom>
            <a:rect l="0" t="0" r="0" b="0"/>
            <a:pathLst>
              <a:path w="786" h="786">
                <a:moveTo>
                  <a:pt x="393" y="786"/>
                </a:moveTo>
                <a:cubicBezTo>
                  <a:pt x="176" y="786"/>
                  <a:pt x="0" y="610"/>
                  <a:pt x="0" y="393"/>
                </a:cubicBezTo>
                <a:lnTo>
                  <a:pt x="0" y="393"/>
                </a:lnTo>
                <a:cubicBezTo>
                  <a:pt x="0" y="176"/>
                  <a:pt x="176" y="0"/>
                  <a:pt x="393" y="0"/>
                </a:cubicBezTo>
                <a:lnTo>
                  <a:pt x="393" y="0"/>
                </a:lnTo>
                <a:lnTo>
                  <a:pt x="393" y="0"/>
                </a:lnTo>
                <a:lnTo>
                  <a:pt x="393" y="0"/>
                </a:lnTo>
                <a:cubicBezTo>
                  <a:pt x="610" y="0"/>
                  <a:pt x="786" y="176"/>
                  <a:pt x="786" y="393"/>
                </a:cubicBezTo>
                <a:lnTo>
                  <a:pt x="786" y="393"/>
                </a:lnTo>
                <a:cubicBezTo>
                  <a:pt x="786" y="610"/>
                  <a:pt x="610" y="786"/>
                  <a:pt x="393" y="786"/>
                </a:cubicBezTo>
                <a:lnTo>
                  <a:pt x="393" y="786"/>
                </a:lnTo>
                <a:lnTo>
                  <a:pt x="393" y="786"/>
                </a:lnTo>
                <a:close/>
                <a:moveTo>
                  <a:pt x="255" y="353"/>
                </a:moveTo>
                <a:cubicBezTo>
                  <a:pt x="288" y="353"/>
                  <a:pt x="314" y="327"/>
                  <a:pt x="314" y="294"/>
                </a:cubicBezTo>
                <a:lnTo>
                  <a:pt x="314" y="294"/>
                </a:lnTo>
                <a:cubicBezTo>
                  <a:pt x="314" y="262"/>
                  <a:pt x="288" y="235"/>
                  <a:pt x="255" y="235"/>
                </a:cubicBezTo>
                <a:lnTo>
                  <a:pt x="255" y="235"/>
                </a:lnTo>
                <a:lnTo>
                  <a:pt x="255" y="235"/>
                </a:lnTo>
                <a:lnTo>
                  <a:pt x="255" y="235"/>
                </a:lnTo>
                <a:cubicBezTo>
                  <a:pt x="223" y="235"/>
                  <a:pt x="196" y="262"/>
                  <a:pt x="196" y="294"/>
                </a:cubicBezTo>
                <a:lnTo>
                  <a:pt x="196" y="294"/>
                </a:lnTo>
                <a:cubicBezTo>
                  <a:pt x="196" y="327"/>
                  <a:pt x="223" y="353"/>
                  <a:pt x="255" y="353"/>
                </a:cubicBezTo>
                <a:lnTo>
                  <a:pt x="255" y="353"/>
                </a:lnTo>
                <a:lnTo>
                  <a:pt x="255" y="353"/>
                </a:lnTo>
                <a:close/>
                <a:moveTo>
                  <a:pt x="530" y="353"/>
                </a:moveTo>
                <a:cubicBezTo>
                  <a:pt x="563" y="353"/>
                  <a:pt x="589" y="327"/>
                  <a:pt x="589" y="294"/>
                </a:cubicBezTo>
                <a:lnTo>
                  <a:pt x="589" y="294"/>
                </a:lnTo>
                <a:cubicBezTo>
                  <a:pt x="589" y="262"/>
                  <a:pt x="563" y="235"/>
                  <a:pt x="530" y="235"/>
                </a:cubicBezTo>
                <a:lnTo>
                  <a:pt x="530" y="235"/>
                </a:lnTo>
                <a:lnTo>
                  <a:pt x="530" y="235"/>
                </a:lnTo>
                <a:lnTo>
                  <a:pt x="530" y="235"/>
                </a:lnTo>
                <a:cubicBezTo>
                  <a:pt x="498" y="235"/>
                  <a:pt x="471" y="262"/>
                  <a:pt x="471" y="294"/>
                </a:cubicBezTo>
                <a:lnTo>
                  <a:pt x="471" y="294"/>
                </a:lnTo>
                <a:cubicBezTo>
                  <a:pt x="471" y="327"/>
                  <a:pt x="498" y="353"/>
                  <a:pt x="530" y="353"/>
                </a:cubicBezTo>
                <a:lnTo>
                  <a:pt x="530" y="353"/>
                </a:lnTo>
                <a:lnTo>
                  <a:pt x="530" y="353"/>
                </a:lnTo>
                <a:close/>
                <a:moveTo>
                  <a:pt x="615" y="471"/>
                </a:moveTo>
                <a:lnTo>
                  <a:pt x="170" y="471"/>
                </a:lnTo>
                <a:lnTo>
                  <a:pt x="170" y="471"/>
                </a:lnTo>
                <a:cubicBezTo>
                  <a:pt x="203" y="564"/>
                  <a:pt x="290" y="629"/>
                  <a:pt x="393" y="629"/>
                </a:cubicBezTo>
                <a:lnTo>
                  <a:pt x="393" y="629"/>
                </a:lnTo>
                <a:cubicBezTo>
                  <a:pt x="495" y="629"/>
                  <a:pt x="582" y="564"/>
                  <a:pt x="615" y="473"/>
                </a:cubicBezTo>
                <a:lnTo>
                  <a:pt x="615" y="473"/>
                </a:lnTo>
                <a:lnTo>
                  <a:pt x="615" y="471"/>
                </a:lnTo>
                <a:close/>
              </a:path>
            </a:pathLst>
          </a:custGeom>
          <a:solidFill>
            <a:srgbClr val="FDFAFA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96" name="rect"/>
          <p:cNvSpPr/>
          <p:nvPr/>
        </p:nvSpPr>
        <p:spPr>
          <a:xfrm>
            <a:off x="3193288" y="1936260"/>
            <a:ext cx="1529461" cy="0"/>
          </a:xfrm>
          <a:prstGeom prst="rect">
            <a:avLst/>
          </a:prstGeom>
          <a:solidFill>
            <a:srgbClr val="38B52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7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733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00" name="group 100"/>
          <p:cNvGrpSpPr/>
          <p:nvPr/>
        </p:nvGrpSpPr>
        <p:grpSpPr>
          <a:xfrm rot="21600000">
            <a:off x="5425187" y="2778148"/>
            <a:ext cx="1288173" cy="1569002"/>
            <a:chExt cx="1288173" cy="1569002"/>
          </a:xfrm>
        </p:grpSpPr>
        <p:sp>
          <p:nvSpPr>
            <p:cNvPr id="398" name="path"/>
            <p:cNvSpPr/>
            <p:nvPr/>
          </p:nvSpPr>
          <p:spPr>
            <a:xfrm>
              <a:off x="7373" y="6030"/>
              <a:ext cx="1273426" cy="1556941"/>
            </a:xfrm>
            <a:custGeom>
              <a:rect l="0" t="0" r="0" b="0"/>
              <a:pathLst>
                <a:path w="2005" h="2451">
                  <a:moveTo>
                    <a:pt x="2005" y="0"/>
                  </a:moveTo>
                  <a:lnTo>
                    <a:pt x="0" y="2451"/>
                  </a:lnTo>
                </a:path>
              </a:pathLst>
            </a:custGeom>
            <a:solidFill>
              <a:srgbClr val="45AE3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99" name="path"/>
            <p:cNvSpPr/>
            <p:nvPr/>
          </p:nvSpPr>
          <p:spPr>
            <a:xfrm>
              <a:off x="0" y="0"/>
              <a:ext cx="1288173" cy="1569002"/>
            </a:xfrm>
            <a:custGeom>
              <a:rect l="0" t="0" r="0" b="0"/>
              <a:pathLst>
                <a:path w="2028" h="2470">
                  <a:moveTo>
                    <a:pt x="2017" y="9"/>
                  </a:moveTo>
                  <a:lnTo>
                    <a:pt x="11" y="2461"/>
                  </a:lnTo>
                </a:path>
              </a:pathLst>
            </a:custGeom>
            <a:noFill/>
            <a:ln w="19050" cap="flat">
              <a:solidFill>
                <a:srgbClr val="45AE37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2" name="group 102"/>
          <p:cNvGrpSpPr/>
          <p:nvPr/>
        </p:nvGrpSpPr>
        <p:grpSpPr>
          <a:xfrm rot="21600000">
            <a:off x="6371110" y="1824540"/>
            <a:ext cx="2184301" cy="2522621"/>
            <a:chExt cx="2184301" cy="2522621"/>
          </a:xfrm>
        </p:grpSpPr>
        <p:sp>
          <p:nvSpPr>
            <p:cNvPr id="400" name="path"/>
            <p:cNvSpPr/>
            <p:nvPr/>
          </p:nvSpPr>
          <p:spPr>
            <a:xfrm>
              <a:off x="928572" y="995589"/>
              <a:ext cx="1248366" cy="1520989"/>
            </a:xfrm>
            <a:custGeom>
              <a:rect l="0" t="0" r="0" b="0"/>
              <a:pathLst>
                <a:path w="1965" h="2395">
                  <a:moveTo>
                    <a:pt x="1965" y="2395"/>
                  </a:moveTo>
                  <a:lnTo>
                    <a:pt x="0" y="0"/>
                  </a:lnTo>
                </a:path>
              </a:pathLst>
            </a:custGeom>
            <a:solidFill>
              <a:srgbClr val="45AE3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01" name="path"/>
            <p:cNvSpPr/>
            <p:nvPr/>
          </p:nvSpPr>
          <p:spPr>
            <a:xfrm>
              <a:off x="921210" y="989546"/>
              <a:ext cx="1263091" cy="1533075"/>
            </a:xfrm>
            <a:custGeom>
              <a:rect l="0" t="0" r="0" b="0"/>
              <a:pathLst>
                <a:path w="1989" h="2414">
                  <a:moveTo>
                    <a:pt x="1977" y="2404"/>
                  </a:moveTo>
                  <a:lnTo>
                    <a:pt x="11" y="9"/>
                  </a:lnTo>
                </a:path>
              </a:pathLst>
            </a:custGeom>
            <a:noFill/>
            <a:ln w="19050" cap="flat">
              <a:solidFill>
                <a:srgbClr val="45AE37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02" name="path"/>
            <p:cNvSpPr/>
            <p:nvPr/>
          </p:nvSpPr>
          <p:spPr>
            <a:xfrm>
              <a:off x="0" y="0"/>
              <a:ext cx="1290742" cy="1319209"/>
            </a:xfrm>
            <a:custGeom>
              <a:rect l="0" t="0" r="0" b="0"/>
              <a:pathLst>
                <a:path w="2032" h="2077">
                  <a:moveTo>
                    <a:pt x="0" y="1038"/>
                  </a:moveTo>
                  <a:cubicBezTo>
                    <a:pt x="0" y="465"/>
                    <a:pt x="455" y="0"/>
                    <a:pt x="1016" y="0"/>
                  </a:cubicBezTo>
                  <a:lnTo>
                    <a:pt x="1016" y="0"/>
                  </a:lnTo>
                  <a:lnTo>
                    <a:pt x="1016" y="0"/>
                  </a:lnTo>
                  <a:lnTo>
                    <a:pt x="1016" y="0"/>
                  </a:lnTo>
                  <a:cubicBezTo>
                    <a:pt x="1577" y="0"/>
                    <a:pt x="2032" y="465"/>
                    <a:pt x="2032" y="1038"/>
                  </a:cubicBezTo>
                  <a:lnTo>
                    <a:pt x="2032" y="1038"/>
                  </a:lnTo>
                  <a:cubicBezTo>
                    <a:pt x="2032" y="1038"/>
                    <a:pt x="2032" y="1038"/>
                    <a:pt x="2032" y="1038"/>
                  </a:cubicBezTo>
                  <a:lnTo>
                    <a:pt x="2032" y="1038"/>
                  </a:lnTo>
                  <a:lnTo>
                    <a:pt x="2032" y="1038"/>
                  </a:lnTo>
                  <a:lnTo>
                    <a:pt x="2032" y="1038"/>
                  </a:lnTo>
                  <a:cubicBezTo>
                    <a:pt x="2032" y="1612"/>
                    <a:pt x="1577" y="2077"/>
                    <a:pt x="1016" y="2077"/>
                  </a:cubicBezTo>
                  <a:lnTo>
                    <a:pt x="1016" y="2077"/>
                  </a:lnTo>
                  <a:lnTo>
                    <a:pt x="1016" y="2077"/>
                  </a:lnTo>
                  <a:lnTo>
                    <a:pt x="1016" y="2077"/>
                  </a:lnTo>
                  <a:cubicBezTo>
                    <a:pt x="455" y="2077"/>
                    <a:pt x="0" y="1612"/>
                    <a:pt x="0" y="1038"/>
                  </a:cubicBezTo>
                  <a:lnTo>
                    <a:pt x="0" y="1038"/>
                  </a:lnTo>
                  <a:cubicBezTo>
                    <a:pt x="0" y="1038"/>
                    <a:pt x="0" y="1038"/>
                    <a:pt x="0" y="1038"/>
                  </a:cubicBezTo>
                  <a:lnTo>
                    <a:pt x="0" y="1038"/>
                  </a:lnTo>
                  <a:close/>
                </a:path>
              </a:pathLst>
            </a:custGeom>
            <a:solidFill>
              <a:srgbClr val="89D77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03" name="path"/>
            <p:cNvSpPr/>
            <p:nvPr/>
          </p:nvSpPr>
          <p:spPr>
            <a:xfrm>
              <a:off x="122042" y="124739"/>
              <a:ext cx="1046650" cy="1069733"/>
            </a:xfrm>
            <a:custGeom>
              <a:rect l="0" t="0" r="0" b="0"/>
              <a:pathLst>
                <a:path w="1648" h="1684">
                  <a:moveTo>
                    <a:pt x="0" y="842"/>
                  </a:moveTo>
                  <a:cubicBezTo>
                    <a:pt x="0" y="377"/>
                    <a:pt x="368" y="0"/>
                    <a:pt x="824" y="0"/>
                  </a:cubicBezTo>
                  <a:lnTo>
                    <a:pt x="824" y="0"/>
                  </a:lnTo>
                  <a:lnTo>
                    <a:pt x="824" y="0"/>
                  </a:lnTo>
                  <a:lnTo>
                    <a:pt x="824" y="0"/>
                  </a:lnTo>
                  <a:cubicBezTo>
                    <a:pt x="1279" y="0"/>
                    <a:pt x="1648" y="377"/>
                    <a:pt x="1648" y="842"/>
                  </a:cubicBezTo>
                  <a:lnTo>
                    <a:pt x="1648" y="842"/>
                  </a:lnTo>
                  <a:cubicBezTo>
                    <a:pt x="1648" y="842"/>
                    <a:pt x="1648" y="842"/>
                    <a:pt x="1648" y="842"/>
                  </a:cubicBezTo>
                  <a:lnTo>
                    <a:pt x="1648" y="842"/>
                  </a:lnTo>
                  <a:lnTo>
                    <a:pt x="1648" y="842"/>
                  </a:lnTo>
                  <a:lnTo>
                    <a:pt x="1648" y="842"/>
                  </a:lnTo>
                  <a:cubicBezTo>
                    <a:pt x="1648" y="1307"/>
                    <a:pt x="1279" y="1684"/>
                    <a:pt x="824" y="1684"/>
                  </a:cubicBezTo>
                  <a:lnTo>
                    <a:pt x="824" y="1684"/>
                  </a:lnTo>
                  <a:lnTo>
                    <a:pt x="824" y="1684"/>
                  </a:lnTo>
                  <a:lnTo>
                    <a:pt x="824" y="1684"/>
                  </a:lnTo>
                  <a:cubicBezTo>
                    <a:pt x="368" y="1684"/>
                    <a:pt x="0" y="1307"/>
                    <a:pt x="0" y="842"/>
                  </a:cubicBezTo>
                  <a:lnTo>
                    <a:pt x="0" y="842"/>
                  </a:lnTo>
                  <a:cubicBezTo>
                    <a:pt x="0" y="842"/>
                    <a:pt x="0" y="842"/>
                    <a:pt x="0" y="842"/>
                  </a:cubicBezTo>
                  <a:lnTo>
                    <a:pt x="0" y="842"/>
                  </a:lnTo>
                  <a:close/>
                </a:path>
              </a:pathLst>
            </a:custGeom>
            <a:solidFill>
              <a:srgbClr val="B0E4A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04" name="path"/>
            <p:cNvSpPr/>
            <p:nvPr/>
          </p:nvSpPr>
          <p:spPr>
            <a:xfrm>
              <a:off x="263615" y="269435"/>
              <a:ext cx="763505" cy="780341"/>
            </a:xfrm>
            <a:custGeom>
              <a:rect l="0" t="0" r="0" b="0"/>
              <a:pathLst>
                <a:path w="1202" h="1228">
                  <a:moveTo>
                    <a:pt x="0" y="614"/>
                  </a:moveTo>
                  <a:cubicBezTo>
                    <a:pt x="0" y="275"/>
                    <a:pt x="269" y="0"/>
                    <a:pt x="601" y="0"/>
                  </a:cubicBezTo>
                  <a:lnTo>
                    <a:pt x="601" y="0"/>
                  </a:lnTo>
                  <a:lnTo>
                    <a:pt x="601" y="0"/>
                  </a:lnTo>
                  <a:lnTo>
                    <a:pt x="601" y="0"/>
                  </a:lnTo>
                  <a:cubicBezTo>
                    <a:pt x="933" y="0"/>
                    <a:pt x="1202" y="275"/>
                    <a:pt x="1202" y="614"/>
                  </a:cubicBezTo>
                  <a:lnTo>
                    <a:pt x="1202" y="614"/>
                  </a:lnTo>
                  <a:cubicBezTo>
                    <a:pt x="1202" y="614"/>
                    <a:pt x="1202" y="614"/>
                    <a:pt x="1202" y="614"/>
                  </a:cubicBezTo>
                  <a:lnTo>
                    <a:pt x="1202" y="614"/>
                  </a:lnTo>
                  <a:lnTo>
                    <a:pt x="1202" y="614"/>
                  </a:lnTo>
                  <a:lnTo>
                    <a:pt x="1202" y="614"/>
                  </a:lnTo>
                  <a:cubicBezTo>
                    <a:pt x="1202" y="953"/>
                    <a:pt x="933" y="1228"/>
                    <a:pt x="601" y="1228"/>
                  </a:cubicBezTo>
                  <a:lnTo>
                    <a:pt x="601" y="1228"/>
                  </a:lnTo>
                  <a:lnTo>
                    <a:pt x="601" y="1228"/>
                  </a:lnTo>
                  <a:lnTo>
                    <a:pt x="601" y="1228"/>
                  </a:lnTo>
                  <a:cubicBezTo>
                    <a:pt x="269" y="1228"/>
                    <a:pt x="0" y="953"/>
                    <a:pt x="0" y="614"/>
                  </a:cubicBezTo>
                  <a:lnTo>
                    <a:pt x="0" y="614"/>
                  </a:lnTo>
                  <a:cubicBezTo>
                    <a:pt x="0" y="614"/>
                    <a:pt x="0" y="614"/>
                    <a:pt x="0" y="614"/>
                  </a:cubicBezTo>
                  <a:lnTo>
                    <a:pt x="0" y="614"/>
                  </a:lnTo>
                  <a:close/>
                </a:path>
              </a:pathLst>
            </a:custGeom>
            <a:solidFill>
              <a:srgbClr val="45AE3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4" name="group 104"/>
          <p:cNvGrpSpPr/>
          <p:nvPr/>
        </p:nvGrpSpPr>
        <p:grpSpPr>
          <a:xfrm rot="21600000">
            <a:off x="9108956" y="2812245"/>
            <a:ext cx="1288173" cy="1569002"/>
            <a:chExt cx="1288173" cy="1569002"/>
          </a:xfrm>
        </p:grpSpPr>
        <p:sp>
          <p:nvSpPr>
            <p:cNvPr id="405" name="path"/>
            <p:cNvSpPr/>
            <p:nvPr/>
          </p:nvSpPr>
          <p:spPr>
            <a:xfrm>
              <a:off x="7373" y="6030"/>
              <a:ext cx="1273426" cy="1556941"/>
            </a:xfrm>
            <a:custGeom>
              <a:rect l="0" t="0" r="0" b="0"/>
              <a:pathLst>
                <a:path w="2005" h="2451">
                  <a:moveTo>
                    <a:pt x="2005" y="0"/>
                  </a:moveTo>
                  <a:lnTo>
                    <a:pt x="0" y="2451"/>
                  </a:lnTo>
                </a:path>
              </a:pathLst>
            </a:custGeom>
            <a:solidFill>
              <a:srgbClr val="45AE3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06" name="path"/>
            <p:cNvSpPr/>
            <p:nvPr/>
          </p:nvSpPr>
          <p:spPr>
            <a:xfrm>
              <a:off x="0" y="0"/>
              <a:ext cx="1288173" cy="1569002"/>
            </a:xfrm>
            <a:custGeom>
              <a:rect l="0" t="0" r="0" b="0"/>
              <a:pathLst>
                <a:path w="2028" h="2470">
                  <a:moveTo>
                    <a:pt x="2017" y="9"/>
                  </a:moveTo>
                  <a:lnTo>
                    <a:pt x="11" y="2461"/>
                  </a:lnTo>
                </a:path>
              </a:pathLst>
            </a:custGeom>
            <a:noFill/>
            <a:ln w="19050" cap="flat">
              <a:solidFill>
                <a:srgbClr val="45AE37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6" name="group 106"/>
          <p:cNvGrpSpPr/>
          <p:nvPr/>
        </p:nvGrpSpPr>
        <p:grpSpPr>
          <a:xfrm rot="21600000">
            <a:off x="1726559" y="2778148"/>
            <a:ext cx="1288172" cy="1569002"/>
            <a:chExt cx="1288172" cy="1569002"/>
          </a:xfrm>
        </p:grpSpPr>
        <p:sp>
          <p:nvSpPr>
            <p:cNvPr id="407" name="path"/>
            <p:cNvSpPr/>
            <p:nvPr/>
          </p:nvSpPr>
          <p:spPr>
            <a:xfrm>
              <a:off x="7372" y="6030"/>
              <a:ext cx="1273426" cy="1556941"/>
            </a:xfrm>
            <a:custGeom>
              <a:rect l="0" t="0" r="0" b="0"/>
              <a:pathLst>
                <a:path w="2005" h="2451">
                  <a:moveTo>
                    <a:pt x="2005" y="0"/>
                  </a:moveTo>
                  <a:lnTo>
                    <a:pt x="0" y="2451"/>
                  </a:lnTo>
                </a:path>
              </a:pathLst>
            </a:custGeom>
            <a:solidFill>
              <a:srgbClr val="45AE3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08" name="path"/>
            <p:cNvSpPr/>
            <p:nvPr/>
          </p:nvSpPr>
          <p:spPr>
            <a:xfrm>
              <a:off x="0" y="0"/>
              <a:ext cx="1288172" cy="1569002"/>
            </a:xfrm>
            <a:custGeom>
              <a:rect l="0" t="0" r="0" b="0"/>
              <a:pathLst>
                <a:path w="2028" h="2470">
                  <a:moveTo>
                    <a:pt x="2017" y="9"/>
                  </a:moveTo>
                  <a:lnTo>
                    <a:pt x="11" y="2461"/>
                  </a:lnTo>
                </a:path>
              </a:pathLst>
            </a:custGeom>
            <a:noFill/>
            <a:ln w="19050" cap="flat">
              <a:solidFill>
                <a:srgbClr val="45AE37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8" name="group 108"/>
          <p:cNvGrpSpPr/>
          <p:nvPr/>
        </p:nvGrpSpPr>
        <p:grpSpPr>
          <a:xfrm rot="21600000">
            <a:off x="3524338" y="2814087"/>
            <a:ext cx="1263091" cy="1533075"/>
            <a:chExt cx="1263091" cy="1533075"/>
          </a:xfrm>
        </p:grpSpPr>
        <p:sp>
          <p:nvSpPr>
            <p:cNvPr id="409" name="path"/>
            <p:cNvSpPr/>
            <p:nvPr/>
          </p:nvSpPr>
          <p:spPr>
            <a:xfrm>
              <a:off x="7362" y="6043"/>
              <a:ext cx="1248365" cy="1520989"/>
            </a:xfrm>
            <a:custGeom>
              <a:rect l="0" t="0" r="0" b="0"/>
              <a:pathLst>
                <a:path w="1965" h="2395">
                  <a:moveTo>
                    <a:pt x="1965" y="2395"/>
                  </a:moveTo>
                  <a:lnTo>
                    <a:pt x="0" y="0"/>
                  </a:lnTo>
                </a:path>
              </a:pathLst>
            </a:custGeom>
            <a:solidFill>
              <a:srgbClr val="45AE3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10" name="path"/>
            <p:cNvSpPr/>
            <p:nvPr/>
          </p:nvSpPr>
          <p:spPr>
            <a:xfrm>
              <a:off x="0" y="0"/>
              <a:ext cx="1263091" cy="1533075"/>
            </a:xfrm>
            <a:custGeom>
              <a:rect l="0" t="0" r="0" b="0"/>
              <a:pathLst>
                <a:path w="1989" h="2414">
                  <a:moveTo>
                    <a:pt x="1977" y="2404"/>
                  </a:moveTo>
                  <a:lnTo>
                    <a:pt x="11" y="9"/>
                  </a:lnTo>
                </a:path>
              </a:pathLst>
            </a:custGeom>
            <a:noFill/>
            <a:ln w="19050" cap="flat">
              <a:solidFill>
                <a:srgbClr val="45AE37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10" name="group 110"/>
          <p:cNvGrpSpPr/>
          <p:nvPr/>
        </p:nvGrpSpPr>
        <p:grpSpPr>
          <a:xfrm rot="21600000">
            <a:off x="9968252" y="1824540"/>
            <a:ext cx="1290745" cy="1319209"/>
            <a:chExt cx="1290745" cy="1319209"/>
          </a:xfrm>
        </p:grpSpPr>
        <p:sp>
          <p:nvSpPr>
            <p:cNvPr id="411" name="path"/>
            <p:cNvSpPr/>
            <p:nvPr/>
          </p:nvSpPr>
          <p:spPr>
            <a:xfrm>
              <a:off x="0" y="0"/>
              <a:ext cx="1290745" cy="1319209"/>
            </a:xfrm>
            <a:custGeom>
              <a:rect l="0" t="0" r="0" b="0"/>
              <a:pathLst>
                <a:path w="2032" h="2077">
                  <a:moveTo>
                    <a:pt x="0" y="1038"/>
                  </a:moveTo>
                  <a:cubicBezTo>
                    <a:pt x="0" y="465"/>
                    <a:pt x="455" y="0"/>
                    <a:pt x="1016" y="0"/>
                  </a:cubicBezTo>
                  <a:lnTo>
                    <a:pt x="1016" y="0"/>
                  </a:lnTo>
                  <a:lnTo>
                    <a:pt x="1016" y="0"/>
                  </a:lnTo>
                  <a:lnTo>
                    <a:pt x="1016" y="0"/>
                  </a:lnTo>
                  <a:cubicBezTo>
                    <a:pt x="1577" y="0"/>
                    <a:pt x="2032" y="465"/>
                    <a:pt x="2032" y="1038"/>
                  </a:cubicBezTo>
                  <a:lnTo>
                    <a:pt x="2032" y="1038"/>
                  </a:lnTo>
                  <a:cubicBezTo>
                    <a:pt x="2032" y="1038"/>
                    <a:pt x="2032" y="1038"/>
                    <a:pt x="2032" y="1038"/>
                  </a:cubicBezTo>
                  <a:lnTo>
                    <a:pt x="2032" y="1038"/>
                  </a:lnTo>
                  <a:lnTo>
                    <a:pt x="2032" y="1038"/>
                  </a:lnTo>
                  <a:lnTo>
                    <a:pt x="2032" y="1038"/>
                  </a:lnTo>
                  <a:cubicBezTo>
                    <a:pt x="2032" y="1612"/>
                    <a:pt x="1577" y="2077"/>
                    <a:pt x="1016" y="2077"/>
                  </a:cubicBezTo>
                  <a:lnTo>
                    <a:pt x="1016" y="2077"/>
                  </a:lnTo>
                  <a:lnTo>
                    <a:pt x="1016" y="2077"/>
                  </a:lnTo>
                  <a:lnTo>
                    <a:pt x="1016" y="2077"/>
                  </a:lnTo>
                  <a:cubicBezTo>
                    <a:pt x="455" y="2077"/>
                    <a:pt x="0" y="1612"/>
                    <a:pt x="0" y="1038"/>
                  </a:cubicBezTo>
                  <a:lnTo>
                    <a:pt x="0" y="1038"/>
                  </a:lnTo>
                  <a:cubicBezTo>
                    <a:pt x="0" y="1038"/>
                    <a:pt x="0" y="1038"/>
                    <a:pt x="0" y="1038"/>
                  </a:cubicBezTo>
                  <a:lnTo>
                    <a:pt x="0" y="1038"/>
                  </a:lnTo>
                  <a:close/>
                </a:path>
              </a:pathLst>
            </a:custGeom>
            <a:solidFill>
              <a:srgbClr val="89D77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12" name="path"/>
            <p:cNvSpPr/>
            <p:nvPr/>
          </p:nvSpPr>
          <p:spPr>
            <a:xfrm>
              <a:off x="122046" y="124739"/>
              <a:ext cx="1046651" cy="1069733"/>
            </a:xfrm>
            <a:custGeom>
              <a:rect l="0" t="0" r="0" b="0"/>
              <a:pathLst>
                <a:path w="1648" h="1684">
                  <a:moveTo>
                    <a:pt x="0" y="842"/>
                  </a:moveTo>
                  <a:cubicBezTo>
                    <a:pt x="0" y="377"/>
                    <a:pt x="368" y="0"/>
                    <a:pt x="824" y="0"/>
                  </a:cubicBezTo>
                  <a:lnTo>
                    <a:pt x="824" y="0"/>
                  </a:lnTo>
                  <a:lnTo>
                    <a:pt x="824" y="0"/>
                  </a:lnTo>
                  <a:lnTo>
                    <a:pt x="824" y="0"/>
                  </a:lnTo>
                  <a:cubicBezTo>
                    <a:pt x="1279" y="0"/>
                    <a:pt x="1648" y="377"/>
                    <a:pt x="1648" y="842"/>
                  </a:cubicBezTo>
                  <a:lnTo>
                    <a:pt x="1648" y="842"/>
                  </a:lnTo>
                  <a:cubicBezTo>
                    <a:pt x="1648" y="842"/>
                    <a:pt x="1648" y="842"/>
                    <a:pt x="1648" y="842"/>
                  </a:cubicBezTo>
                  <a:lnTo>
                    <a:pt x="1648" y="842"/>
                  </a:lnTo>
                  <a:lnTo>
                    <a:pt x="1648" y="842"/>
                  </a:lnTo>
                  <a:lnTo>
                    <a:pt x="1648" y="842"/>
                  </a:lnTo>
                  <a:cubicBezTo>
                    <a:pt x="1648" y="1307"/>
                    <a:pt x="1279" y="1684"/>
                    <a:pt x="824" y="1684"/>
                  </a:cubicBezTo>
                  <a:lnTo>
                    <a:pt x="824" y="1684"/>
                  </a:lnTo>
                  <a:lnTo>
                    <a:pt x="824" y="1684"/>
                  </a:lnTo>
                  <a:lnTo>
                    <a:pt x="824" y="1684"/>
                  </a:lnTo>
                  <a:cubicBezTo>
                    <a:pt x="368" y="1684"/>
                    <a:pt x="0" y="1307"/>
                    <a:pt x="0" y="842"/>
                  </a:cubicBezTo>
                  <a:lnTo>
                    <a:pt x="0" y="842"/>
                  </a:lnTo>
                  <a:cubicBezTo>
                    <a:pt x="0" y="842"/>
                    <a:pt x="0" y="842"/>
                    <a:pt x="0" y="842"/>
                  </a:cubicBezTo>
                  <a:lnTo>
                    <a:pt x="0" y="842"/>
                  </a:lnTo>
                  <a:close/>
                </a:path>
              </a:pathLst>
            </a:custGeom>
            <a:solidFill>
              <a:srgbClr val="B0E4A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13" name="path"/>
            <p:cNvSpPr/>
            <p:nvPr/>
          </p:nvSpPr>
          <p:spPr>
            <a:xfrm>
              <a:off x="263616" y="269435"/>
              <a:ext cx="763506" cy="780341"/>
            </a:xfrm>
            <a:custGeom>
              <a:rect l="0" t="0" r="0" b="0"/>
              <a:pathLst>
                <a:path w="1202" h="1228">
                  <a:moveTo>
                    <a:pt x="0" y="614"/>
                  </a:moveTo>
                  <a:cubicBezTo>
                    <a:pt x="0" y="275"/>
                    <a:pt x="269" y="0"/>
                    <a:pt x="601" y="0"/>
                  </a:cubicBezTo>
                  <a:lnTo>
                    <a:pt x="601" y="0"/>
                  </a:lnTo>
                  <a:lnTo>
                    <a:pt x="601" y="0"/>
                  </a:lnTo>
                  <a:lnTo>
                    <a:pt x="601" y="0"/>
                  </a:lnTo>
                  <a:cubicBezTo>
                    <a:pt x="933" y="0"/>
                    <a:pt x="1202" y="275"/>
                    <a:pt x="1202" y="614"/>
                  </a:cubicBezTo>
                  <a:lnTo>
                    <a:pt x="1202" y="614"/>
                  </a:lnTo>
                  <a:cubicBezTo>
                    <a:pt x="1202" y="614"/>
                    <a:pt x="1202" y="614"/>
                    <a:pt x="1202" y="614"/>
                  </a:cubicBezTo>
                  <a:lnTo>
                    <a:pt x="1202" y="614"/>
                  </a:lnTo>
                  <a:lnTo>
                    <a:pt x="1202" y="614"/>
                  </a:lnTo>
                  <a:lnTo>
                    <a:pt x="1202" y="614"/>
                  </a:lnTo>
                  <a:cubicBezTo>
                    <a:pt x="1202" y="953"/>
                    <a:pt x="933" y="1228"/>
                    <a:pt x="601" y="1228"/>
                  </a:cubicBezTo>
                  <a:lnTo>
                    <a:pt x="601" y="1228"/>
                  </a:lnTo>
                  <a:lnTo>
                    <a:pt x="601" y="1228"/>
                  </a:lnTo>
                  <a:lnTo>
                    <a:pt x="601" y="1228"/>
                  </a:lnTo>
                  <a:cubicBezTo>
                    <a:pt x="269" y="1228"/>
                    <a:pt x="0" y="953"/>
                    <a:pt x="0" y="614"/>
                  </a:cubicBezTo>
                  <a:lnTo>
                    <a:pt x="0" y="614"/>
                  </a:lnTo>
                  <a:cubicBezTo>
                    <a:pt x="0" y="614"/>
                    <a:pt x="0" y="614"/>
                    <a:pt x="0" y="614"/>
                  </a:cubicBezTo>
                  <a:lnTo>
                    <a:pt x="0" y="614"/>
                  </a:lnTo>
                  <a:close/>
                </a:path>
              </a:pathLst>
            </a:custGeom>
            <a:solidFill>
              <a:srgbClr val="45AE3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14" name="path"/>
            <p:cNvSpPr/>
            <p:nvPr/>
          </p:nvSpPr>
          <p:spPr>
            <a:xfrm>
              <a:off x="435347" y="455955"/>
              <a:ext cx="395668" cy="413608"/>
            </a:xfrm>
            <a:custGeom>
              <a:rect l="0" t="0" r="0" b="0"/>
              <a:pathLst>
                <a:path w="623" h="651">
                  <a:moveTo>
                    <a:pt x="612" y="527"/>
                  </a:moveTo>
                  <a:lnTo>
                    <a:pt x="612" y="567"/>
                  </a:lnTo>
                  <a:lnTo>
                    <a:pt x="10" y="567"/>
                  </a:lnTo>
                  <a:lnTo>
                    <a:pt x="10" y="527"/>
                  </a:lnTo>
                  <a:lnTo>
                    <a:pt x="10" y="527"/>
                  </a:lnTo>
                  <a:cubicBezTo>
                    <a:pt x="10" y="527"/>
                    <a:pt x="-1" y="505"/>
                    <a:pt x="67" y="453"/>
                  </a:cubicBezTo>
                  <a:lnTo>
                    <a:pt x="67" y="453"/>
                  </a:lnTo>
                  <a:cubicBezTo>
                    <a:pt x="137" y="400"/>
                    <a:pt x="128" y="264"/>
                    <a:pt x="128" y="171"/>
                  </a:cubicBezTo>
                  <a:lnTo>
                    <a:pt x="128" y="171"/>
                  </a:lnTo>
                  <a:cubicBezTo>
                    <a:pt x="128" y="79"/>
                    <a:pt x="290" y="77"/>
                    <a:pt x="290" y="77"/>
                  </a:cubicBezTo>
                  <a:lnTo>
                    <a:pt x="290" y="77"/>
                  </a:lnTo>
                  <a:lnTo>
                    <a:pt x="296" y="77"/>
                  </a:lnTo>
                  <a:lnTo>
                    <a:pt x="296" y="77"/>
                  </a:lnTo>
                  <a:cubicBezTo>
                    <a:pt x="296" y="77"/>
                    <a:pt x="296" y="77"/>
                    <a:pt x="296" y="62"/>
                  </a:cubicBezTo>
                  <a:lnTo>
                    <a:pt x="296" y="62"/>
                  </a:lnTo>
                  <a:cubicBezTo>
                    <a:pt x="296" y="53"/>
                    <a:pt x="257" y="20"/>
                    <a:pt x="257" y="20"/>
                  </a:cubicBezTo>
                  <a:lnTo>
                    <a:pt x="257" y="20"/>
                  </a:lnTo>
                  <a:lnTo>
                    <a:pt x="256" y="0"/>
                  </a:lnTo>
                  <a:lnTo>
                    <a:pt x="366" y="0"/>
                  </a:lnTo>
                  <a:lnTo>
                    <a:pt x="365" y="20"/>
                  </a:lnTo>
                  <a:lnTo>
                    <a:pt x="365" y="20"/>
                  </a:lnTo>
                  <a:cubicBezTo>
                    <a:pt x="365" y="20"/>
                    <a:pt x="323" y="54"/>
                    <a:pt x="323" y="64"/>
                  </a:cubicBezTo>
                  <a:lnTo>
                    <a:pt x="323" y="64"/>
                  </a:lnTo>
                  <a:cubicBezTo>
                    <a:pt x="323" y="73"/>
                    <a:pt x="323" y="76"/>
                    <a:pt x="323" y="77"/>
                  </a:cubicBezTo>
                  <a:lnTo>
                    <a:pt x="323" y="77"/>
                  </a:lnTo>
                  <a:lnTo>
                    <a:pt x="332" y="77"/>
                  </a:lnTo>
                  <a:lnTo>
                    <a:pt x="332" y="77"/>
                  </a:lnTo>
                  <a:cubicBezTo>
                    <a:pt x="332" y="77"/>
                    <a:pt x="494" y="79"/>
                    <a:pt x="494" y="171"/>
                  </a:cubicBezTo>
                  <a:lnTo>
                    <a:pt x="494" y="171"/>
                  </a:lnTo>
                  <a:cubicBezTo>
                    <a:pt x="494" y="264"/>
                    <a:pt x="485" y="400"/>
                    <a:pt x="555" y="453"/>
                  </a:cubicBezTo>
                  <a:lnTo>
                    <a:pt x="555" y="453"/>
                  </a:lnTo>
                  <a:cubicBezTo>
                    <a:pt x="625" y="505"/>
                    <a:pt x="612" y="527"/>
                    <a:pt x="612" y="527"/>
                  </a:cubicBezTo>
                  <a:moveTo>
                    <a:pt x="380" y="588"/>
                  </a:moveTo>
                  <a:cubicBezTo>
                    <a:pt x="380" y="618"/>
                    <a:pt x="349" y="651"/>
                    <a:pt x="311" y="651"/>
                  </a:cubicBezTo>
                  <a:lnTo>
                    <a:pt x="311" y="651"/>
                  </a:lnTo>
                  <a:cubicBezTo>
                    <a:pt x="273" y="651"/>
                    <a:pt x="243" y="618"/>
                    <a:pt x="243" y="588"/>
                  </a:cubicBezTo>
                  <a:lnTo>
                    <a:pt x="243" y="588"/>
                  </a:lnTo>
                  <a:cubicBezTo>
                    <a:pt x="243" y="589"/>
                    <a:pt x="380" y="587"/>
                    <a:pt x="380" y="58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12" name="group 112"/>
          <p:cNvGrpSpPr/>
          <p:nvPr/>
        </p:nvGrpSpPr>
        <p:grpSpPr>
          <a:xfrm rot="21600000">
            <a:off x="8181212" y="4071684"/>
            <a:ext cx="1290743" cy="1319209"/>
            <a:chExt cx="1290743" cy="1319209"/>
          </a:xfrm>
        </p:grpSpPr>
        <p:sp>
          <p:nvSpPr>
            <p:cNvPr id="415" name="path"/>
            <p:cNvSpPr/>
            <p:nvPr/>
          </p:nvSpPr>
          <p:spPr>
            <a:xfrm>
              <a:off x="0" y="0"/>
              <a:ext cx="1290743" cy="1319209"/>
            </a:xfrm>
            <a:custGeom>
              <a:rect l="0" t="0" r="0" b="0"/>
              <a:pathLst>
                <a:path w="2032" h="2077">
                  <a:moveTo>
                    <a:pt x="0" y="1038"/>
                  </a:moveTo>
                  <a:cubicBezTo>
                    <a:pt x="0" y="465"/>
                    <a:pt x="455" y="0"/>
                    <a:pt x="1016" y="0"/>
                  </a:cubicBezTo>
                  <a:lnTo>
                    <a:pt x="1016" y="0"/>
                  </a:lnTo>
                  <a:lnTo>
                    <a:pt x="1016" y="0"/>
                  </a:lnTo>
                  <a:lnTo>
                    <a:pt x="1016" y="0"/>
                  </a:lnTo>
                  <a:cubicBezTo>
                    <a:pt x="1577" y="0"/>
                    <a:pt x="2032" y="465"/>
                    <a:pt x="2032" y="1038"/>
                  </a:cubicBezTo>
                  <a:lnTo>
                    <a:pt x="2032" y="1038"/>
                  </a:lnTo>
                  <a:cubicBezTo>
                    <a:pt x="2032" y="1038"/>
                    <a:pt x="2032" y="1038"/>
                    <a:pt x="2032" y="1038"/>
                  </a:cubicBezTo>
                  <a:lnTo>
                    <a:pt x="2032" y="1038"/>
                  </a:lnTo>
                  <a:lnTo>
                    <a:pt x="2032" y="1038"/>
                  </a:lnTo>
                  <a:lnTo>
                    <a:pt x="2032" y="1038"/>
                  </a:lnTo>
                  <a:cubicBezTo>
                    <a:pt x="2032" y="1612"/>
                    <a:pt x="1577" y="2077"/>
                    <a:pt x="1016" y="2077"/>
                  </a:cubicBezTo>
                  <a:lnTo>
                    <a:pt x="1016" y="2077"/>
                  </a:lnTo>
                  <a:lnTo>
                    <a:pt x="1016" y="2077"/>
                  </a:lnTo>
                  <a:lnTo>
                    <a:pt x="1016" y="2077"/>
                  </a:lnTo>
                  <a:cubicBezTo>
                    <a:pt x="455" y="2077"/>
                    <a:pt x="0" y="1612"/>
                    <a:pt x="0" y="1038"/>
                  </a:cubicBezTo>
                  <a:lnTo>
                    <a:pt x="0" y="1038"/>
                  </a:lnTo>
                  <a:cubicBezTo>
                    <a:pt x="0" y="1038"/>
                    <a:pt x="0" y="1038"/>
                    <a:pt x="0" y="1038"/>
                  </a:cubicBezTo>
                  <a:lnTo>
                    <a:pt x="0" y="1038"/>
                  </a:lnTo>
                  <a:close/>
                </a:path>
              </a:pathLst>
            </a:custGeom>
            <a:solidFill>
              <a:srgbClr val="89D77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16" name="path"/>
            <p:cNvSpPr/>
            <p:nvPr/>
          </p:nvSpPr>
          <p:spPr>
            <a:xfrm>
              <a:off x="122046" y="124738"/>
              <a:ext cx="1046650" cy="1069732"/>
            </a:xfrm>
            <a:custGeom>
              <a:rect l="0" t="0" r="0" b="0"/>
              <a:pathLst>
                <a:path w="1648" h="1684">
                  <a:moveTo>
                    <a:pt x="0" y="842"/>
                  </a:moveTo>
                  <a:cubicBezTo>
                    <a:pt x="0" y="377"/>
                    <a:pt x="368" y="0"/>
                    <a:pt x="824" y="0"/>
                  </a:cubicBezTo>
                  <a:lnTo>
                    <a:pt x="824" y="0"/>
                  </a:lnTo>
                  <a:lnTo>
                    <a:pt x="824" y="0"/>
                  </a:lnTo>
                  <a:lnTo>
                    <a:pt x="824" y="0"/>
                  </a:lnTo>
                  <a:cubicBezTo>
                    <a:pt x="1279" y="0"/>
                    <a:pt x="1648" y="377"/>
                    <a:pt x="1648" y="842"/>
                  </a:cubicBezTo>
                  <a:lnTo>
                    <a:pt x="1648" y="842"/>
                  </a:lnTo>
                  <a:cubicBezTo>
                    <a:pt x="1648" y="842"/>
                    <a:pt x="1648" y="842"/>
                    <a:pt x="1648" y="842"/>
                  </a:cubicBezTo>
                  <a:lnTo>
                    <a:pt x="1648" y="842"/>
                  </a:lnTo>
                  <a:lnTo>
                    <a:pt x="1648" y="842"/>
                  </a:lnTo>
                  <a:lnTo>
                    <a:pt x="1648" y="842"/>
                  </a:lnTo>
                  <a:cubicBezTo>
                    <a:pt x="1648" y="1307"/>
                    <a:pt x="1279" y="1684"/>
                    <a:pt x="824" y="1684"/>
                  </a:cubicBezTo>
                  <a:lnTo>
                    <a:pt x="824" y="1684"/>
                  </a:lnTo>
                  <a:lnTo>
                    <a:pt x="824" y="1684"/>
                  </a:lnTo>
                  <a:lnTo>
                    <a:pt x="824" y="1684"/>
                  </a:lnTo>
                  <a:cubicBezTo>
                    <a:pt x="368" y="1684"/>
                    <a:pt x="0" y="1307"/>
                    <a:pt x="0" y="842"/>
                  </a:cubicBezTo>
                  <a:lnTo>
                    <a:pt x="0" y="842"/>
                  </a:lnTo>
                  <a:cubicBezTo>
                    <a:pt x="0" y="842"/>
                    <a:pt x="0" y="842"/>
                    <a:pt x="0" y="842"/>
                  </a:cubicBezTo>
                  <a:lnTo>
                    <a:pt x="0" y="842"/>
                  </a:lnTo>
                  <a:close/>
                </a:path>
              </a:pathLst>
            </a:custGeom>
            <a:solidFill>
              <a:srgbClr val="B0E4A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17" name="path"/>
            <p:cNvSpPr/>
            <p:nvPr/>
          </p:nvSpPr>
          <p:spPr>
            <a:xfrm>
              <a:off x="263618" y="269434"/>
              <a:ext cx="763503" cy="780341"/>
            </a:xfrm>
            <a:custGeom>
              <a:rect l="0" t="0" r="0" b="0"/>
              <a:pathLst>
                <a:path w="1202" h="1228">
                  <a:moveTo>
                    <a:pt x="0" y="614"/>
                  </a:moveTo>
                  <a:cubicBezTo>
                    <a:pt x="0" y="275"/>
                    <a:pt x="269" y="0"/>
                    <a:pt x="601" y="0"/>
                  </a:cubicBezTo>
                  <a:lnTo>
                    <a:pt x="601" y="0"/>
                  </a:lnTo>
                  <a:lnTo>
                    <a:pt x="601" y="0"/>
                  </a:lnTo>
                  <a:lnTo>
                    <a:pt x="601" y="0"/>
                  </a:lnTo>
                  <a:cubicBezTo>
                    <a:pt x="933" y="0"/>
                    <a:pt x="1202" y="275"/>
                    <a:pt x="1202" y="614"/>
                  </a:cubicBezTo>
                  <a:lnTo>
                    <a:pt x="1202" y="614"/>
                  </a:lnTo>
                  <a:cubicBezTo>
                    <a:pt x="1202" y="614"/>
                    <a:pt x="1202" y="614"/>
                    <a:pt x="1202" y="614"/>
                  </a:cubicBezTo>
                  <a:lnTo>
                    <a:pt x="1202" y="614"/>
                  </a:lnTo>
                  <a:lnTo>
                    <a:pt x="1202" y="614"/>
                  </a:lnTo>
                  <a:lnTo>
                    <a:pt x="1202" y="614"/>
                  </a:lnTo>
                  <a:cubicBezTo>
                    <a:pt x="1202" y="953"/>
                    <a:pt x="933" y="1228"/>
                    <a:pt x="601" y="1228"/>
                  </a:cubicBezTo>
                  <a:lnTo>
                    <a:pt x="601" y="1228"/>
                  </a:lnTo>
                  <a:cubicBezTo>
                    <a:pt x="269" y="1228"/>
                    <a:pt x="0" y="953"/>
                    <a:pt x="0" y="614"/>
                  </a:cubicBezTo>
                  <a:lnTo>
                    <a:pt x="0" y="614"/>
                  </a:lnTo>
                  <a:cubicBezTo>
                    <a:pt x="0" y="614"/>
                    <a:pt x="0" y="614"/>
                    <a:pt x="0" y="614"/>
                  </a:cubicBezTo>
                  <a:lnTo>
                    <a:pt x="0" y="614"/>
                  </a:lnTo>
                  <a:close/>
                </a:path>
              </a:pathLst>
            </a:custGeom>
            <a:solidFill>
              <a:srgbClr val="45AE3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18" name="path"/>
            <p:cNvSpPr/>
            <p:nvPr/>
          </p:nvSpPr>
          <p:spPr>
            <a:xfrm>
              <a:off x="434468" y="470851"/>
              <a:ext cx="408085" cy="408085"/>
            </a:xfrm>
            <a:custGeom>
              <a:rect l="0" t="0" r="0" b="0"/>
              <a:pathLst>
                <a:path w="642" h="642">
                  <a:moveTo>
                    <a:pt x="642" y="360"/>
                  </a:moveTo>
                  <a:lnTo>
                    <a:pt x="642" y="280"/>
                  </a:lnTo>
                  <a:lnTo>
                    <a:pt x="546" y="240"/>
                  </a:lnTo>
                  <a:lnTo>
                    <a:pt x="546" y="240"/>
                  </a:lnTo>
                  <a:cubicBezTo>
                    <a:pt x="543" y="233"/>
                    <a:pt x="541" y="225"/>
                    <a:pt x="537" y="218"/>
                  </a:cubicBezTo>
                  <a:lnTo>
                    <a:pt x="537" y="218"/>
                  </a:lnTo>
                  <a:lnTo>
                    <a:pt x="576" y="122"/>
                  </a:lnTo>
                  <a:lnTo>
                    <a:pt x="519" y="65"/>
                  </a:lnTo>
                  <a:lnTo>
                    <a:pt x="424" y="104"/>
                  </a:lnTo>
                  <a:lnTo>
                    <a:pt x="424" y="104"/>
                  </a:lnTo>
                  <a:cubicBezTo>
                    <a:pt x="416" y="101"/>
                    <a:pt x="409" y="98"/>
                    <a:pt x="401" y="95"/>
                  </a:cubicBezTo>
                  <a:lnTo>
                    <a:pt x="401" y="95"/>
                  </a:lnTo>
                  <a:lnTo>
                    <a:pt x="360" y="0"/>
                  </a:lnTo>
                  <a:lnTo>
                    <a:pt x="280" y="0"/>
                  </a:lnTo>
                  <a:lnTo>
                    <a:pt x="240" y="95"/>
                  </a:lnTo>
                  <a:lnTo>
                    <a:pt x="240" y="95"/>
                  </a:lnTo>
                  <a:cubicBezTo>
                    <a:pt x="232" y="97"/>
                    <a:pt x="225" y="100"/>
                    <a:pt x="217" y="104"/>
                  </a:cubicBezTo>
                  <a:lnTo>
                    <a:pt x="217" y="104"/>
                  </a:lnTo>
                  <a:lnTo>
                    <a:pt x="122" y="66"/>
                  </a:lnTo>
                  <a:lnTo>
                    <a:pt x="65" y="122"/>
                  </a:lnTo>
                  <a:lnTo>
                    <a:pt x="104" y="217"/>
                  </a:lnTo>
                  <a:lnTo>
                    <a:pt x="104" y="217"/>
                  </a:lnTo>
                  <a:cubicBezTo>
                    <a:pt x="100" y="225"/>
                    <a:pt x="97" y="233"/>
                    <a:pt x="94" y="241"/>
                  </a:cubicBezTo>
                  <a:lnTo>
                    <a:pt x="94" y="241"/>
                  </a:lnTo>
                  <a:lnTo>
                    <a:pt x="0" y="281"/>
                  </a:lnTo>
                  <a:lnTo>
                    <a:pt x="0" y="362"/>
                  </a:lnTo>
                  <a:lnTo>
                    <a:pt x="94" y="401"/>
                  </a:lnTo>
                  <a:lnTo>
                    <a:pt x="94" y="401"/>
                  </a:lnTo>
                  <a:cubicBezTo>
                    <a:pt x="97" y="409"/>
                    <a:pt x="100" y="417"/>
                    <a:pt x="104" y="425"/>
                  </a:cubicBezTo>
                  <a:lnTo>
                    <a:pt x="104" y="425"/>
                  </a:lnTo>
                  <a:lnTo>
                    <a:pt x="66" y="520"/>
                  </a:lnTo>
                  <a:lnTo>
                    <a:pt x="122" y="577"/>
                  </a:lnTo>
                  <a:lnTo>
                    <a:pt x="217" y="538"/>
                  </a:lnTo>
                  <a:lnTo>
                    <a:pt x="217" y="538"/>
                  </a:lnTo>
                  <a:cubicBezTo>
                    <a:pt x="225" y="541"/>
                    <a:pt x="233" y="544"/>
                    <a:pt x="241" y="547"/>
                  </a:cubicBezTo>
                  <a:lnTo>
                    <a:pt x="241" y="547"/>
                  </a:lnTo>
                  <a:lnTo>
                    <a:pt x="281" y="642"/>
                  </a:lnTo>
                  <a:lnTo>
                    <a:pt x="362" y="642"/>
                  </a:lnTo>
                  <a:lnTo>
                    <a:pt x="401" y="547"/>
                  </a:lnTo>
                  <a:lnTo>
                    <a:pt x="401" y="547"/>
                  </a:lnTo>
                  <a:cubicBezTo>
                    <a:pt x="409" y="544"/>
                    <a:pt x="417" y="541"/>
                    <a:pt x="424" y="537"/>
                  </a:cubicBezTo>
                  <a:lnTo>
                    <a:pt x="424" y="537"/>
                  </a:lnTo>
                  <a:lnTo>
                    <a:pt x="520" y="576"/>
                  </a:lnTo>
                  <a:lnTo>
                    <a:pt x="577" y="519"/>
                  </a:lnTo>
                  <a:lnTo>
                    <a:pt x="537" y="423"/>
                  </a:lnTo>
                  <a:lnTo>
                    <a:pt x="537" y="423"/>
                  </a:lnTo>
                  <a:cubicBezTo>
                    <a:pt x="541" y="416"/>
                    <a:pt x="543" y="409"/>
                    <a:pt x="546" y="401"/>
                  </a:cubicBezTo>
                  <a:lnTo>
                    <a:pt x="546" y="401"/>
                  </a:lnTo>
                  <a:lnTo>
                    <a:pt x="642" y="360"/>
                  </a:lnTo>
                  <a:close/>
                  <a:moveTo>
                    <a:pt x="320" y="441"/>
                  </a:moveTo>
                  <a:cubicBezTo>
                    <a:pt x="254" y="441"/>
                    <a:pt x="200" y="387"/>
                    <a:pt x="200" y="321"/>
                  </a:cubicBezTo>
                  <a:lnTo>
                    <a:pt x="200" y="321"/>
                  </a:lnTo>
                  <a:cubicBezTo>
                    <a:pt x="200" y="254"/>
                    <a:pt x="254" y="200"/>
                    <a:pt x="320" y="200"/>
                  </a:cubicBezTo>
                  <a:lnTo>
                    <a:pt x="320" y="200"/>
                  </a:lnTo>
                  <a:cubicBezTo>
                    <a:pt x="387" y="200"/>
                    <a:pt x="441" y="254"/>
                    <a:pt x="441" y="321"/>
                  </a:cubicBezTo>
                  <a:lnTo>
                    <a:pt x="441" y="321"/>
                  </a:lnTo>
                  <a:cubicBezTo>
                    <a:pt x="441" y="387"/>
                    <a:pt x="387" y="441"/>
                    <a:pt x="320" y="44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14" name="group 114"/>
          <p:cNvGrpSpPr/>
          <p:nvPr/>
        </p:nvGrpSpPr>
        <p:grpSpPr>
          <a:xfrm rot="21600000">
            <a:off x="2634625" y="1824540"/>
            <a:ext cx="1290742" cy="1319209"/>
            <a:chExt cx="1290742" cy="1319209"/>
          </a:xfrm>
        </p:grpSpPr>
        <p:sp>
          <p:nvSpPr>
            <p:cNvPr id="419" name="path"/>
            <p:cNvSpPr/>
            <p:nvPr/>
          </p:nvSpPr>
          <p:spPr>
            <a:xfrm>
              <a:off x="0" y="0"/>
              <a:ext cx="1290742" cy="1319209"/>
            </a:xfrm>
            <a:custGeom>
              <a:rect l="0" t="0" r="0" b="0"/>
              <a:pathLst>
                <a:path w="2032" h="2077">
                  <a:moveTo>
                    <a:pt x="0" y="1038"/>
                  </a:moveTo>
                  <a:cubicBezTo>
                    <a:pt x="0" y="465"/>
                    <a:pt x="455" y="0"/>
                    <a:pt x="1016" y="0"/>
                  </a:cubicBezTo>
                  <a:lnTo>
                    <a:pt x="1016" y="0"/>
                  </a:lnTo>
                  <a:lnTo>
                    <a:pt x="1016" y="0"/>
                  </a:lnTo>
                  <a:lnTo>
                    <a:pt x="1016" y="0"/>
                  </a:lnTo>
                  <a:cubicBezTo>
                    <a:pt x="1577" y="0"/>
                    <a:pt x="2032" y="465"/>
                    <a:pt x="2032" y="1038"/>
                  </a:cubicBezTo>
                  <a:lnTo>
                    <a:pt x="2032" y="1038"/>
                  </a:lnTo>
                  <a:cubicBezTo>
                    <a:pt x="2032" y="1038"/>
                    <a:pt x="2032" y="1038"/>
                    <a:pt x="2032" y="1038"/>
                  </a:cubicBezTo>
                  <a:lnTo>
                    <a:pt x="2032" y="1038"/>
                  </a:lnTo>
                  <a:lnTo>
                    <a:pt x="2032" y="1038"/>
                  </a:lnTo>
                  <a:lnTo>
                    <a:pt x="2032" y="1038"/>
                  </a:lnTo>
                  <a:cubicBezTo>
                    <a:pt x="2032" y="1612"/>
                    <a:pt x="1577" y="2077"/>
                    <a:pt x="1016" y="2077"/>
                  </a:cubicBezTo>
                  <a:lnTo>
                    <a:pt x="1016" y="2077"/>
                  </a:lnTo>
                  <a:lnTo>
                    <a:pt x="1016" y="2077"/>
                  </a:lnTo>
                  <a:lnTo>
                    <a:pt x="1016" y="2077"/>
                  </a:lnTo>
                  <a:cubicBezTo>
                    <a:pt x="455" y="2077"/>
                    <a:pt x="0" y="1612"/>
                    <a:pt x="0" y="1038"/>
                  </a:cubicBezTo>
                  <a:lnTo>
                    <a:pt x="0" y="1038"/>
                  </a:lnTo>
                  <a:cubicBezTo>
                    <a:pt x="0" y="1038"/>
                    <a:pt x="0" y="1038"/>
                    <a:pt x="0" y="1038"/>
                  </a:cubicBezTo>
                  <a:lnTo>
                    <a:pt x="0" y="1038"/>
                  </a:lnTo>
                  <a:close/>
                </a:path>
              </a:pathLst>
            </a:custGeom>
            <a:solidFill>
              <a:srgbClr val="89D77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20" name="path"/>
            <p:cNvSpPr/>
            <p:nvPr/>
          </p:nvSpPr>
          <p:spPr>
            <a:xfrm>
              <a:off x="122044" y="124739"/>
              <a:ext cx="1046650" cy="1069733"/>
            </a:xfrm>
            <a:custGeom>
              <a:rect l="0" t="0" r="0" b="0"/>
              <a:pathLst>
                <a:path w="1648" h="1684">
                  <a:moveTo>
                    <a:pt x="0" y="842"/>
                  </a:moveTo>
                  <a:cubicBezTo>
                    <a:pt x="0" y="377"/>
                    <a:pt x="368" y="0"/>
                    <a:pt x="824" y="0"/>
                  </a:cubicBezTo>
                  <a:lnTo>
                    <a:pt x="824" y="0"/>
                  </a:lnTo>
                  <a:lnTo>
                    <a:pt x="824" y="0"/>
                  </a:lnTo>
                  <a:lnTo>
                    <a:pt x="824" y="0"/>
                  </a:lnTo>
                  <a:cubicBezTo>
                    <a:pt x="1279" y="0"/>
                    <a:pt x="1648" y="377"/>
                    <a:pt x="1648" y="842"/>
                  </a:cubicBezTo>
                  <a:lnTo>
                    <a:pt x="1648" y="842"/>
                  </a:lnTo>
                  <a:cubicBezTo>
                    <a:pt x="1648" y="842"/>
                    <a:pt x="1648" y="842"/>
                    <a:pt x="1648" y="842"/>
                  </a:cubicBezTo>
                  <a:lnTo>
                    <a:pt x="1648" y="842"/>
                  </a:lnTo>
                  <a:lnTo>
                    <a:pt x="1648" y="842"/>
                  </a:lnTo>
                  <a:lnTo>
                    <a:pt x="1648" y="842"/>
                  </a:lnTo>
                  <a:cubicBezTo>
                    <a:pt x="1648" y="1307"/>
                    <a:pt x="1279" y="1684"/>
                    <a:pt x="824" y="1684"/>
                  </a:cubicBezTo>
                  <a:lnTo>
                    <a:pt x="824" y="1684"/>
                  </a:lnTo>
                  <a:lnTo>
                    <a:pt x="824" y="1684"/>
                  </a:lnTo>
                  <a:lnTo>
                    <a:pt x="824" y="1684"/>
                  </a:lnTo>
                  <a:cubicBezTo>
                    <a:pt x="368" y="1684"/>
                    <a:pt x="0" y="1307"/>
                    <a:pt x="0" y="842"/>
                  </a:cubicBezTo>
                  <a:lnTo>
                    <a:pt x="0" y="842"/>
                  </a:lnTo>
                  <a:cubicBezTo>
                    <a:pt x="0" y="842"/>
                    <a:pt x="0" y="842"/>
                    <a:pt x="0" y="842"/>
                  </a:cubicBezTo>
                  <a:lnTo>
                    <a:pt x="0" y="842"/>
                  </a:lnTo>
                  <a:close/>
                </a:path>
              </a:pathLst>
            </a:custGeom>
            <a:solidFill>
              <a:srgbClr val="B0E4A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21" name="path"/>
            <p:cNvSpPr/>
            <p:nvPr/>
          </p:nvSpPr>
          <p:spPr>
            <a:xfrm>
              <a:off x="263619" y="269435"/>
              <a:ext cx="763502" cy="780341"/>
            </a:xfrm>
            <a:custGeom>
              <a:rect l="0" t="0" r="0" b="0"/>
              <a:pathLst>
                <a:path w="1202" h="1228">
                  <a:moveTo>
                    <a:pt x="0" y="614"/>
                  </a:moveTo>
                  <a:cubicBezTo>
                    <a:pt x="0" y="275"/>
                    <a:pt x="269" y="0"/>
                    <a:pt x="601" y="0"/>
                  </a:cubicBezTo>
                  <a:lnTo>
                    <a:pt x="601" y="0"/>
                  </a:lnTo>
                  <a:lnTo>
                    <a:pt x="601" y="0"/>
                  </a:lnTo>
                  <a:lnTo>
                    <a:pt x="601" y="0"/>
                  </a:lnTo>
                  <a:cubicBezTo>
                    <a:pt x="933" y="0"/>
                    <a:pt x="1202" y="275"/>
                    <a:pt x="1202" y="614"/>
                  </a:cubicBezTo>
                  <a:lnTo>
                    <a:pt x="1202" y="614"/>
                  </a:lnTo>
                  <a:cubicBezTo>
                    <a:pt x="1202" y="614"/>
                    <a:pt x="1202" y="614"/>
                    <a:pt x="1202" y="614"/>
                  </a:cubicBezTo>
                  <a:lnTo>
                    <a:pt x="1202" y="614"/>
                  </a:lnTo>
                  <a:lnTo>
                    <a:pt x="1202" y="614"/>
                  </a:lnTo>
                  <a:lnTo>
                    <a:pt x="1202" y="614"/>
                  </a:lnTo>
                  <a:cubicBezTo>
                    <a:pt x="1202" y="953"/>
                    <a:pt x="933" y="1228"/>
                    <a:pt x="601" y="1228"/>
                  </a:cubicBezTo>
                  <a:lnTo>
                    <a:pt x="601" y="1228"/>
                  </a:lnTo>
                  <a:lnTo>
                    <a:pt x="601" y="1228"/>
                  </a:lnTo>
                  <a:lnTo>
                    <a:pt x="601" y="1228"/>
                  </a:lnTo>
                  <a:cubicBezTo>
                    <a:pt x="269" y="1228"/>
                    <a:pt x="0" y="953"/>
                    <a:pt x="0" y="614"/>
                  </a:cubicBezTo>
                  <a:lnTo>
                    <a:pt x="0" y="614"/>
                  </a:lnTo>
                  <a:cubicBezTo>
                    <a:pt x="0" y="614"/>
                    <a:pt x="0" y="614"/>
                    <a:pt x="0" y="614"/>
                  </a:cubicBezTo>
                  <a:lnTo>
                    <a:pt x="0" y="614"/>
                  </a:lnTo>
                  <a:close/>
                </a:path>
              </a:pathLst>
            </a:custGeom>
            <a:solidFill>
              <a:srgbClr val="45AE3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22" name="path"/>
            <p:cNvSpPr/>
            <p:nvPr/>
          </p:nvSpPr>
          <p:spPr>
            <a:xfrm>
              <a:off x="432997" y="455096"/>
              <a:ext cx="421843" cy="379171"/>
            </a:xfrm>
            <a:custGeom>
              <a:rect l="0" t="0" r="0" b="0"/>
              <a:pathLst>
                <a:path w="664" h="597">
                  <a:moveTo>
                    <a:pt x="0" y="179"/>
                  </a:moveTo>
                  <a:lnTo>
                    <a:pt x="332" y="0"/>
                  </a:lnTo>
                  <a:lnTo>
                    <a:pt x="664" y="179"/>
                  </a:lnTo>
                  <a:lnTo>
                    <a:pt x="664" y="238"/>
                  </a:lnTo>
                  <a:lnTo>
                    <a:pt x="0" y="238"/>
                  </a:lnTo>
                  <a:lnTo>
                    <a:pt x="0" y="179"/>
                  </a:lnTo>
                  <a:close/>
                  <a:moveTo>
                    <a:pt x="0" y="537"/>
                  </a:moveTo>
                  <a:lnTo>
                    <a:pt x="664" y="537"/>
                  </a:lnTo>
                  <a:lnTo>
                    <a:pt x="664" y="597"/>
                  </a:lnTo>
                  <a:lnTo>
                    <a:pt x="0" y="597"/>
                  </a:lnTo>
                  <a:lnTo>
                    <a:pt x="0" y="537"/>
                  </a:lnTo>
                  <a:close/>
                  <a:moveTo>
                    <a:pt x="66" y="477"/>
                  </a:moveTo>
                  <a:lnTo>
                    <a:pt x="597" y="477"/>
                  </a:lnTo>
                  <a:lnTo>
                    <a:pt x="597" y="537"/>
                  </a:lnTo>
                  <a:lnTo>
                    <a:pt x="66" y="537"/>
                  </a:lnTo>
                  <a:lnTo>
                    <a:pt x="66" y="477"/>
                  </a:lnTo>
                  <a:close/>
                  <a:moveTo>
                    <a:pt x="66" y="238"/>
                  </a:moveTo>
                  <a:lnTo>
                    <a:pt x="199" y="238"/>
                  </a:lnTo>
                  <a:lnTo>
                    <a:pt x="199" y="477"/>
                  </a:lnTo>
                  <a:lnTo>
                    <a:pt x="66" y="477"/>
                  </a:lnTo>
                  <a:lnTo>
                    <a:pt x="66" y="238"/>
                  </a:lnTo>
                  <a:close/>
                  <a:moveTo>
                    <a:pt x="265" y="238"/>
                  </a:moveTo>
                  <a:lnTo>
                    <a:pt x="398" y="238"/>
                  </a:lnTo>
                  <a:lnTo>
                    <a:pt x="398" y="477"/>
                  </a:lnTo>
                  <a:lnTo>
                    <a:pt x="265" y="477"/>
                  </a:lnTo>
                  <a:lnTo>
                    <a:pt x="265" y="238"/>
                  </a:lnTo>
                  <a:close/>
                  <a:moveTo>
                    <a:pt x="465" y="238"/>
                  </a:moveTo>
                  <a:lnTo>
                    <a:pt x="597" y="238"/>
                  </a:lnTo>
                  <a:lnTo>
                    <a:pt x="597" y="477"/>
                  </a:lnTo>
                  <a:lnTo>
                    <a:pt x="465" y="477"/>
                  </a:lnTo>
                  <a:lnTo>
                    <a:pt x="465" y="2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16" name="group 116"/>
          <p:cNvGrpSpPr/>
          <p:nvPr/>
        </p:nvGrpSpPr>
        <p:grpSpPr>
          <a:xfrm rot="21600000">
            <a:off x="706809" y="4071684"/>
            <a:ext cx="1290742" cy="1319209"/>
            <a:chExt cx="1290742" cy="1319209"/>
          </a:xfrm>
        </p:grpSpPr>
        <p:sp>
          <p:nvSpPr>
            <p:cNvPr id="423" name="path"/>
            <p:cNvSpPr/>
            <p:nvPr/>
          </p:nvSpPr>
          <p:spPr>
            <a:xfrm>
              <a:off x="0" y="0"/>
              <a:ext cx="1290742" cy="1319209"/>
            </a:xfrm>
            <a:custGeom>
              <a:rect l="0" t="0" r="0" b="0"/>
              <a:pathLst>
                <a:path w="2032" h="2077">
                  <a:moveTo>
                    <a:pt x="0" y="1038"/>
                  </a:moveTo>
                  <a:cubicBezTo>
                    <a:pt x="0" y="465"/>
                    <a:pt x="455" y="0"/>
                    <a:pt x="1016" y="0"/>
                  </a:cubicBezTo>
                  <a:lnTo>
                    <a:pt x="1016" y="0"/>
                  </a:lnTo>
                  <a:lnTo>
                    <a:pt x="1016" y="0"/>
                  </a:lnTo>
                  <a:lnTo>
                    <a:pt x="1016" y="0"/>
                  </a:lnTo>
                  <a:cubicBezTo>
                    <a:pt x="1577" y="0"/>
                    <a:pt x="2032" y="465"/>
                    <a:pt x="2032" y="1038"/>
                  </a:cubicBezTo>
                  <a:lnTo>
                    <a:pt x="2032" y="1038"/>
                  </a:lnTo>
                  <a:cubicBezTo>
                    <a:pt x="2032" y="1038"/>
                    <a:pt x="2032" y="1038"/>
                    <a:pt x="2032" y="1038"/>
                  </a:cubicBezTo>
                  <a:lnTo>
                    <a:pt x="2032" y="1038"/>
                  </a:lnTo>
                  <a:lnTo>
                    <a:pt x="2032" y="1038"/>
                  </a:lnTo>
                  <a:lnTo>
                    <a:pt x="2032" y="1038"/>
                  </a:lnTo>
                  <a:cubicBezTo>
                    <a:pt x="2032" y="1612"/>
                    <a:pt x="1577" y="2077"/>
                    <a:pt x="1016" y="2077"/>
                  </a:cubicBezTo>
                  <a:lnTo>
                    <a:pt x="1016" y="2077"/>
                  </a:lnTo>
                  <a:lnTo>
                    <a:pt x="1016" y="2077"/>
                  </a:lnTo>
                  <a:lnTo>
                    <a:pt x="1016" y="2077"/>
                  </a:lnTo>
                  <a:cubicBezTo>
                    <a:pt x="455" y="2077"/>
                    <a:pt x="0" y="1612"/>
                    <a:pt x="0" y="1038"/>
                  </a:cubicBezTo>
                  <a:lnTo>
                    <a:pt x="0" y="1038"/>
                  </a:lnTo>
                  <a:cubicBezTo>
                    <a:pt x="0" y="1038"/>
                    <a:pt x="0" y="1038"/>
                    <a:pt x="0" y="1038"/>
                  </a:cubicBezTo>
                  <a:lnTo>
                    <a:pt x="0" y="1038"/>
                  </a:lnTo>
                  <a:close/>
                </a:path>
              </a:pathLst>
            </a:custGeom>
            <a:solidFill>
              <a:srgbClr val="89D77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24" name="path"/>
            <p:cNvSpPr/>
            <p:nvPr/>
          </p:nvSpPr>
          <p:spPr>
            <a:xfrm>
              <a:off x="122045" y="124738"/>
              <a:ext cx="1046650" cy="1069732"/>
            </a:xfrm>
            <a:custGeom>
              <a:rect l="0" t="0" r="0" b="0"/>
              <a:pathLst>
                <a:path w="1648" h="1684">
                  <a:moveTo>
                    <a:pt x="0" y="842"/>
                  </a:moveTo>
                  <a:cubicBezTo>
                    <a:pt x="0" y="377"/>
                    <a:pt x="368" y="0"/>
                    <a:pt x="824" y="0"/>
                  </a:cubicBezTo>
                  <a:lnTo>
                    <a:pt x="824" y="0"/>
                  </a:lnTo>
                  <a:lnTo>
                    <a:pt x="824" y="0"/>
                  </a:lnTo>
                  <a:lnTo>
                    <a:pt x="824" y="0"/>
                  </a:lnTo>
                  <a:cubicBezTo>
                    <a:pt x="1279" y="0"/>
                    <a:pt x="1648" y="377"/>
                    <a:pt x="1648" y="842"/>
                  </a:cubicBezTo>
                  <a:lnTo>
                    <a:pt x="1648" y="842"/>
                  </a:lnTo>
                  <a:cubicBezTo>
                    <a:pt x="1648" y="842"/>
                    <a:pt x="1648" y="842"/>
                    <a:pt x="1648" y="842"/>
                  </a:cubicBezTo>
                  <a:lnTo>
                    <a:pt x="1648" y="842"/>
                  </a:lnTo>
                  <a:lnTo>
                    <a:pt x="1648" y="842"/>
                  </a:lnTo>
                  <a:lnTo>
                    <a:pt x="1648" y="842"/>
                  </a:lnTo>
                  <a:cubicBezTo>
                    <a:pt x="1648" y="1307"/>
                    <a:pt x="1279" y="1684"/>
                    <a:pt x="824" y="1684"/>
                  </a:cubicBezTo>
                  <a:lnTo>
                    <a:pt x="824" y="1684"/>
                  </a:lnTo>
                  <a:lnTo>
                    <a:pt x="824" y="1684"/>
                  </a:lnTo>
                  <a:lnTo>
                    <a:pt x="824" y="1684"/>
                  </a:lnTo>
                  <a:cubicBezTo>
                    <a:pt x="368" y="1684"/>
                    <a:pt x="0" y="1307"/>
                    <a:pt x="0" y="842"/>
                  </a:cubicBezTo>
                  <a:lnTo>
                    <a:pt x="0" y="842"/>
                  </a:lnTo>
                  <a:cubicBezTo>
                    <a:pt x="0" y="842"/>
                    <a:pt x="0" y="842"/>
                    <a:pt x="0" y="842"/>
                  </a:cubicBezTo>
                  <a:lnTo>
                    <a:pt x="0" y="842"/>
                  </a:lnTo>
                  <a:close/>
                </a:path>
              </a:pathLst>
            </a:custGeom>
            <a:solidFill>
              <a:srgbClr val="B0E4A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25" name="path"/>
            <p:cNvSpPr/>
            <p:nvPr/>
          </p:nvSpPr>
          <p:spPr>
            <a:xfrm>
              <a:off x="263620" y="269434"/>
              <a:ext cx="763502" cy="780341"/>
            </a:xfrm>
            <a:custGeom>
              <a:rect l="0" t="0" r="0" b="0"/>
              <a:pathLst>
                <a:path w="1202" h="1228">
                  <a:moveTo>
                    <a:pt x="0" y="614"/>
                  </a:moveTo>
                  <a:cubicBezTo>
                    <a:pt x="0" y="275"/>
                    <a:pt x="269" y="0"/>
                    <a:pt x="601" y="0"/>
                  </a:cubicBezTo>
                  <a:lnTo>
                    <a:pt x="601" y="0"/>
                  </a:lnTo>
                  <a:lnTo>
                    <a:pt x="601" y="0"/>
                  </a:lnTo>
                  <a:lnTo>
                    <a:pt x="601" y="0"/>
                  </a:lnTo>
                  <a:cubicBezTo>
                    <a:pt x="933" y="0"/>
                    <a:pt x="1202" y="275"/>
                    <a:pt x="1202" y="614"/>
                  </a:cubicBezTo>
                  <a:lnTo>
                    <a:pt x="1202" y="614"/>
                  </a:lnTo>
                  <a:cubicBezTo>
                    <a:pt x="1202" y="614"/>
                    <a:pt x="1202" y="614"/>
                    <a:pt x="1202" y="614"/>
                  </a:cubicBezTo>
                  <a:lnTo>
                    <a:pt x="1202" y="614"/>
                  </a:lnTo>
                  <a:lnTo>
                    <a:pt x="1202" y="614"/>
                  </a:lnTo>
                  <a:lnTo>
                    <a:pt x="1202" y="614"/>
                  </a:lnTo>
                  <a:cubicBezTo>
                    <a:pt x="1202" y="953"/>
                    <a:pt x="933" y="1228"/>
                    <a:pt x="601" y="1228"/>
                  </a:cubicBezTo>
                  <a:lnTo>
                    <a:pt x="601" y="1228"/>
                  </a:lnTo>
                  <a:lnTo>
                    <a:pt x="601" y="1228"/>
                  </a:lnTo>
                  <a:lnTo>
                    <a:pt x="601" y="1228"/>
                  </a:lnTo>
                  <a:cubicBezTo>
                    <a:pt x="269" y="1228"/>
                    <a:pt x="0" y="953"/>
                    <a:pt x="0" y="614"/>
                  </a:cubicBezTo>
                  <a:lnTo>
                    <a:pt x="0" y="614"/>
                  </a:lnTo>
                  <a:cubicBezTo>
                    <a:pt x="0" y="614"/>
                    <a:pt x="0" y="614"/>
                    <a:pt x="0" y="614"/>
                  </a:cubicBezTo>
                  <a:lnTo>
                    <a:pt x="0" y="614"/>
                  </a:lnTo>
                  <a:close/>
                </a:path>
              </a:pathLst>
            </a:custGeom>
            <a:solidFill>
              <a:srgbClr val="45AE3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26" name="path"/>
            <p:cNvSpPr/>
            <p:nvPr/>
          </p:nvSpPr>
          <p:spPr>
            <a:xfrm>
              <a:off x="457751" y="476601"/>
              <a:ext cx="365760" cy="377951"/>
            </a:xfrm>
            <a:custGeom>
              <a:rect l="0" t="0" r="0" b="0"/>
              <a:pathLst>
                <a:path w="576" h="595">
                  <a:moveTo>
                    <a:pt x="201" y="505"/>
                  </a:moveTo>
                  <a:lnTo>
                    <a:pt x="57" y="505"/>
                  </a:lnTo>
                  <a:lnTo>
                    <a:pt x="57" y="505"/>
                  </a:lnTo>
                  <a:cubicBezTo>
                    <a:pt x="25" y="505"/>
                    <a:pt x="0" y="479"/>
                    <a:pt x="0" y="446"/>
                  </a:cubicBezTo>
                  <a:lnTo>
                    <a:pt x="0" y="446"/>
                  </a:lnTo>
                  <a:lnTo>
                    <a:pt x="0" y="446"/>
                  </a:lnTo>
                  <a:lnTo>
                    <a:pt x="0" y="59"/>
                  </a:lnTo>
                  <a:lnTo>
                    <a:pt x="0" y="59"/>
                  </a:lnTo>
                  <a:cubicBezTo>
                    <a:pt x="0" y="26"/>
                    <a:pt x="25" y="0"/>
                    <a:pt x="57" y="0"/>
                  </a:cubicBezTo>
                  <a:lnTo>
                    <a:pt x="57" y="0"/>
                  </a:lnTo>
                  <a:lnTo>
                    <a:pt x="518" y="0"/>
                  </a:lnTo>
                  <a:lnTo>
                    <a:pt x="518" y="0"/>
                  </a:lnTo>
                  <a:cubicBezTo>
                    <a:pt x="550" y="0"/>
                    <a:pt x="576" y="26"/>
                    <a:pt x="576" y="59"/>
                  </a:cubicBezTo>
                  <a:lnTo>
                    <a:pt x="576" y="59"/>
                  </a:lnTo>
                  <a:lnTo>
                    <a:pt x="576" y="59"/>
                  </a:lnTo>
                  <a:lnTo>
                    <a:pt x="576" y="446"/>
                  </a:lnTo>
                  <a:lnTo>
                    <a:pt x="576" y="446"/>
                  </a:lnTo>
                  <a:cubicBezTo>
                    <a:pt x="576" y="479"/>
                    <a:pt x="550" y="505"/>
                    <a:pt x="518" y="505"/>
                  </a:cubicBezTo>
                  <a:lnTo>
                    <a:pt x="518" y="505"/>
                  </a:lnTo>
                  <a:lnTo>
                    <a:pt x="518" y="505"/>
                  </a:lnTo>
                  <a:lnTo>
                    <a:pt x="374" y="505"/>
                  </a:lnTo>
                  <a:lnTo>
                    <a:pt x="489" y="565"/>
                  </a:lnTo>
                  <a:lnTo>
                    <a:pt x="489" y="595"/>
                  </a:lnTo>
                  <a:lnTo>
                    <a:pt x="86" y="595"/>
                  </a:lnTo>
                  <a:lnTo>
                    <a:pt x="86" y="565"/>
                  </a:lnTo>
                  <a:lnTo>
                    <a:pt x="201" y="505"/>
                  </a:lnTo>
                  <a:close/>
                  <a:moveTo>
                    <a:pt x="57" y="59"/>
                  </a:moveTo>
                  <a:lnTo>
                    <a:pt x="57" y="386"/>
                  </a:lnTo>
                  <a:lnTo>
                    <a:pt x="518" y="386"/>
                  </a:lnTo>
                  <a:lnTo>
                    <a:pt x="518" y="59"/>
                  </a:lnTo>
                  <a:lnTo>
                    <a:pt x="57" y="5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18" name="group 118"/>
          <p:cNvGrpSpPr/>
          <p:nvPr/>
        </p:nvGrpSpPr>
        <p:grpSpPr>
          <a:xfrm rot="21600000">
            <a:off x="4510408" y="4071684"/>
            <a:ext cx="1290742" cy="1319209"/>
            <a:chExt cx="1290742" cy="1319209"/>
          </a:xfrm>
        </p:grpSpPr>
        <p:sp>
          <p:nvSpPr>
            <p:cNvPr id="427" name="path"/>
            <p:cNvSpPr/>
            <p:nvPr/>
          </p:nvSpPr>
          <p:spPr>
            <a:xfrm>
              <a:off x="0" y="0"/>
              <a:ext cx="1290742" cy="1319209"/>
            </a:xfrm>
            <a:custGeom>
              <a:rect l="0" t="0" r="0" b="0"/>
              <a:pathLst>
                <a:path w="2032" h="2077">
                  <a:moveTo>
                    <a:pt x="0" y="1038"/>
                  </a:moveTo>
                  <a:cubicBezTo>
                    <a:pt x="0" y="465"/>
                    <a:pt x="455" y="0"/>
                    <a:pt x="1016" y="0"/>
                  </a:cubicBezTo>
                  <a:lnTo>
                    <a:pt x="1016" y="0"/>
                  </a:lnTo>
                  <a:lnTo>
                    <a:pt x="1016" y="0"/>
                  </a:lnTo>
                  <a:lnTo>
                    <a:pt x="1016" y="0"/>
                  </a:lnTo>
                  <a:cubicBezTo>
                    <a:pt x="1577" y="0"/>
                    <a:pt x="2032" y="465"/>
                    <a:pt x="2032" y="1038"/>
                  </a:cubicBezTo>
                  <a:lnTo>
                    <a:pt x="2032" y="1038"/>
                  </a:lnTo>
                  <a:cubicBezTo>
                    <a:pt x="2032" y="1038"/>
                    <a:pt x="2032" y="1038"/>
                    <a:pt x="2032" y="1038"/>
                  </a:cubicBezTo>
                  <a:lnTo>
                    <a:pt x="2032" y="1038"/>
                  </a:lnTo>
                  <a:lnTo>
                    <a:pt x="2032" y="1038"/>
                  </a:lnTo>
                  <a:lnTo>
                    <a:pt x="2032" y="1038"/>
                  </a:lnTo>
                  <a:cubicBezTo>
                    <a:pt x="2032" y="1612"/>
                    <a:pt x="1577" y="2077"/>
                    <a:pt x="1016" y="2077"/>
                  </a:cubicBezTo>
                  <a:lnTo>
                    <a:pt x="1016" y="2077"/>
                  </a:lnTo>
                  <a:lnTo>
                    <a:pt x="1016" y="2077"/>
                  </a:lnTo>
                  <a:lnTo>
                    <a:pt x="1016" y="2077"/>
                  </a:lnTo>
                  <a:cubicBezTo>
                    <a:pt x="455" y="2077"/>
                    <a:pt x="0" y="1612"/>
                    <a:pt x="0" y="1038"/>
                  </a:cubicBezTo>
                  <a:lnTo>
                    <a:pt x="0" y="1038"/>
                  </a:lnTo>
                  <a:cubicBezTo>
                    <a:pt x="0" y="1038"/>
                    <a:pt x="0" y="1038"/>
                    <a:pt x="0" y="1038"/>
                  </a:cubicBezTo>
                  <a:lnTo>
                    <a:pt x="0" y="1038"/>
                  </a:lnTo>
                  <a:close/>
                </a:path>
              </a:pathLst>
            </a:custGeom>
            <a:solidFill>
              <a:srgbClr val="89D77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28" name="path"/>
            <p:cNvSpPr/>
            <p:nvPr/>
          </p:nvSpPr>
          <p:spPr>
            <a:xfrm>
              <a:off x="122044" y="124738"/>
              <a:ext cx="1046650" cy="1069732"/>
            </a:xfrm>
            <a:custGeom>
              <a:rect l="0" t="0" r="0" b="0"/>
              <a:pathLst>
                <a:path w="1648" h="1684">
                  <a:moveTo>
                    <a:pt x="0" y="842"/>
                  </a:moveTo>
                  <a:cubicBezTo>
                    <a:pt x="0" y="377"/>
                    <a:pt x="368" y="0"/>
                    <a:pt x="824" y="0"/>
                  </a:cubicBezTo>
                  <a:lnTo>
                    <a:pt x="824" y="0"/>
                  </a:lnTo>
                  <a:lnTo>
                    <a:pt x="824" y="0"/>
                  </a:lnTo>
                  <a:lnTo>
                    <a:pt x="824" y="0"/>
                  </a:lnTo>
                  <a:cubicBezTo>
                    <a:pt x="1279" y="0"/>
                    <a:pt x="1648" y="377"/>
                    <a:pt x="1648" y="842"/>
                  </a:cubicBezTo>
                  <a:lnTo>
                    <a:pt x="1648" y="842"/>
                  </a:lnTo>
                  <a:cubicBezTo>
                    <a:pt x="1648" y="842"/>
                    <a:pt x="1648" y="842"/>
                    <a:pt x="1648" y="842"/>
                  </a:cubicBezTo>
                  <a:lnTo>
                    <a:pt x="1648" y="842"/>
                  </a:lnTo>
                  <a:lnTo>
                    <a:pt x="1648" y="842"/>
                  </a:lnTo>
                  <a:lnTo>
                    <a:pt x="1648" y="842"/>
                  </a:lnTo>
                  <a:cubicBezTo>
                    <a:pt x="1648" y="1307"/>
                    <a:pt x="1279" y="1684"/>
                    <a:pt x="824" y="1684"/>
                  </a:cubicBezTo>
                  <a:lnTo>
                    <a:pt x="824" y="1684"/>
                  </a:lnTo>
                  <a:lnTo>
                    <a:pt x="824" y="1684"/>
                  </a:lnTo>
                  <a:lnTo>
                    <a:pt x="824" y="1684"/>
                  </a:lnTo>
                  <a:cubicBezTo>
                    <a:pt x="368" y="1684"/>
                    <a:pt x="0" y="1307"/>
                    <a:pt x="0" y="842"/>
                  </a:cubicBezTo>
                  <a:lnTo>
                    <a:pt x="0" y="842"/>
                  </a:lnTo>
                  <a:cubicBezTo>
                    <a:pt x="0" y="842"/>
                    <a:pt x="0" y="842"/>
                    <a:pt x="0" y="842"/>
                  </a:cubicBezTo>
                  <a:lnTo>
                    <a:pt x="0" y="842"/>
                  </a:lnTo>
                  <a:close/>
                </a:path>
              </a:pathLst>
            </a:custGeom>
            <a:solidFill>
              <a:srgbClr val="B0E4A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29" name="path"/>
            <p:cNvSpPr/>
            <p:nvPr/>
          </p:nvSpPr>
          <p:spPr>
            <a:xfrm>
              <a:off x="263619" y="269434"/>
              <a:ext cx="763503" cy="780341"/>
            </a:xfrm>
            <a:custGeom>
              <a:rect l="0" t="0" r="0" b="0"/>
              <a:pathLst>
                <a:path w="1202" h="1228">
                  <a:moveTo>
                    <a:pt x="0" y="614"/>
                  </a:moveTo>
                  <a:cubicBezTo>
                    <a:pt x="0" y="275"/>
                    <a:pt x="269" y="0"/>
                    <a:pt x="601" y="0"/>
                  </a:cubicBezTo>
                  <a:lnTo>
                    <a:pt x="601" y="0"/>
                  </a:lnTo>
                  <a:lnTo>
                    <a:pt x="601" y="0"/>
                  </a:lnTo>
                  <a:lnTo>
                    <a:pt x="601" y="0"/>
                  </a:lnTo>
                  <a:cubicBezTo>
                    <a:pt x="933" y="0"/>
                    <a:pt x="1202" y="275"/>
                    <a:pt x="1202" y="614"/>
                  </a:cubicBezTo>
                  <a:lnTo>
                    <a:pt x="1202" y="614"/>
                  </a:lnTo>
                  <a:cubicBezTo>
                    <a:pt x="1202" y="614"/>
                    <a:pt x="1202" y="614"/>
                    <a:pt x="1202" y="614"/>
                  </a:cubicBezTo>
                  <a:lnTo>
                    <a:pt x="1202" y="614"/>
                  </a:lnTo>
                  <a:lnTo>
                    <a:pt x="1202" y="614"/>
                  </a:lnTo>
                  <a:lnTo>
                    <a:pt x="1202" y="614"/>
                  </a:lnTo>
                  <a:cubicBezTo>
                    <a:pt x="1202" y="953"/>
                    <a:pt x="933" y="1228"/>
                    <a:pt x="601" y="1228"/>
                  </a:cubicBezTo>
                  <a:lnTo>
                    <a:pt x="601" y="1228"/>
                  </a:lnTo>
                  <a:cubicBezTo>
                    <a:pt x="269" y="1228"/>
                    <a:pt x="0" y="953"/>
                    <a:pt x="0" y="614"/>
                  </a:cubicBezTo>
                  <a:lnTo>
                    <a:pt x="0" y="614"/>
                  </a:lnTo>
                  <a:cubicBezTo>
                    <a:pt x="0" y="614"/>
                    <a:pt x="0" y="614"/>
                    <a:pt x="0" y="614"/>
                  </a:cubicBezTo>
                  <a:lnTo>
                    <a:pt x="0" y="614"/>
                  </a:lnTo>
                  <a:close/>
                </a:path>
              </a:pathLst>
            </a:custGeom>
            <a:solidFill>
              <a:srgbClr val="45AE3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30" name="path"/>
            <p:cNvSpPr/>
            <p:nvPr/>
          </p:nvSpPr>
          <p:spPr>
            <a:xfrm>
              <a:off x="457005" y="533329"/>
              <a:ext cx="376733" cy="282549"/>
            </a:xfrm>
            <a:custGeom>
              <a:rect l="0" t="0" r="0" b="0"/>
              <a:pathLst>
                <a:path w="593" h="442">
                  <a:moveTo>
                    <a:pt x="296" y="212"/>
                  </a:moveTo>
                  <a:lnTo>
                    <a:pt x="593" y="72"/>
                  </a:lnTo>
                  <a:lnTo>
                    <a:pt x="593" y="0"/>
                  </a:lnTo>
                  <a:lnTo>
                    <a:pt x="0" y="0"/>
                  </a:lnTo>
                  <a:lnTo>
                    <a:pt x="0" y="72"/>
                  </a:lnTo>
                  <a:lnTo>
                    <a:pt x="296" y="212"/>
                  </a:lnTo>
                  <a:close/>
                  <a:moveTo>
                    <a:pt x="296" y="294"/>
                  </a:moveTo>
                  <a:lnTo>
                    <a:pt x="0" y="154"/>
                  </a:lnTo>
                  <a:lnTo>
                    <a:pt x="0" y="444"/>
                  </a:lnTo>
                  <a:lnTo>
                    <a:pt x="593" y="444"/>
                  </a:lnTo>
                  <a:lnTo>
                    <a:pt x="593" y="154"/>
                  </a:lnTo>
                  <a:lnTo>
                    <a:pt x="296" y="29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31" name="textbox 431"/>
          <p:cNvSpPr/>
          <p:nvPr/>
        </p:nvSpPr>
        <p:spPr>
          <a:xfrm>
            <a:off x="351014" y="1885878"/>
            <a:ext cx="1975485" cy="90296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757"/>
              </a:lnSpc>
            </a:pPr>
            <a:endParaRPr lang="Arial" altLang="Arial" sz="100"/>
          </a:p>
          <a:p>
            <a:pPr marL="545338" algn="l" rtl="0" eaLnBrk="0">
              <a:lnSpc>
                <a:spcPct val="91000"/>
              </a:lnSpc>
            </a:pPr>
            <a:r>
              <a:rPr sz="18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</a:t>
            </a:r>
            <a:r>
              <a:rPr sz="18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备阶段</a:t>
            </a:r>
            <a:endParaRPr lang="Microsoft YaHei" altLang="Microsoft YaHei" sz="1800"/>
          </a:p>
          <a:p>
            <a:pPr algn="l" rtl="0" eaLnBrk="0">
              <a:lnSpc>
                <a:spcPct val="108000"/>
              </a:lnSpc>
            </a:pPr>
            <a:endParaRPr lang="Arial" altLang="Arial" sz="1100"/>
          </a:p>
          <a:p>
            <a:pPr marL="12700" indent="108559" algn="l" rtl="0" eaLnBrk="0">
              <a:lnSpc>
                <a:spcPct val="122000"/>
              </a:lnSpc>
              <a:spcBef>
                <a:spcPts val="7"/>
              </a:spcBef>
            </a:pPr>
            <a:r>
              <a:rPr sz="12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预计耗</a:t>
            </a:r>
            <a:r>
              <a:rPr sz="12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时1周，包括现场勘  </a:t>
            </a:r>
            <a:r>
              <a:rPr sz="1200" spc="-7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查、材料采购、人员组织等</a:t>
            </a:r>
            <a:r>
              <a:rPr sz="12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200"/>
          </a:p>
        </p:txBody>
      </p:sp>
      <p:sp>
        <p:nvSpPr>
          <p:cNvPr id="432" name="textbox 432"/>
          <p:cNvSpPr/>
          <p:nvPr/>
        </p:nvSpPr>
        <p:spPr>
          <a:xfrm>
            <a:off x="4237675" y="1885421"/>
            <a:ext cx="1788160" cy="90296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757"/>
              </a:lnSpc>
            </a:pPr>
            <a:endParaRPr lang="Arial" altLang="Arial" sz="100"/>
          </a:p>
          <a:p>
            <a:pPr marL="437920" algn="l" rtl="0" eaLnBrk="0">
              <a:lnSpc>
                <a:spcPct val="91000"/>
              </a:lnSpc>
            </a:pPr>
            <a:r>
              <a:rPr sz="18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修补</a:t>
            </a:r>
            <a:r>
              <a:rPr sz="18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阶段</a:t>
            </a:r>
            <a:endParaRPr lang="Microsoft YaHei" altLang="Microsoft YaHei" sz="1800"/>
          </a:p>
          <a:p>
            <a:pPr algn="l" rtl="0" eaLnBrk="0">
              <a:lnSpc>
                <a:spcPct val="108000"/>
              </a:lnSpc>
            </a:pPr>
            <a:endParaRPr lang="Arial" altLang="Arial" sz="1100"/>
          </a:p>
          <a:p>
            <a:pPr marL="513435" indent="-500735" algn="l" rtl="0" eaLnBrk="0">
              <a:lnSpc>
                <a:spcPct val="122000"/>
              </a:lnSpc>
              <a:spcBef>
                <a:spcPts val="3"/>
              </a:spcBef>
            </a:pPr>
            <a:r>
              <a:rPr sz="12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预计耗</a:t>
            </a:r>
            <a:r>
              <a:rPr sz="12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时1周，对墙面缺陷 </a:t>
            </a:r>
            <a:r>
              <a:rPr sz="12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进行修补。</a:t>
            </a:r>
            <a:endParaRPr lang="Microsoft YaHei" altLang="Microsoft YaHei" sz="1200"/>
          </a:p>
        </p:txBody>
      </p:sp>
      <p:sp>
        <p:nvSpPr>
          <p:cNvPr id="433" name="textbox 433"/>
          <p:cNvSpPr/>
          <p:nvPr/>
        </p:nvSpPr>
        <p:spPr>
          <a:xfrm>
            <a:off x="9784263" y="4134622"/>
            <a:ext cx="1788160" cy="9010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255"/>
              </a:lnSpc>
            </a:pPr>
            <a:endParaRPr lang="Arial" altLang="Arial" sz="100"/>
          </a:p>
          <a:p>
            <a:pPr marL="438149" algn="l" rtl="0" eaLnBrk="0">
              <a:lnSpc>
                <a:spcPct val="90000"/>
              </a:lnSpc>
            </a:pPr>
            <a:r>
              <a:rPr sz="18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验收</a:t>
            </a:r>
            <a:r>
              <a:rPr sz="18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阶段</a:t>
            </a:r>
            <a:endParaRPr lang="Microsoft YaHei" altLang="Microsoft YaHei" sz="1800"/>
          </a:p>
          <a:p>
            <a:pPr algn="l" rtl="0" eaLnBrk="0">
              <a:lnSpc>
                <a:spcPct val="108000"/>
              </a:lnSpc>
            </a:pPr>
            <a:endParaRPr lang="Arial" altLang="Arial" sz="1100"/>
          </a:p>
          <a:p>
            <a:pPr marL="132435" indent="-119735" algn="l" rtl="0" eaLnBrk="0">
              <a:lnSpc>
                <a:spcPct val="122000"/>
              </a:lnSpc>
              <a:spcBef>
                <a:spcPts val="7"/>
              </a:spcBef>
            </a:pPr>
            <a:r>
              <a:rPr sz="12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预计耗</a:t>
            </a:r>
            <a:r>
              <a:rPr sz="12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时1周，对施工成果 </a:t>
            </a:r>
            <a:r>
              <a:rPr sz="12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进行质量检查和</a:t>
            </a:r>
            <a:r>
              <a:rPr sz="12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</a:t>
            </a:r>
            <a:r>
              <a:rPr sz="12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收。</a:t>
            </a:r>
            <a:endParaRPr lang="Microsoft YaHei" altLang="Microsoft YaHei" sz="1200"/>
          </a:p>
        </p:txBody>
      </p:sp>
      <p:sp>
        <p:nvSpPr>
          <p:cNvPr id="434" name="textbox 434"/>
          <p:cNvSpPr/>
          <p:nvPr/>
        </p:nvSpPr>
        <p:spPr>
          <a:xfrm>
            <a:off x="2309859" y="4187875"/>
            <a:ext cx="1788160" cy="9017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792"/>
              </a:lnSpc>
            </a:pPr>
            <a:endParaRPr lang="Arial" altLang="Arial" sz="100"/>
          </a:p>
          <a:p>
            <a:pPr marL="209321" algn="l" rtl="0" eaLnBrk="0">
              <a:lnSpc>
                <a:spcPct val="90000"/>
              </a:lnSpc>
            </a:pPr>
            <a:r>
              <a:rPr sz="18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表面</a:t>
            </a:r>
            <a:r>
              <a:rPr sz="18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处理阶段</a:t>
            </a:r>
            <a:endParaRPr lang="Microsoft YaHei" altLang="Microsoft YaHei" sz="1800"/>
          </a:p>
          <a:p>
            <a:pPr algn="l" rtl="0" eaLnBrk="0">
              <a:lnSpc>
                <a:spcPct val="108000"/>
              </a:lnSpc>
            </a:pPr>
            <a:endParaRPr lang="Arial" altLang="Arial" sz="1100"/>
          </a:p>
          <a:p>
            <a:pPr marL="437540" indent="-424840" algn="l" rtl="0" eaLnBrk="0">
              <a:lnSpc>
                <a:spcPct val="122000"/>
              </a:lnSpc>
              <a:spcBef>
                <a:spcPts val="5"/>
              </a:spcBef>
            </a:pPr>
            <a:r>
              <a:rPr sz="12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预计耗</a:t>
            </a:r>
            <a:r>
              <a:rPr sz="12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时2周，根据墙面状 </a:t>
            </a:r>
            <a:r>
              <a:rPr sz="12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况进行调整</a:t>
            </a:r>
            <a:r>
              <a:rPr sz="12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200"/>
          </a:p>
        </p:txBody>
      </p:sp>
      <p:sp>
        <p:nvSpPr>
          <p:cNvPr id="435" name="textbox 435"/>
          <p:cNvSpPr/>
          <p:nvPr/>
        </p:nvSpPr>
        <p:spPr>
          <a:xfrm>
            <a:off x="6112269" y="4189247"/>
            <a:ext cx="1788160" cy="9004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61"/>
              </a:lnSpc>
            </a:pPr>
            <a:endParaRPr lang="Arial" altLang="Arial" sz="100"/>
          </a:p>
          <a:p>
            <a:pPr marL="210007" algn="l" rtl="0" eaLnBrk="0">
              <a:lnSpc>
                <a:spcPct val="90000"/>
              </a:lnSpc>
            </a:pPr>
            <a:r>
              <a:rPr sz="18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底漆涂</a:t>
            </a:r>
            <a:r>
              <a:rPr sz="18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刷阶段</a:t>
            </a:r>
            <a:endParaRPr lang="Microsoft YaHei" altLang="Microsoft YaHei" sz="1800"/>
          </a:p>
          <a:p>
            <a:pPr algn="l" rtl="0" eaLnBrk="0">
              <a:lnSpc>
                <a:spcPct val="108000"/>
              </a:lnSpc>
            </a:pPr>
            <a:endParaRPr lang="Arial" altLang="Arial" sz="1100"/>
          </a:p>
          <a:p>
            <a:pPr marL="589787" indent="-577087" algn="l" rtl="0" eaLnBrk="0">
              <a:lnSpc>
                <a:spcPct val="122000"/>
              </a:lnSpc>
              <a:spcBef>
                <a:spcPts val="3"/>
              </a:spcBef>
            </a:pPr>
            <a:r>
              <a:rPr sz="12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预计耗</a:t>
            </a:r>
            <a:r>
              <a:rPr sz="12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时1周，完成底漆涂 </a:t>
            </a:r>
            <a:r>
              <a:rPr sz="1200" spc="-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刷工作</a:t>
            </a:r>
            <a:r>
              <a:rPr sz="12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200"/>
          </a:p>
        </p:txBody>
      </p:sp>
      <p:sp>
        <p:nvSpPr>
          <p:cNvPr id="436" name="textbox 436"/>
          <p:cNvSpPr/>
          <p:nvPr/>
        </p:nvSpPr>
        <p:spPr>
          <a:xfrm>
            <a:off x="442263" y="318468"/>
            <a:ext cx="3456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9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2"/>
              </a:spcBef>
              <a:tabLst>
                <a:tab pos="781684"/>
              </a:tabLst>
            </a:pPr>
            <a:r>
              <a:rPr sz="3000" spc="0"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关键节点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时间表</a:t>
            </a:r>
            <a:endParaRPr lang="Microsoft YaHei" altLang="Microsoft YaHei" sz="3000"/>
          </a:p>
        </p:txBody>
      </p:sp>
      <p:grpSp>
        <p:nvGrpSpPr>
          <p:cNvPr id="120" name="group 120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437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5AE3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38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5AE37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39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5AE37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40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5AE37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41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5AE37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42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5AE3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43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5AE37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44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5AE37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45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5AE37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46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5AE37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47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5AE3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48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5AE37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49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5AE37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50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5AE37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51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5AE37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52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5AE3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53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5AE37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54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5AE37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55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5AE37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56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5AE37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57" name="textbox 457"/>
          <p:cNvSpPr/>
          <p:nvPr/>
        </p:nvSpPr>
        <p:spPr>
          <a:xfrm>
            <a:off x="7897959" y="2431519"/>
            <a:ext cx="1788160" cy="4108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304"/>
              </a:lnSpc>
            </a:pPr>
            <a:endParaRPr lang="Arial" altLang="Arial" sz="100"/>
          </a:p>
          <a:p>
            <a:pPr marL="285292" indent="-272592" algn="l" rtl="0" eaLnBrk="0">
              <a:lnSpc>
                <a:spcPct val="105000"/>
              </a:lnSpc>
            </a:pPr>
            <a:r>
              <a:rPr sz="12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预计耗</a:t>
            </a:r>
            <a:r>
              <a:rPr sz="12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时2周，根据设计方 </a:t>
            </a:r>
            <a:r>
              <a:rPr sz="12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案完成面漆涂刷</a:t>
            </a:r>
            <a:r>
              <a:rPr sz="12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200"/>
          </a:p>
        </p:txBody>
      </p:sp>
      <p:sp>
        <p:nvSpPr>
          <p:cNvPr id="458" name="textbox 458"/>
          <p:cNvSpPr/>
          <p:nvPr/>
        </p:nvSpPr>
        <p:spPr>
          <a:xfrm>
            <a:off x="8098467" y="1942331"/>
            <a:ext cx="1390650" cy="2730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255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18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面漆涂刷阶</a:t>
            </a:r>
            <a:r>
              <a:rPr sz="18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段</a:t>
            </a:r>
            <a:endParaRPr lang="Microsoft YaHei" altLang="Microsoft YaHei" sz="1800"/>
          </a:p>
        </p:txBody>
      </p:sp>
      <p:sp>
        <p:nvSpPr>
          <p:cNvPr id="459" name="path"/>
          <p:cNvSpPr/>
          <p:nvPr/>
        </p:nvSpPr>
        <p:spPr>
          <a:xfrm>
            <a:off x="6818362" y="2304496"/>
            <a:ext cx="396240" cy="368046"/>
          </a:xfrm>
          <a:custGeom>
            <a:rect l="0" t="0" r="0" b="0"/>
            <a:pathLst>
              <a:path w="624" h="579">
                <a:moveTo>
                  <a:pt x="0" y="414"/>
                </a:moveTo>
                <a:lnTo>
                  <a:pt x="312" y="496"/>
                </a:lnTo>
                <a:lnTo>
                  <a:pt x="624" y="414"/>
                </a:lnTo>
                <a:lnTo>
                  <a:pt x="624" y="496"/>
                </a:lnTo>
                <a:lnTo>
                  <a:pt x="312" y="579"/>
                </a:lnTo>
                <a:lnTo>
                  <a:pt x="0" y="496"/>
                </a:lnTo>
                <a:lnTo>
                  <a:pt x="0" y="414"/>
                </a:lnTo>
                <a:close/>
                <a:moveTo>
                  <a:pt x="0" y="248"/>
                </a:moveTo>
                <a:lnTo>
                  <a:pt x="312" y="331"/>
                </a:lnTo>
                <a:lnTo>
                  <a:pt x="624" y="248"/>
                </a:lnTo>
                <a:lnTo>
                  <a:pt x="624" y="331"/>
                </a:lnTo>
                <a:lnTo>
                  <a:pt x="312" y="414"/>
                </a:lnTo>
                <a:lnTo>
                  <a:pt x="0" y="331"/>
                </a:lnTo>
                <a:lnTo>
                  <a:pt x="0" y="248"/>
                </a:lnTo>
                <a:close/>
                <a:moveTo>
                  <a:pt x="0" y="82"/>
                </a:moveTo>
                <a:lnTo>
                  <a:pt x="312" y="0"/>
                </a:lnTo>
                <a:lnTo>
                  <a:pt x="624" y="82"/>
                </a:lnTo>
                <a:lnTo>
                  <a:pt x="624" y="165"/>
                </a:lnTo>
                <a:lnTo>
                  <a:pt x="312" y="248"/>
                </a:lnTo>
                <a:lnTo>
                  <a:pt x="0" y="165"/>
                </a:lnTo>
                <a:lnTo>
                  <a:pt x="0" y="8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60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733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61" name="textbox 461"/>
          <p:cNvSpPr/>
          <p:nvPr/>
        </p:nvSpPr>
        <p:spPr>
          <a:xfrm>
            <a:off x="9074836" y="4370542"/>
            <a:ext cx="2391410" cy="17557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197"/>
              </a:lnSpc>
            </a:pPr>
            <a:endParaRPr lang="Arial" altLang="Arial" sz="100"/>
          </a:p>
          <a:p>
            <a:pPr marL="14243" algn="l" rtl="0" eaLnBrk="0">
              <a:lnSpc>
                <a:spcPct val="86000"/>
              </a:lnSpc>
            </a:pPr>
            <a:r>
              <a:rPr sz="13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根据项目进度和资源需求情</a:t>
            </a:r>
            <a:r>
              <a:rPr sz="13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况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endParaRPr lang="Microsoft YaHei" altLang="Microsoft YaHei" sz="1300"/>
          </a:p>
          <a:p>
            <a:pPr marL="12700" indent="1371" algn="l" rtl="0" eaLnBrk="0">
              <a:lnSpc>
                <a:spcPct val="157000"/>
              </a:lnSpc>
              <a:spcBef>
                <a:spcPts val="29"/>
              </a:spcBef>
            </a:pP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合理安排人员和设备的调</a:t>
            </a:r>
            <a:r>
              <a:rPr sz="130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    </a:t>
            </a: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确保施工顺利进行。同时，</a:t>
            </a:r>
            <a:r>
              <a:rPr sz="1300" spc="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强与供应商和租赁公司的沟</a:t>
            </a:r>
            <a:r>
              <a:rPr sz="1300" spc="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协调，确保材料和设备按时</a:t>
            </a:r>
            <a:r>
              <a:rPr sz="1300" spc="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到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1300" spc="-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位。</a:t>
            </a:r>
            <a:endParaRPr lang="Microsoft YaHei" altLang="Microsoft YaHei" sz="1300"/>
          </a:p>
        </p:txBody>
      </p:sp>
      <p:grpSp>
        <p:nvGrpSpPr>
          <p:cNvPr id="122" name="group 122"/>
          <p:cNvGrpSpPr/>
          <p:nvPr/>
        </p:nvGrpSpPr>
        <p:grpSpPr>
          <a:xfrm rot="21600000">
            <a:off x="6616705" y="1500213"/>
            <a:ext cx="1609345" cy="1609345"/>
            <a:chExt cx="1609345" cy="1609345"/>
          </a:xfrm>
        </p:grpSpPr>
        <p:sp>
          <p:nvSpPr>
            <p:cNvPr id="462" name="path"/>
            <p:cNvSpPr/>
            <p:nvPr/>
          </p:nvSpPr>
          <p:spPr>
            <a:xfrm>
              <a:off x="0" y="0"/>
              <a:ext cx="1609345" cy="1609345"/>
            </a:xfrm>
            <a:custGeom>
              <a:rect l="0" t="0" r="0" b="0"/>
              <a:pathLst>
                <a:path w="2534" h="2534">
                  <a:moveTo>
                    <a:pt x="0" y="1267"/>
                  </a:moveTo>
                  <a:cubicBezTo>
                    <a:pt x="0" y="567"/>
                    <a:pt x="567" y="0"/>
                    <a:pt x="1267" y="0"/>
                  </a:cubicBezTo>
                  <a:lnTo>
                    <a:pt x="1267" y="0"/>
                  </a:lnTo>
                  <a:lnTo>
                    <a:pt x="1267" y="0"/>
                  </a:lnTo>
                  <a:lnTo>
                    <a:pt x="1267" y="0"/>
                  </a:lnTo>
                  <a:cubicBezTo>
                    <a:pt x="1967" y="0"/>
                    <a:pt x="2534" y="567"/>
                    <a:pt x="2534" y="1267"/>
                  </a:cubicBezTo>
                  <a:lnTo>
                    <a:pt x="2534" y="1267"/>
                  </a:lnTo>
                  <a:cubicBezTo>
                    <a:pt x="2534" y="1267"/>
                    <a:pt x="2534" y="1267"/>
                    <a:pt x="2534" y="1267"/>
                  </a:cubicBezTo>
                  <a:lnTo>
                    <a:pt x="2534" y="1267"/>
                  </a:lnTo>
                  <a:lnTo>
                    <a:pt x="2534" y="1267"/>
                  </a:lnTo>
                  <a:lnTo>
                    <a:pt x="2534" y="1267"/>
                  </a:lnTo>
                  <a:cubicBezTo>
                    <a:pt x="2534" y="1967"/>
                    <a:pt x="1967" y="2534"/>
                    <a:pt x="1267" y="2534"/>
                  </a:cubicBezTo>
                  <a:lnTo>
                    <a:pt x="1267" y="2534"/>
                  </a:lnTo>
                  <a:lnTo>
                    <a:pt x="1267" y="2534"/>
                  </a:lnTo>
                  <a:lnTo>
                    <a:pt x="1267" y="2534"/>
                  </a:lnTo>
                  <a:cubicBezTo>
                    <a:pt x="567" y="2534"/>
                    <a:pt x="0" y="1967"/>
                    <a:pt x="0" y="1267"/>
                  </a:cubicBezTo>
                  <a:lnTo>
                    <a:pt x="0" y="1267"/>
                  </a:lnTo>
                  <a:close/>
                </a:path>
              </a:pathLst>
            </a:custGeom>
            <a:solidFill>
              <a:srgbClr val="38B5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63" name="path"/>
            <p:cNvSpPr/>
            <p:nvPr/>
          </p:nvSpPr>
          <p:spPr>
            <a:xfrm>
              <a:off x="221792" y="445439"/>
              <a:ext cx="1163761" cy="675852"/>
            </a:xfrm>
            <a:custGeom>
              <a:rect l="0" t="0" r="0" b="0"/>
              <a:pathLst>
                <a:path w="1832" h="1064">
                  <a:moveTo>
                    <a:pt x="1419" y="600"/>
                  </a:moveTo>
                  <a:cubicBezTo>
                    <a:pt x="1419" y="600"/>
                    <a:pt x="1220" y="396"/>
                    <a:pt x="944" y="396"/>
                  </a:cubicBezTo>
                  <a:lnTo>
                    <a:pt x="944" y="396"/>
                  </a:lnTo>
                  <a:cubicBezTo>
                    <a:pt x="675" y="396"/>
                    <a:pt x="410" y="600"/>
                    <a:pt x="410" y="600"/>
                  </a:cubicBezTo>
                  <a:lnTo>
                    <a:pt x="410" y="600"/>
                  </a:lnTo>
                  <a:lnTo>
                    <a:pt x="260" y="537"/>
                  </a:lnTo>
                  <a:lnTo>
                    <a:pt x="260" y="720"/>
                  </a:lnTo>
                  <a:lnTo>
                    <a:pt x="260" y="720"/>
                  </a:lnTo>
                  <a:cubicBezTo>
                    <a:pt x="284" y="728"/>
                    <a:pt x="301" y="750"/>
                    <a:pt x="301" y="776"/>
                  </a:cubicBezTo>
                  <a:lnTo>
                    <a:pt x="301" y="776"/>
                  </a:lnTo>
                  <a:cubicBezTo>
                    <a:pt x="301" y="803"/>
                    <a:pt x="283" y="824"/>
                    <a:pt x="259" y="832"/>
                  </a:cubicBezTo>
                  <a:lnTo>
                    <a:pt x="259" y="832"/>
                  </a:lnTo>
                  <a:lnTo>
                    <a:pt x="304" y="955"/>
                  </a:lnTo>
                  <a:lnTo>
                    <a:pt x="173" y="955"/>
                  </a:lnTo>
                  <a:lnTo>
                    <a:pt x="218" y="831"/>
                  </a:lnTo>
                  <a:lnTo>
                    <a:pt x="218" y="831"/>
                  </a:lnTo>
                  <a:cubicBezTo>
                    <a:pt x="196" y="822"/>
                    <a:pt x="181" y="801"/>
                    <a:pt x="181" y="776"/>
                  </a:cubicBezTo>
                  <a:lnTo>
                    <a:pt x="181" y="776"/>
                  </a:lnTo>
                  <a:cubicBezTo>
                    <a:pt x="181" y="752"/>
                    <a:pt x="196" y="731"/>
                    <a:pt x="217" y="722"/>
                  </a:cubicBezTo>
                  <a:lnTo>
                    <a:pt x="217" y="722"/>
                  </a:lnTo>
                  <a:lnTo>
                    <a:pt x="217" y="519"/>
                  </a:lnTo>
                  <a:lnTo>
                    <a:pt x="0" y="429"/>
                  </a:lnTo>
                  <a:lnTo>
                    <a:pt x="955" y="0"/>
                  </a:lnTo>
                  <a:lnTo>
                    <a:pt x="1832" y="434"/>
                  </a:lnTo>
                  <a:lnTo>
                    <a:pt x="1419" y="600"/>
                  </a:lnTo>
                  <a:close/>
                  <a:moveTo>
                    <a:pt x="934" y="499"/>
                  </a:moveTo>
                  <a:cubicBezTo>
                    <a:pt x="1210" y="499"/>
                    <a:pt x="1346" y="646"/>
                    <a:pt x="1346" y="646"/>
                  </a:cubicBezTo>
                  <a:lnTo>
                    <a:pt x="1346" y="646"/>
                  </a:lnTo>
                  <a:lnTo>
                    <a:pt x="1346" y="950"/>
                  </a:lnTo>
                  <a:lnTo>
                    <a:pt x="1346" y="950"/>
                  </a:lnTo>
                  <a:cubicBezTo>
                    <a:pt x="1346" y="950"/>
                    <a:pt x="1205" y="1064"/>
                    <a:pt x="912" y="1064"/>
                  </a:cubicBezTo>
                  <a:lnTo>
                    <a:pt x="912" y="1064"/>
                  </a:lnTo>
                  <a:cubicBezTo>
                    <a:pt x="619" y="1064"/>
                    <a:pt x="521" y="950"/>
                    <a:pt x="521" y="950"/>
                  </a:cubicBezTo>
                  <a:lnTo>
                    <a:pt x="521" y="950"/>
                  </a:lnTo>
                  <a:lnTo>
                    <a:pt x="521" y="646"/>
                  </a:lnTo>
                  <a:lnTo>
                    <a:pt x="521" y="646"/>
                  </a:lnTo>
                  <a:cubicBezTo>
                    <a:pt x="521" y="646"/>
                    <a:pt x="657" y="499"/>
                    <a:pt x="934" y="499"/>
                  </a:cubicBezTo>
                  <a:moveTo>
                    <a:pt x="928" y="999"/>
                  </a:moveTo>
                  <a:cubicBezTo>
                    <a:pt x="1120" y="999"/>
                    <a:pt x="1276" y="960"/>
                    <a:pt x="1276" y="912"/>
                  </a:cubicBezTo>
                  <a:lnTo>
                    <a:pt x="1276" y="912"/>
                  </a:lnTo>
                  <a:cubicBezTo>
                    <a:pt x="1276" y="864"/>
                    <a:pt x="1120" y="825"/>
                    <a:pt x="928" y="825"/>
                  </a:cubicBezTo>
                  <a:lnTo>
                    <a:pt x="928" y="825"/>
                  </a:lnTo>
                  <a:cubicBezTo>
                    <a:pt x="736" y="825"/>
                    <a:pt x="581" y="864"/>
                    <a:pt x="581" y="912"/>
                  </a:cubicBezTo>
                  <a:lnTo>
                    <a:pt x="581" y="912"/>
                  </a:lnTo>
                  <a:cubicBezTo>
                    <a:pt x="581" y="960"/>
                    <a:pt x="736" y="999"/>
                    <a:pt x="928" y="999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24" name="group 124"/>
          <p:cNvGrpSpPr/>
          <p:nvPr/>
        </p:nvGrpSpPr>
        <p:grpSpPr>
          <a:xfrm rot="21600000">
            <a:off x="9382474" y="1500213"/>
            <a:ext cx="1609345" cy="1609345"/>
            <a:chExt cx="1609345" cy="1609345"/>
          </a:xfrm>
        </p:grpSpPr>
        <p:sp>
          <p:nvSpPr>
            <p:cNvPr id="464" name="path"/>
            <p:cNvSpPr/>
            <p:nvPr/>
          </p:nvSpPr>
          <p:spPr>
            <a:xfrm>
              <a:off x="0" y="0"/>
              <a:ext cx="1609345" cy="1609345"/>
            </a:xfrm>
            <a:custGeom>
              <a:rect l="0" t="0" r="0" b="0"/>
              <a:pathLst>
                <a:path w="2534" h="2534">
                  <a:moveTo>
                    <a:pt x="0" y="1267"/>
                  </a:moveTo>
                  <a:cubicBezTo>
                    <a:pt x="0" y="567"/>
                    <a:pt x="567" y="0"/>
                    <a:pt x="1267" y="0"/>
                  </a:cubicBezTo>
                  <a:lnTo>
                    <a:pt x="1267" y="0"/>
                  </a:lnTo>
                  <a:lnTo>
                    <a:pt x="1267" y="0"/>
                  </a:lnTo>
                  <a:lnTo>
                    <a:pt x="1267" y="0"/>
                  </a:lnTo>
                  <a:cubicBezTo>
                    <a:pt x="1967" y="0"/>
                    <a:pt x="2534" y="567"/>
                    <a:pt x="2534" y="1267"/>
                  </a:cubicBezTo>
                  <a:lnTo>
                    <a:pt x="2534" y="1267"/>
                  </a:lnTo>
                  <a:cubicBezTo>
                    <a:pt x="2534" y="1267"/>
                    <a:pt x="2534" y="1267"/>
                    <a:pt x="2534" y="1267"/>
                  </a:cubicBezTo>
                  <a:lnTo>
                    <a:pt x="2534" y="1267"/>
                  </a:lnTo>
                  <a:lnTo>
                    <a:pt x="2534" y="1267"/>
                  </a:lnTo>
                  <a:lnTo>
                    <a:pt x="2534" y="1267"/>
                  </a:lnTo>
                  <a:cubicBezTo>
                    <a:pt x="2534" y="1967"/>
                    <a:pt x="1967" y="2534"/>
                    <a:pt x="1267" y="2534"/>
                  </a:cubicBezTo>
                  <a:lnTo>
                    <a:pt x="1267" y="2534"/>
                  </a:lnTo>
                  <a:lnTo>
                    <a:pt x="1267" y="2534"/>
                  </a:lnTo>
                  <a:lnTo>
                    <a:pt x="1267" y="2534"/>
                  </a:lnTo>
                  <a:cubicBezTo>
                    <a:pt x="567" y="2534"/>
                    <a:pt x="0" y="1967"/>
                    <a:pt x="0" y="1267"/>
                  </a:cubicBezTo>
                  <a:lnTo>
                    <a:pt x="0" y="1267"/>
                  </a:lnTo>
                  <a:close/>
                </a:path>
              </a:pathLst>
            </a:custGeom>
            <a:solidFill>
              <a:srgbClr val="45AE3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65" name="path"/>
            <p:cNvSpPr/>
            <p:nvPr/>
          </p:nvSpPr>
          <p:spPr>
            <a:xfrm>
              <a:off x="398792" y="398792"/>
              <a:ext cx="811761" cy="811760"/>
            </a:xfrm>
            <a:custGeom>
              <a:rect l="0" t="0" r="0" b="0"/>
              <a:pathLst>
                <a:path w="1278" h="1278">
                  <a:moveTo>
                    <a:pt x="1278" y="717"/>
                  </a:moveTo>
                  <a:lnTo>
                    <a:pt x="1278" y="558"/>
                  </a:lnTo>
                  <a:lnTo>
                    <a:pt x="1087" y="478"/>
                  </a:lnTo>
                  <a:lnTo>
                    <a:pt x="1087" y="478"/>
                  </a:lnTo>
                  <a:cubicBezTo>
                    <a:pt x="1082" y="463"/>
                    <a:pt x="1076" y="448"/>
                    <a:pt x="1069" y="434"/>
                  </a:cubicBezTo>
                  <a:lnTo>
                    <a:pt x="1069" y="434"/>
                  </a:lnTo>
                  <a:lnTo>
                    <a:pt x="1146" y="242"/>
                  </a:lnTo>
                  <a:lnTo>
                    <a:pt x="1033" y="129"/>
                  </a:lnTo>
                  <a:lnTo>
                    <a:pt x="843" y="208"/>
                  </a:lnTo>
                  <a:lnTo>
                    <a:pt x="843" y="208"/>
                  </a:lnTo>
                  <a:cubicBezTo>
                    <a:pt x="828" y="201"/>
                    <a:pt x="814" y="195"/>
                    <a:pt x="798" y="189"/>
                  </a:cubicBezTo>
                  <a:lnTo>
                    <a:pt x="798" y="189"/>
                  </a:lnTo>
                  <a:lnTo>
                    <a:pt x="717" y="0"/>
                  </a:lnTo>
                  <a:lnTo>
                    <a:pt x="558" y="0"/>
                  </a:lnTo>
                  <a:lnTo>
                    <a:pt x="479" y="189"/>
                  </a:lnTo>
                  <a:lnTo>
                    <a:pt x="479" y="189"/>
                  </a:lnTo>
                  <a:cubicBezTo>
                    <a:pt x="463" y="194"/>
                    <a:pt x="447" y="200"/>
                    <a:pt x="432" y="207"/>
                  </a:cubicBezTo>
                  <a:lnTo>
                    <a:pt x="432" y="207"/>
                  </a:lnTo>
                  <a:lnTo>
                    <a:pt x="242" y="131"/>
                  </a:lnTo>
                  <a:lnTo>
                    <a:pt x="129" y="244"/>
                  </a:lnTo>
                  <a:lnTo>
                    <a:pt x="207" y="432"/>
                  </a:lnTo>
                  <a:lnTo>
                    <a:pt x="207" y="432"/>
                  </a:lnTo>
                  <a:cubicBezTo>
                    <a:pt x="199" y="448"/>
                    <a:pt x="193" y="463"/>
                    <a:pt x="187" y="480"/>
                  </a:cubicBezTo>
                  <a:lnTo>
                    <a:pt x="187" y="480"/>
                  </a:lnTo>
                  <a:lnTo>
                    <a:pt x="0" y="560"/>
                  </a:lnTo>
                  <a:lnTo>
                    <a:pt x="0" y="720"/>
                  </a:lnTo>
                  <a:lnTo>
                    <a:pt x="188" y="798"/>
                  </a:lnTo>
                  <a:lnTo>
                    <a:pt x="188" y="798"/>
                  </a:lnTo>
                  <a:cubicBezTo>
                    <a:pt x="193" y="814"/>
                    <a:pt x="200" y="830"/>
                    <a:pt x="207" y="846"/>
                  </a:cubicBezTo>
                  <a:lnTo>
                    <a:pt x="207" y="846"/>
                  </a:lnTo>
                  <a:lnTo>
                    <a:pt x="131" y="1035"/>
                  </a:lnTo>
                  <a:lnTo>
                    <a:pt x="244" y="1148"/>
                  </a:lnTo>
                  <a:lnTo>
                    <a:pt x="433" y="1070"/>
                  </a:lnTo>
                  <a:lnTo>
                    <a:pt x="433" y="1070"/>
                  </a:lnTo>
                  <a:cubicBezTo>
                    <a:pt x="448" y="1078"/>
                    <a:pt x="463" y="1083"/>
                    <a:pt x="479" y="1089"/>
                  </a:cubicBezTo>
                  <a:lnTo>
                    <a:pt x="479" y="1089"/>
                  </a:lnTo>
                  <a:lnTo>
                    <a:pt x="560" y="1278"/>
                  </a:lnTo>
                  <a:lnTo>
                    <a:pt x="720" y="1278"/>
                  </a:lnTo>
                  <a:lnTo>
                    <a:pt x="799" y="1088"/>
                  </a:lnTo>
                  <a:lnTo>
                    <a:pt x="799" y="1088"/>
                  </a:lnTo>
                  <a:cubicBezTo>
                    <a:pt x="814" y="1082"/>
                    <a:pt x="829" y="1076"/>
                    <a:pt x="843" y="1069"/>
                  </a:cubicBezTo>
                  <a:lnTo>
                    <a:pt x="843" y="1069"/>
                  </a:lnTo>
                  <a:lnTo>
                    <a:pt x="1035" y="1146"/>
                  </a:lnTo>
                  <a:lnTo>
                    <a:pt x="1148" y="1033"/>
                  </a:lnTo>
                  <a:lnTo>
                    <a:pt x="1069" y="843"/>
                  </a:lnTo>
                  <a:lnTo>
                    <a:pt x="1069" y="843"/>
                  </a:lnTo>
                  <a:cubicBezTo>
                    <a:pt x="1076" y="828"/>
                    <a:pt x="1082" y="814"/>
                    <a:pt x="1087" y="799"/>
                  </a:cubicBezTo>
                  <a:lnTo>
                    <a:pt x="1087" y="799"/>
                  </a:lnTo>
                  <a:lnTo>
                    <a:pt x="1278" y="717"/>
                  </a:lnTo>
                  <a:close/>
                  <a:moveTo>
                    <a:pt x="637" y="878"/>
                  </a:moveTo>
                  <a:cubicBezTo>
                    <a:pt x="505" y="878"/>
                    <a:pt x="398" y="771"/>
                    <a:pt x="398" y="639"/>
                  </a:cubicBezTo>
                  <a:lnTo>
                    <a:pt x="398" y="639"/>
                  </a:lnTo>
                  <a:cubicBezTo>
                    <a:pt x="398" y="506"/>
                    <a:pt x="505" y="399"/>
                    <a:pt x="637" y="399"/>
                  </a:cubicBezTo>
                  <a:lnTo>
                    <a:pt x="637" y="399"/>
                  </a:lnTo>
                  <a:cubicBezTo>
                    <a:pt x="770" y="399"/>
                    <a:pt x="877" y="506"/>
                    <a:pt x="877" y="639"/>
                  </a:cubicBezTo>
                  <a:lnTo>
                    <a:pt x="877" y="639"/>
                  </a:lnTo>
                  <a:cubicBezTo>
                    <a:pt x="877" y="771"/>
                    <a:pt x="770" y="878"/>
                    <a:pt x="637" y="87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26" name="group 126"/>
          <p:cNvGrpSpPr/>
          <p:nvPr/>
        </p:nvGrpSpPr>
        <p:grpSpPr>
          <a:xfrm rot="21600000">
            <a:off x="1085169" y="1500213"/>
            <a:ext cx="1609344" cy="1609345"/>
            <a:chExt cx="1609344" cy="1609345"/>
          </a:xfrm>
        </p:grpSpPr>
        <p:sp>
          <p:nvSpPr>
            <p:cNvPr id="466" name="path"/>
            <p:cNvSpPr/>
            <p:nvPr/>
          </p:nvSpPr>
          <p:spPr>
            <a:xfrm>
              <a:off x="0" y="0"/>
              <a:ext cx="1609344" cy="1609345"/>
            </a:xfrm>
            <a:custGeom>
              <a:rect l="0" t="0" r="0" b="0"/>
              <a:pathLst>
                <a:path w="2534" h="2534">
                  <a:moveTo>
                    <a:pt x="0" y="1267"/>
                  </a:moveTo>
                  <a:cubicBezTo>
                    <a:pt x="0" y="567"/>
                    <a:pt x="567" y="0"/>
                    <a:pt x="1267" y="0"/>
                  </a:cubicBezTo>
                  <a:lnTo>
                    <a:pt x="1267" y="0"/>
                  </a:lnTo>
                  <a:lnTo>
                    <a:pt x="1267" y="0"/>
                  </a:lnTo>
                  <a:lnTo>
                    <a:pt x="1267" y="0"/>
                  </a:lnTo>
                  <a:cubicBezTo>
                    <a:pt x="1967" y="0"/>
                    <a:pt x="2534" y="567"/>
                    <a:pt x="2534" y="1267"/>
                  </a:cubicBezTo>
                  <a:lnTo>
                    <a:pt x="2534" y="1267"/>
                  </a:lnTo>
                  <a:cubicBezTo>
                    <a:pt x="2534" y="1267"/>
                    <a:pt x="2534" y="1267"/>
                    <a:pt x="2534" y="1267"/>
                  </a:cubicBezTo>
                  <a:lnTo>
                    <a:pt x="2534" y="1267"/>
                  </a:lnTo>
                  <a:lnTo>
                    <a:pt x="2534" y="1267"/>
                  </a:lnTo>
                  <a:lnTo>
                    <a:pt x="2534" y="1267"/>
                  </a:lnTo>
                  <a:cubicBezTo>
                    <a:pt x="2534" y="1967"/>
                    <a:pt x="1967" y="2534"/>
                    <a:pt x="1267" y="2534"/>
                  </a:cubicBezTo>
                  <a:lnTo>
                    <a:pt x="1267" y="2534"/>
                  </a:lnTo>
                  <a:lnTo>
                    <a:pt x="1267" y="2534"/>
                  </a:lnTo>
                  <a:lnTo>
                    <a:pt x="1267" y="2534"/>
                  </a:lnTo>
                  <a:cubicBezTo>
                    <a:pt x="567" y="2534"/>
                    <a:pt x="0" y="1967"/>
                    <a:pt x="0" y="1267"/>
                  </a:cubicBezTo>
                  <a:lnTo>
                    <a:pt x="0" y="1267"/>
                  </a:lnTo>
                  <a:close/>
                </a:path>
              </a:pathLst>
            </a:custGeom>
            <a:solidFill>
              <a:srgbClr val="38B5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67" name="path"/>
            <p:cNvSpPr/>
            <p:nvPr/>
          </p:nvSpPr>
          <p:spPr>
            <a:xfrm>
              <a:off x="500321" y="444918"/>
              <a:ext cx="608705" cy="719508"/>
            </a:xfrm>
            <a:custGeom>
              <a:rect l="0" t="0" r="0" b="0"/>
              <a:pathLst>
                <a:path w="958" h="1133">
                  <a:moveTo>
                    <a:pt x="106" y="339"/>
                  </a:moveTo>
                  <a:cubicBezTo>
                    <a:pt x="106" y="277"/>
                    <a:pt x="154" y="226"/>
                    <a:pt x="213" y="226"/>
                  </a:cubicBezTo>
                  <a:lnTo>
                    <a:pt x="213" y="226"/>
                  </a:lnTo>
                  <a:lnTo>
                    <a:pt x="639" y="226"/>
                  </a:lnTo>
                  <a:lnTo>
                    <a:pt x="852" y="0"/>
                  </a:lnTo>
                  <a:lnTo>
                    <a:pt x="958" y="0"/>
                  </a:lnTo>
                  <a:lnTo>
                    <a:pt x="958" y="906"/>
                  </a:lnTo>
                  <a:lnTo>
                    <a:pt x="852" y="906"/>
                  </a:lnTo>
                  <a:lnTo>
                    <a:pt x="639" y="679"/>
                  </a:lnTo>
                  <a:lnTo>
                    <a:pt x="213" y="679"/>
                  </a:lnTo>
                  <a:lnTo>
                    <a:pt x="213" y="679"/>
                  </a:lnTo>
                  <a:cubicBezTo>
                    <a:pt x="154" y="679"/>
                    <a:pt x="106" y="629"/>
                    <a:pt x="106" y="566"/>
                  </a:cubicBezTo>
                  <a:lnTo>
                    <a:pt x="106" y="566"/>
                  </a:lnTo>
                  <a:lnTo>
                    <a:pt x="106" y="566"/>
                  </a:lnTo>
                  <a:lnTo>
                    <a:pt x="0" y="566"/>
                  </a:lnTo>
                  <a:lnTo>
                    <a:pt x="0" y="339"/>
                  </a:lnTo>
                  <a:lnTo>
                    <a:pt x="106" y="339"/>
                  </a:lnTo>
                  <a:close/>
                  <a:moveTo>
                    <a:pt x="532" y="849"/>
                  </a:moveTo>
                  <a:lnTo>
                    <a:pt x="532" y="1133"/>
                  </a:lnTo>
                  <a:lnTo>
                    <a:pt x="372" y="1133"/>
                  </a:lnTo>
                  <a:lnTo>
                    <a:pt x="283" y="849"/>
                  </a:lnTo>
                  <a:lnTo>
                    <a:pt x="213" y="849"/>
                  </a:lnTo>
                  <a:lnTo>
                    <a:pt x="213" y="736"/>
                  </a:lnTo>
                  <a:lnTo>
                    <a:pt x="639" y="736"/>
                  </a:lnTo>
                  <a:lnTo>
                    <a:pt x="639" y="849"/>
                  </a:lnTo>
                  <a:lnTo>
                    <a:pt x="532" y="84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28" name="group 128"/>
          <p:cNvGrpSpPr/>
          <p:nvPr/>
        </p:nvGrpSpPr>
        <p:grpSpPr>
          <a:xfrm rot="21600000">
            <a:off x="3850938" y="1500213"/>
            <a:ext cx="1609344" cy="1609345"/>
            <a:chExt cx="1609344" cy="1609345"/>
          </a:xfrm>
        </p:grpSpPr>
        <p:sp>
          <p:nvSpPr>
            <p:cNvPr id="468" name="path"/>
            <p:cNvSpPr/>
            <p:nvPr/>
          </p:nvSpPr>
          <p:spPr>
            <a:xfrm>
              <a:off x="0" y="0"/>
              <a:ext cx="1609344" cy="1609345"/>
            </a:xfrm>
            <a:custGeom>
              <a:rect l="0" t="0" r="0" b="0"/>
              <a:pathLst>
                <a:path w="2534" h="2534">
                  <a:moveTo>
                    <a:pt x="0" y="1267"/>
                  </a:moveTo>
                  <a:cubicBezTo>
                    <a:pt x="0" y="567"/>
                    <a:pt x="567" y="0"/>
                    <a:pt x="1267" y="0"/>
                  </a:cubicBezTo>
                  <a:lnTo>
                    <a:pt x="1267" y="0"/>
                  </a:lnTo>
                  <a:lnTo>
                    <a:pt x="1267" y="0"/>
                  </a:lnTo>
                  <a:lnTo>
                    <a:pt x="1267" y="0"/>
                  </a:lnTo>
                  <a:cubicBezTo>
                    <a:pt x="1967" y="0"/>
                    <a:pt x="2534" y="567"/>
                    <a:pt x="2534" y="1267"/>
                  </a:cubicBezTo>
                  <a:lnTo>
                    <a:pt x="2534" y="1267"/>
                  </a:lnTo>
                  <a:cubicBezTo>
                    <a:pt x="2534" y="1267"/>
                    <a:pt x="2534" y="1267"/>
                    <a:pt x="2534" y="1267"/>
                  </a:cubicBezTo>
                  <a:lnTo>
                    <a:pt x="2534" y="1267"/>
                  </a:lnTo>
                  <a:lnTo>
                    <a:pt x="2534" y="1267"/>
                  </a:lnTo>
                  <a:lnTo>
                    <a:pt x="2534" y="1267"/>
                  </a:lnTo>
                  <a:cubicBezTo>
                    <a:pt x="2534" y="1967"/>
                    <a:pt x="1967" y="2534"/>
                    <a:pt x="1267" y="2534"/>
                  </a:cubicBezTo>
                  <a:lnTo>
                    <a:pt x="1267" y="2534"/>
                  </a:lnTo>
                  <a:lnTo>
                    <a:pt x="1267" y="2534"/>
                  </a:lnTo>
                  <a:lnTo>
                    <a:pt x="1267" y="2534"/>
                  </a:lnTo>
                  <a:cubicBezTo>
                    <a:pt x="567" y="2534"/>
                    <a:pt x="0" y="1967"/>
                    <a:pt x="0" y="1267"/>
                  </a:cubicBezTo>
                  <a:lnTo>
                    <a:pt x="0" y="1267"/>
                  </a:lnTo>
                  <a:close/>
                </a:path>
              </a:pathLst>
            </a:custGeom>
            <a:solidFill>
              <a:srgbClr val="45AE3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69" name="path"/>
            <p:cNvSpPr/>
            <p:nvPr/>
          </p:nvSpPr>
          <p:spPr>
            <a:xfrm>
              <a:off x="367042" y="367042"/>
              <a:ext cx="875262" cy="875262"/>
            </a:xfrm>
            <a:custGeom>
              <a:rect l="0" t="0" r="0" b="0"/>
              <a:pathLst>
                <a:path w="1378" h="1378">
                  <a:moveTo>
                    <a:pt x="1182" y="442"/>
                  </a:moveTo>
                  <a:cubicBezTo>
                    <a:pt x="1128" y="335"/>
                    <a:pt x="1043" y="250"/>
                    <a:pt x="939" y="197"/>
                  </a:cubicBezTo>
                  <a:lnTo>
                    <a:pt x="939" y="197"/>
                  </a:lnTo>
                  <a:lnTo>
                    <a:pt x="935" y="195"/>
                  </a:lnTo>
                  <a:lnTo>
                    <a:pt x="843" y="381"/>
                  </a:lnTo>
                  <a:lnTo>
                    <a:pt x="843" y="381"/>
                  </a:lnTo>
                  <a:cubicBezTo>
                    <a:pt x="910" y="415"/>
                    <a:pt x="963" y="468"/>
                    <a:pt x="996" y="532"/>
                  </a:cubicBezTo>
                  <a:lnTo>
                    <a:pt x="996" y="532"/>
                  </a:lnTo>
                  <a:lnTo>
                    <a:pt x="997" y="534"/>
                  </a:lnTo>
                  <a:lnTo>
                    <a:pt x="1182" y="442"/>
                  </a:lnTo>
                  <a:close/>
                  <a:moveTo>
                    <a:pt x="1182" y="935"/>
                  </a:moveTo>
                  <a:lnTo>
                    <a:pt x="997" y="843"/>
                  </a:lnTo>
                  <a:lnTo>
                    <a:pt x="997" y="843"/>
                  </a:lnTo>
                  <a:cubicBezTo>
                    <a:pt x="963" y="910"/>
                    <a:pt x="910" y="963"/>
                    <a:pt x="845" y="996"/>
                  </a:cubicBezTo>
                  <a:lnTo>
                    <a:pt x="845" y="996"/>
                  </a:lnTo>
                  <a:lnTo>
                    <a:pt x="843" y="997"/>
                  </a:lnTo>
                  <a:lnTo>
                    <a:pt x="935" y="1182"/>
                  </a:lnTo>
                  <a:lnTo>
                    <a:pt x="935" y="1182"/>
                  </a:lnTo>
                  <a:cubicBezTo>
                    <a:pt x="1043" y="1128"/>
                    <a:pt x="1128" y="1043"/>
                    <a:pt x="1181" y="939"/>
                  </a:cubicBezTo>
                  <a:lnTo>
                    <a:pt x="1181" y="939"/>
                  </a:lnTo>
                  <a:lnTo>
                    <a:pt x="1182" y="935"/>
                  </a:lnTo>
                  <a:close/>
                  <a:moveTo>
                    <a:pt x="442" y="195"/>
                  </a:moveTo>
                  <a:cubicBezTo>
                    <a:pt x="335" y="250"/>
                    <a:pt x="250" y="335"/>
                    <a:pt x="197" y="439"/>
                  </a:cubicBezTo>
                  <a:lnTo>
                    <a:pt x="197" y="439"/>
                  </a:lnTo>
                  <a:lnTo>
                    <a:pt x="195" y="442"/>
                  </a:lnTo>
                  <a:lnTo>
                    <a:pt x="381" y="534"/>
                  </a:lnTo>
                  <a:lnTo>
                    <a:pt x="381" y="534"/>
                  </a:lnTo>
                  <a:cubicBezTo>
                    <a:pt x="415" y="468"/>
                    <a:pt x="468" y="415"/>
                    <a:pt x="532" y="382"/>
                  </a:cubicBezTo>
                  <a:lnTo>
                    <a:pt x="532" y="382"/>
                  </a:lnTo>
                  <a:lnTo>
                    <a:pt x="534" y="381"/>
                  </a:lnTo>
                  <a:lnTo>
                    <a:pt x="442" y="195"/>
                  </a:lnTo>
                  <a:close/>
                  <a:moveTo>
                    <a:pt x="195" y="935"/>
                  </a:moveTo>
                  <a:cubicBezTo>
                    <a:pt x="250" y="1043"/>
                    <a:pt x="335" y="1128"/>
                    <a:pt x="439" y="1181"/>
                  </a:cubicBezTo>
                  <a:lnTo>
                    <a:pt x="439" y="1181"/>
                  </a:lnTo>
                  <a:lnTo>
                    <a:pt x="442" y="1182"/>
                  </a:lnTo>
                  <a:lnTo>
                    <a:pt x="534" y="997"/>
                  </a:lnTo>
                  <a:lnTo>
                    <a:pt x="534" y="997"/>
                  </a:lnTo>
                  <a:cubicBezTo>
                    <a:pt x="468" y="963"/>
                    <a:pt x="415" y="910"/>
                    <a:pt x="382" y="845"/>
                  </a:cubicBezTo>
                  <a:lnTo>
                    <a:pt x="382" y="845"/>
                  </a:lnTo>
                  <a:lnTo>
                    <a:pt x="381" y="843"/>
                  </a:lnTo>
                  <a:lnTo>
                    <a:pt x="195" y="935"/>
                  </a:lnTo>
                  <a:close/>
                  <a:moveTo>
                    <a:pt x="689" y="1378"/>
                  </a:moveTo>
                  <a:cubicBezTo>
                    <a:pt x="308" y="1378"/>
                    <a:pt x="0" y="1069"/>
                    <a:pt x="0" y="689"/>
                  </a:cubicBezTo>
                  <a:lnTo>
                    <a:pt x="0" y="689"/>
                  </a:lnTo>
                  <a:cubicBezTo>
                    <a:pt x="0" y="308"/>
                    <a:pt x="308" y="0"/>
                    <a:pt x="689" y="0"/>
                  </a:cubicBezTo>
                  <a:lnTo>
                    <a:pt x="689" y="0"/>
                  </a:lnTo>
                  <a:lnTo>
                    <a:pt x="689" y="0"/>
                  </a:lnTo>
                  <a:lnTo>
                    <a:pt x="689" y="0"/>
                  </a:lnTo>
                  <a:cubicBezTo>
                    <a:pt x="1069" y="0"/>
                    <a:pt x="1378" y="308"/>
                    <a:pt x="1378" y="689"/>
                  </a:cubicBezTo>
                  <a:lnTo>
                    <a:pt x="1378" y="689"/>
                  </a:lnTo>
                  <a:cubicBezTo>
                    <a:pt x="1378" y="1069"/>
                    <a:pt x="1069" y="1378"/>
                    <a:pt x="689" y="1378"/>
                  </a:cubicBezTo>
                  <a:lnTo>
                    <a:pt x="689" y="1378"/>
                  </a:lnTo>
                  <a:lnTo>
                    <a:pt x="689" y="1378"/>
                  </a:lnTo>
                  <a:close/>
                  <a:moveTo>
                    <a:pt x="689" y="895"/>
                  </a:moveTo>
                  <a:cubicBezTo>
                    <a:pt x="803" y="895"/>
                    <a:pt x="895" y="803"/>
                    <a:pt x="895" y="689"/>
                  </a:cubicBezTo>
                  <a:lnTo>
                    <a:pt x="895" y="689"/>
                  </a:lnTo>
                  <a:cubicBezTo>
                    <a:pt x="895" y="574"/>
                    <a:pt x="803" y="482"/>
                    <a:pt x="689" y="482"/>
                  </a:cubicBezTo>
                  <a:lnTo>
                    <a:pt x="689" y="482"/>
                  </a:lnTo>
                  <a:lnTo>
                    <a:pt x="689" y="482"/>
                  </a:lnTo>
                  <a:lnTo>
                    <a:pt x="689" y="482"/>
                  </a:lnTo>
                  <a:cubicBezTo>
                    <a:pt x="574" y="482"/>
                    <a:pt x="482" y="574"/>
                    <a:pt x="482" y="689"/>
                  </a:cubicBezTo>
                  <a:lnTo>
                    <a:pt x="482" y="689"/>
                  </a:lnTo>
                  <a:cubicBezTo>
                    <a:pt x="482" y="803"/>
                    <a:pt x="574" y="895"/>
                    <a:pt x="689" y="895"/>
                  </a:cubicBezTo>
                  <a:lnTo>
                    <a:pt x="689" y="895"/>
                  </a:lnTo>
                  <a:lnTo>
                    <a:pt x="689" y="89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70" name="textbox 470"/>
          <p:cNvSpPr/>
          <p:nvPr/>
        </p:nvSpPr>
        <p:spPr>
          <a:xfrm>
            <a:off x="1482103" y="3472941"/>
            <a:ext cx="9159240" cy="2463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254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6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8B5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人员需求</a:t>
            </a:r>
            <a:r>
              <a:rPr sz="1600" spc="10">
                <a:solidFill>
                  <a:srgbClr val="38B5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             </a:t>
            </a:r>
            <a:r>
              <a:rPr sz="16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8B5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设备需求</a:t>
            </a:r>
            <a:r>
              <a:rPr sz="1600" spc="10">
                <a:solidFill>
                  <a:srgbClr val="38B5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             </a:t>
            </a:r>
            <a:r>
              <a:rPr sz="16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8B5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材料需求</a:t>
            </a:r>
            <a:r>
              <a:rPr sz="1600" spc="10">
                <a:solidFill>
                  <a:srgbClr val="38B5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</a:t>
            </a:r>
            <a:r>
              <a:rPr sz="1600" spc="0">
                <a:solidFill>
                  <a:srgbClr val="38B5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   </a:t>
            </a: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8B5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调配计划</a:t>
            </a:r>
            <a:endParaRPr lang="Microsoft YaHei" altLang="Microsoft YaHei" sz="1600"/>
          </a:p>
        </p:txBody>
      </p:sp>
      <p:sp>
        <p:nvSpPr>
          <p:cNvPr id="471" name="textbox 471"/>
          <p:cNvSpPr/>
          <p:nvPr/>
        </p:nvSpPr>
        <p:spPr>
          <a:xfrm>
            <a:off x="442263" y="318468"/>
            <a:ext cx="3456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0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81684"/>
              </a:tabLst>
            </a:pPr>
            <a:r>
              <a:rPr sz="3000" spc="0"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资源需求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及调配</a:t>
            </a:r>
            <a:endParaRPr lang="Microsoft YaHei" altLang="Microsoft YaHei" sz="3000"/>
          </a:p>
        </p:txBody>
      </p:sp>
      <p:grpSp>
        <p:nvGrpSpPr>
          <p:cNvPr id="130" name="group 130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472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5AE3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3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5AE37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4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5AE37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5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5AE37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6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5AE37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7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5AE3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8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5AE37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9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5AE37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80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5AE37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81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5AE37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82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5AE3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83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5AE37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84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5AE37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85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5AE37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86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5AE37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87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5AE3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88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5AE37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89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5AE37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90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5AE37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91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5AE37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2" name="textbox 492"/>
          <p:cNvSpPr/>
          <p:nvPr/>
        </p:nvSpPr>
        <p:spPr>
          <a:xfrm>
            <a:off x="737759" y="4370713"/>
            <a:ext cx="2282825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73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项目经理1名、施工员5名</a:t>
            </a:r>
            <a:r>
              <a:rPr sz="1300" spc="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</a:t>
            </a:r>
            <a:endParaRPr lang="Microsoft YaHei" altLang="Microsoft YaHei" sz="1300"/>
          </a:p>
          <a:p>
            <a:pPr marL="13728" algn="l" rtl="0" eaLnBrk="0">
              <a:lnSpc>
                <a:spcPts val="2427"/>
              </a:lnSpc>
            </a:pPr>
            <a:r>
              <a:rPr sz="13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全员1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名、质检员1名。</a:t>
            </a:r>
            <a:endParaRPr lang="Microsoft YaHei" altLang="Microsoft YaHei" sz="1300"/>
          </a:p>
        </p:txBody>
      </p:sp>
      <p:sp>
        <p:nvSpPr>
          <p:cNvPr id="493" name="textbox 493"/>
          <p:cNvSpPr/>
          <p:nvPr/>
        </p:nvSpPr>
        <p:spPr>
          <a:xfrm>
            <a:off x="3544670" y="4370199"/>
            <a:ext cx="2247900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947"/>
              </a:lnSpc>
            </a:pPr>
            <a:endParaRPr lang="Arial" altLang="Arial" sz="100"/>
          </a:p>
          <a:p>
            <a:pPr marL="13899" algn="l" rtl="0" eaLnBrk="0">
              <a:lnSpc>
                <a:spcPct val="86000"/>
              </a:lnSpc>
            </a:pPr>
            <a:r>
              <a:rPr sz="130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高空作业车1辆、喷涂机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2台、</a:t>
            </a:r>
            <a:endParaRPr lang="Microsoft YaHei" altLang="Microsoft YaHei" sz="1300"/>
          </a:p>
          <a:p>
            <a:pPr marL="12700" algn="l" rtl="0" eaLnBrk="0">
              <a:lnSpc>
                <a:spcPts val="2425"/>
              </a:lnSpc>
            </a:pPr>
            <a:r>
              <a:rPr sz="130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打磨机5台、清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洗设备1套。</a:t>
            </a:r>
            <a:endParaRPr lang="Microsoft YaHei" altLang="Microsoft YaHei" sz="1300"/>
          </a:p>
        </p:txBody>
      </p:sp>
      <p:sp>
        <p:nvSpPr>
          <p:cNvPr id="494" name="textbox 494"/>
          <p:cNvSpPr/>
          <p:nvPr/>
        </p:nvSpPr>
        <p:spPr>
          <a:xfrm>
            <a:off x="6309239" y="4370885"/>
            <a:ext cx="2253614" cy="5022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823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外墙涂料、底漆、腻子、网</a:t>
            </a:r>
            <a:r>
              <a:rPr sz="1300" spc="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格</a:t>
            </a:r>
            <a:endParaRPr lang="Microsoft YaHei" altLang="Microsoft YaHei" sz="1300"/>
          </a:p>
          <a:p>
            <a:pPr marL="14243" algn="l" rtl="0" eaLnBrk="0">
              <a:lnSpc>
                <a:spcPts val="2411"/>
              </a:lnSpc>
            </a:pPr>
            <a:r>
              <a:rPr sz="1200" spc="-8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布等。</a:t>
            </a:r>
            <a:endParaRPr lang="Microsoft YaHei" altLang="Microsoft YaHei" sz="1200"/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95" name="picture 49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496" name="textbox 496"/>
          <p:cNvSpPr/>
          <p:nvPr/>
        </p:nvSpPr>
        <p:spPr>
          <a:xfrm>
            <a:off x="1205195" y="1119304"/>
            <a:ext cx="4691379" cy="47891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5000"/>
              </a:lnSpc>
            </a:pPr>
            <a:endParaRPr lang="Arial" altLang="Arial" sz="100"/>
          </a:p>
          <a:p>
            <a:pPr marL="43303" algn="l" rtl="0" eaLnBrk="0">
              <a:lnSpc>
                <a:spcPct val="85000"/>
              </a:lnSpc>
              <a:spcBef>
                <a:spcPts val="1"/>
              </a:spcBef>
            </a:pP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835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835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5</a:t>
            </a:r>
            <a:endParaRPr lang="Microsoft YaHei" altLang="Microsoft YaHei" sz="7600"/>
          </a:p>
          <a:p>
            <a:pPr algn="l" rtl="0" eaLnBrk="0">
              <a:lnSpc>
                <a:spcPct val="158000"/>
              </a:lnSpc>
            </a:pPr>
            <a:endParaRPr lang="Arial" altLang="Arial" sz="1000"/>
          </a:p>
          <a:p>
            <a:pPr marL="12700" algn="l" rtl="0" eaLnBrk="0">
              <a:lnSpc>
                <a:spcPct val="91000"/>
              </a:lnSpc>
              <a:spcBef>
                <a:spcPts val="1150"/>
              </a:spcBef>
            </a:pPr>
            <a:r>
              <a:rPr sz="3800" spc="2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835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质量控制与验收标</a:t>
            </a:r>
            <a:r>
              <a:rPr sz="3800" spc="1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835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</a:t>
            </a:r>
            <a:endParaRPr lang="Microsoft YaHei" altLang="Microsoft YaHei" sz="38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1900"/>
          </a:p>
          <a:p>
            <a:pPr marL="45246" algn="l" rtl="0" eaLnBrk="0">
              <a:lnSpc>
                <a:spcPct val="85000"/>
              </a:lnSpc>
            </a:pPr>
            <a:r>
              <a:rPr sz="7600" spc="29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89D77F">
                    <a:alpha val="25098"/>
                  </a:srgbClr>
                </a:solidFill>
                <a:latin typeface="Microsoft YaHei"/>
                <a:ea typeface="Microsoft YaHei"/>
                <a:cs typeface="Microsoft YaHei"/>
              </a:rPr>
              <a:t>CHAPTE</a:t>
            </a:r>
            <a:r>
              <a:rPr sz="7600" spc="28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89D77F">
                    <a:alpha val="25098"/>
                  </a:srgbClr>
                </a:solidFill>
                <a:latin typeface="Microsoft YaHei"/>
                <a:ea typeface="Microsoft YaHei"/>
                <a:cs typeface="Microsoft YaHei"/>
              </a:rPr>
              <a:t>R</a:t>
            </a:r>
            <a:endParaRPr lang="Microsoft YaHei" altLang="Microsoft YaHei" sz="7600"/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https://d.book118.com/786041122131010100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146</Paragraphs>
  <Slides>21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2024-09-24T16:09:34.530</cp:lastPrinted>
  <dcterms:created xsi:type="dcterms:W3CDTF">2024-09-24T08:09:34Z</dcterms:created>
  <dcterms:modified xsi:type="dcterms:W3CDTF">2024-09-24T08:09:36Z</dcterms:modified>
</cp:coreProperties>
</file>