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KTOLCE+SHMJQK+ArialMT"/>
      <p:regular r:id="rId18"/>
    </p:embeddedFont>
    <p:embeddedFont>
      <p:font typeface="RASHSE+MS-UIGothic"/>
      <p:regular r:id="rId19"/>
    </p:embeddedFont>
    <p:embeddedFont>
      <p:font typeface="RIULNI+REWMQH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6A1A0-E43F-47A7-99AA-3F38E0FD4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89C4D-2066-4CA9-819C-10CFC0F4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5FE964-48F8-483A-B8D5-FB3EC59C5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00692F-0B5B-4B30-9B53-B825563D6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3D55E-26B0-4790-935B-2527ECC79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60006E-9964-4A67-BACE-590701E4C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694812-C4ED-42B8-B7A8-B7E0A6240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51DE0-198E-43AE-84A5-9B58E01CC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546F2F-E20A-4FE8-AA0F-3C2D7E3ECF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7694FA-5CD1-4832-9902-D0A16BA88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C7D0CF-4893-485D-889F-398C3F71E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04402412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07175" y="166897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TOLCE+SHMJQK+ArialMT"/>
                <a:cs typeface="KTOLCE+SHMJQ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晚期癌症疼痛概述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07175" y="2217610"/>
            <a:ext cx="5491421" cy="350723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TOLCE+SHMJQK+ArialMT"/>
                <a:cs typeface="KTOLCE+SHMJQ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晚期癌症疼痛的生理机制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TOLCE+SHMJQK+ArialMT"/>
                <a:cs typeface="KTOLCE+SHMJQ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晚期癌症疼痛控制方法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TOLCE+SHMJQK+ArialMT"/>
                <a:cs typeface="KTOLCE+SHMJQ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晚期癌症疼痛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理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TOLCE+SHMJQK+ArialMT"/>
                <a:cs typeface="KTOLCE+SHMJQ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晚期癌症疼痛控制研究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KTOLCE+SHMJQK+ArialMT"/>
                <a:cs typeface="KTOLCE+SHMJQK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晚期癌症患者疼痛控制的社会支持</a:t>
            </a:r>
          </a:p>
          <a:p>
            <a:pPr marL="203200" marR="0">
              <a:lnSpc>
                <a:spcPts val="2400"/>
              </a:lnSpc>
              <a:spcBef>
                <a:spcPts val="1981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RASHSE+MS-UIGothic"/>
                <a:cs typeface="RASHSE+MS-UIGothic"/>
              </a:rPr>
              <a:t>与政策建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与分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RASHSE+MS-UIGothic"/>
                <a:cs typeface="RASHSE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RASHSE+MS-UIGothic"/>
                <a:cs typeface="RASHSE+MS-UIGothic"/>
              </a:rPr>
              <a:t>分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疼痛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晚期癌症患者的影响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IULNI+REWMQH+MicrosoftYaHei-Bold"/>
                <a:cs typeface="RIULNI+REWMQH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IULNI+REWMQH+MicrosoftYaHei-Bold"/>
                <a:cs typeface="RIULNI+REWMQH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RIULNI+REWMQH+MicrosoftYaHei-Bold"/>
                <a:cs typeface="RIULNI+REWMQH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ASHSE+MS-UIGothic"/>
                <a:cs typeface="RASHSE+MS-UIGothic"/>
              </a:rPr>
              <a:t>生理影响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ASHSE+MS-UIGothic"/>
                <a:cs typeface="RASHSE+MS-UIGothic"/>
              </a:rPr>
              <a:t>心理影响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ASHSE+MS-UIGothic"/>
                <a:cs typeface="RASHSE+MS-UIGothic"/>
              </a:rPr>
              <a:t>社会影响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疼痛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估与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测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评</a:t>
            </a:r>
            <a:r>
              <a:rPr sz="1550" spc="25">
                <a:solidFill>
                  <a:srgbClr val="00B6FF"/>
                </a:solidFill>
                <a:latin typeface="RASHSE+MS-UIGothic"/>
                <a:cs typeface="RASHSE+MS-UIGothic"/>
              </a:rPr>
              <a:t>估方法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50" spc="25">
                <a:solidFill>
                  <a:srgbClr val="FFFFFF"/>
                </a:solidFill>
                <a:latin typeface="RASHSE+MS-UIGothic"/>
                <a:cs typeface="RASHSE+MS-UIGothic"/>
              </a:rPr>
              <a:t>量工具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可以采用疼痛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估量表、疼痛日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</a:t>
            </a: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等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量工具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患者的疼痛情况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监测</a:t>
            </a:r>
            <a:r>
              <a:rPr sz="1350">
                <a:solidFill>
                  <a:srgbClr val="FFFFFF"/>
                </a:solidFill>
                <a:latin typeface="RASHSE+MS-UIGothic"/>
                <a:cs typeface="RASHS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癌症疼痛的生理机制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肿</a:t>
            </a: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瘤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压</a:t>
            </a:r>
            <a:r>
              <a:rPr sz="2300">
                <a:solidFill>
                  <a:srgbClr val="00B6FF"/>
                </a:solidFill>
                <a:latin typeface="RASHSE+MS-UIGothic"/>
                <a:cs typeface="RASHSE+MS-UIGothic"/>
              </a:rPr>
              <a:t>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炎症反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骨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转</a:t>
            </a:r>
            <a:r>
              <a:rPr sz="2300">
                <a:solidFill>
                  <a:srgbClr val="00B6FF"/>
                </a:solidFill>
                <a:latin typeface="RASHSE+MS-UIGothic"/>
                <a:cs typeface="RASHSE+MS-UIGothic"/>
              </a:rPr>
              <a:t>移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疼痛的神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经传导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通路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ASHSE+MS-UIGothic"/>
                <a:cs typeface="RASHSE+MS-UIGothic"/>
              </a:rPr>
              <a:t>外周感受器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RASHSE+MS-UIGothic"/>
                <a:cs typeface="RASHSE+MS-UIGothic"/>
              </a:rPr>
              <a:t>大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2000" spc="25">
                <a:solidFill>
                  <a:srgbClr val="FFFDFD"/>
                </a:solidFill>
                <a:latin typeface="RASHSE+MS-UIGothic"/>
                <a:cs typeface="RASHSE+MS-UIGothic"/>
              </a:rPr>
              <a:t>皮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感受器受到刺激后，通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经纤维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信号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传导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至脊髓。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795642"/>
            <a:ext cx="36506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层对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疼痛信号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行感知和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RASHSE+MS-UIGothic"/>
                <a:cs typeface="RASHSE+MS-UIGothic"/>
              </a:rPr>
              <a:t>脊髓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FFFDFD"/>
                </a:solidFill>
                <a:latin typeface="RASHSE+MS-UIGothic"/>
                <a:cs typeface="RASHSE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信号在脊髓中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行初步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理，然后上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至大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RASHSE+MS-UIGothic"/>
                <a:cs typeface="RASHS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疼痛的感知与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疼痛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认</a:t>
            </a:r>
            <a:r>
              <a:rPr sz="2300">
                <a:solidFill>
                  <a:srgbClr val="00B6FF"/>
                </a:solidFill>
                <a:latin typeface="RASHSE+MS-UIGothic"/>
                <a:cs typeface="RASHSE+MS-UIGothic"/>
              </a:rPr>
              <a:t>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疼痛感知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心理因素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ASHSE+MS-UIGothic"/>
                <a:cs typeface="RASHSE+MS-UIGothic"/>
              </a:rPr>
              <a:t>口服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00B6FF"/>
                </a:solidFill>
                <a:latin typeface="RASHSE+MS-UIGothic"/>
                <a:cs typeface="RASHSE+MS-UIGothic"/>
              </a:rPr>
              <a:t>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B6FF"/>
                </a:solidFill>
                <a:latin typeface="RASHSE+MS-UIGothic"/>
                <a:cs typeface="RASHSE+MS-UIGothic"/>
              </a:rPr>
              <a:t>注射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000">
                <a:solidFill>
                  <a:srgbClr val="00B6FF"/>
                </a:solidFill>
                <a:latin typeface="RASHSE+MS-UIGothic"/>
                <a:cs typeface="RASHSE+MS-UIGothic"/>
              </a:rPr>
              <a:t>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34720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2000" spc="25">
                <a:solidFill>
                  <a:srgbClr val="00B6FF"/>
                </a:solidFill>
                <a:latin typeface="RASHSE+MS-UIGothic"/>
                <a:cs typeface="RASHSE+MS-UIGothic"/>
              </a:rPr>
              <a:t>物</a:t>
            </a:r>
            <a:r>
              <a:rPr sz="2000" spc="25">
                <a:solidFill>
                  <a:srgbClr val="00B6FF"/>
                </a:solidFill>
                <a:latin typeface="SimSun"/>
                <a:cs typeface="SimSun"/>
              </a:rPr>
              <a:t>调</a:t>
            </a:r>
            <a:r>
              <a:rPr sz="2000">
                <a:solidFill>
                  <a:srgbClr val="00B6FF"/>
                </a:solidFill>
                <a:latin typeface="RASHSE+MS-UIGothic"/>
                <a:cs typeface="RASHSE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如非甾体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抗炎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、弱阿片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类药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物等，适用于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度疼痛患者。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阿片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类药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物，适用于中度至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根据患者的疼痛程度和反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，适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时调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物种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量。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429250" y="4306308"/>
            <a:ext cx="1555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ASHSE+MS-UIGothic"/>
                <a:cs typeface="RASHSE+MS-UIGothic"/>
              </a:rPr>
              <a:t>重度疼痛患者。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非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00B6FF"/>
                </a:solidFill>
                <a:latin typeface="RASHSE+MS-UIGothic"/>
                <a:cs typeface="RASHSE+MS-UIGothic"/>
              </a:rPr>
              <a:t>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物理治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放松技巧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483405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针</a:t>
            </a:r>
            <a:r>
              <a:rPr sz="2300" spc="25">
                <a:solidFill>
                  <a:srgbClr val="00B6FF"/>
                </a:solidFill>
                <a:latin typeface="RASHSE+MS-UIGothic"/>
                <a:cs typeface="RASHSE+MS-UIGothic"/>
              </a:rPr>
              <a:t>灸和中医治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https://d.book118.com/786044024123010053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KTOLCE+SHMJQK+ArialMT</vt:lpstr>
      <vt:lpstr>Times New Roman</vt:lpstr>
      <vt:lpstr>RASHSE+MS-UIGothic</vt:lpstr>
      <vt:lpstr>SimSun</vt:lpstr>
      <vt:lpstr>RIULNI+REWMQH+MicrosoftYaHei-Bold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2024-09-20T06:47:01.937</cp:lastPrinted>
  <dcterms:created xsi:type="dcterms:W3CDTF">2024-09-19T22:47:01Z</dcterms:created>
  <dcterms:modified xsi:type="dcterms:W3CDTF">2024-09-19T22:47:03Z</dcterms:modified>
</cp:coreProperties>
</file>