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9641A-D223-4E1B-971B-D5B44869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6516E-3F57-4DD0-90E9-43AC52FA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B8BA3-45E8-4BD3-8F14-F2C038C3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209D-6090-44C3-8038-458FCD889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EDAAD-9125-4E32-8A9B-0D15D16E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29D48-CCE1-4A47-AB1C-CC6FB2DE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62665-A20C-474F-B194-BB713DAC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C624B-123C-4B9F-A5FE-A235641D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1799D-4338-43BC-A2B9-5922A875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21FFE-196C-445F-ACB1-06201602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D0489-4080-4DE5-95F5-E8CE8F0C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12342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九项核心制度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02640"/>
            <a:ext cx="10515600" cy="1160145"/>
          </a:xfrm>
        </p:spPr>
        <p:txBody>
          <a:bodyPr/>
          <a:lstStyle/>
          <a:p>
            <a:r>
              <a:rPr lang="zh-CN" altLang="en-US"/>
              <a:t>一、危重患者抢救制度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5445" y="1705610"/>
            <a:ext cx="11254740" cy="4848225"/>
          </a:xfrm>
        </p:spPr>
        <p:txBody>
          <a:bodyPr>
            <a:noAutofit/>
          </a:bodyPr>
          <a:lstStyle/>
          <a:p>
            <a:r>
              <a:rPr lang="zh-CN" altLang="en-US" sz="2000"/>
              <a:t>一、加强对急、重症患者的严密观察，发现病情转危及时报告医生，在医生未到前，应根据病情采取必要的抢救措施。</a:t>
            </a:r>
            <a:endParaRPr lang="zh-CN" altLang="en-US" sz="2000"/>
          </a:p>
          <a:p>
            <a:r>
              <a:rPr lang="zh-CN" altLang="en-US" sz="2000"/>
              <a:t>二、担负抢救工作的护士，必须坚守工作岗位，按岗定位，紧密配合，听从指挥，全力以赴，保证抢救工作有效有序进行。</a:t>
            </a:r>
            <a:endParaRPr lang="zh-CN" altLang="en-US" sz="2000"/>
          </a:p>
          <a:p>
            <a:r>
              <a:rPr lang="zh-CN" altLang="en-US" sz="2000"/>
              <a:t>三、在抢救过程中，医生下达的口头医嘱，护士需对医嘱完整重述确认，在执行时双人核查。保留安瓿，核对无误后再弃去，抢救结束后督促医生及时补记医嘱，执行护士签名，执行时间为抢救当时时间。</a:t>
            </a:r>
            <a:endParaRPr lang="zh-CN" altLang="en-US" sz="2000"/>
          </a:p>
          <a:p>
            <a:r>
              <a:rPr lang="zh-CN" altLang="en-US" sz="2000"/>
              <a:t>四、抢救结束后6小时内据实补记抢救记录。</a:t>
            </a:r>
            <a:endParaRPr lang="zh-CN" altLang="en-US" sz="2000"/>
          </a:p>
          <a:p>
            <a:r>
              <a:rPr lang="zh-CN" altLang="en-US" sz="2000"/>
              <a:t>五、认真做好患者的各项基础护理，预防和减少并发症的发生。烦躁、昏迷及神志不清者，加床档和采取保护性约束，确保患者安全。</a:t>
            </a:r>
            <a:endParaRPr lang="zh-CN" altLang="en-US" sz="2000"/>
          </a:p>
          <a:p>
            <a:r>
              <a:rPr lang="zh-CN" altLang="en-US" sz="2000"/>
              <a:t>六、为保证抢救工作的及时有效，各种抢救药品、器械、耗材应随时处于备用状态，使用后应及时清理、消毒、补充，物归原处，以备再用。</a:t>
            </a:r>
            <a:endParaRPr lang="zh-CN" altLang="en-US" sz="2000"/>
          </a:p>
          <a:p>
            <a:r>
              <a:rPr lang="zh-CN" altLang="en-US" sz="2000"/>
              <a:t>七、进行护理操作、治疗时需保护患者的隐私，必要时用屏风与隔帘遮挡。</a:t>
            </a:r>
            <a:endParaRPr lang="zh-CN" altLang="en-US" sz="2000"/>
          </a:p>
          <a:p>
            <a:r>
              <a:rPr lang="zh-CN" altLang="en-US" sz="2000"/>
              <a:t>八、重大抢救完毕，有关护士应参加临床讨论会。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17245"/>
            <a:ext cx="10515600" cy="873760"/>
          </a:xfrm>
        </p:spPr>
        <p:txBody>
          <a:bodyPr/>
          <a:lstStyle/>
          <a:p>
            <a:r>
              <a:rPr lang="zh-CN" altLang="en-US"/>
              <a:t>二、护理查对制度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25000"/>
          </a:bodyPr>
          <a:lstStyle/>
          <a:p>
            <a:pPr marL="0" indent="0">
              <a:buNone/>
            </a:pPr>
            <a:r>
              <a:rPr lang="zh-CN" altLang="en-US" sz="8000"/>
              <a:t>一、医嘱查对制度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/>
              <a:t>（一）处理医嘱应做到两名护士进行核对，对有疑问的医嘱必须查清后方可执行。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/>
              <a:t>（二）医嘱需班班核对，每日总对，护士长每周参与总对医嘱1～２次，凡参与查对者在总对</a:t>
            </a:r>
            <a:r>
              <a:rPr lang="en-US" altLang="zh-CN" sz="8000"/>
              <a:t>            </a:t>
            </a:r>
            <a:r>
              <a:rPr lang="zh-CN" altLang="en-US" sz="8000"/>
              <a:t>医嘱登记本上签全名。</a:t>
            </a:r>
            <a:endParaRPr lang="zh-CN" altLang="en-US" sz="8000"/>
          </a:p>
          <a:p>
            <a:pPr marL="0" indent="0">
              <a:buNone/>
            </a:pPr>
            <a:r>
              <a:rPr lang="en-US" altLang="zh-CN" sz="8000"/>
              <a:t> </a:t>
            </a:r>
            <a:r>
              <a:rPr lang="zh-CN" altLang="en-US" sz="8000"/>
              <a:t>（三）抢救患者时，医生下达的口头医嘱，护士需大声完整复述一遍，医生确认无误后方可</a:t>
            </a:r>
            <a:r>
              <a:rPr lang="en-US" altLang="zh-CN" sz="8000"/>
              <a:t> </a:t>
            </a:r>
            <a:r>
              <a:rPr lang="zh-CN" altLang="en-US" sz="8000"/>
              <a:t>执行，用后的安瓿需经两人核对后再弃去。抢救结束后督促医生及时补记医嘱，执行护士签名，执行时间为抢救当时时间。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/>
              <a:t>二、注射、输液、服药等操作必须严格执行三查八对。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/>
              <a:t>（一）三查：操作前查，操作中查，操作后查。</a:t>
            </a:r>
            <a:endParaRPr lang="zh-CN" altLang="en-US" sz="8000"/>
          </a:p>
          <a:p>
            <a:pPr marL="0" indent="0">
              <a:buNone/>
            </a:pPr>
            <a:r>
              <a:rPr lang="en-US" altLang="zh-CN" sz="8000"/>
              <a:t>    </a:t>
            </a:r>
            <a:r>
              <a:rPr lang="zh-CN" altLang="en-US" sz="8000"/>
              <a:t>具体检查内容：</a:t>
            </a:r>
            <a:endParaRPr lang="zh-CN" altLang="en-US" sz="8000"/>
          </a:p>
          <a:p>
            <a:pPr marL="0" indent="0">
              <a:buNone/>
            </a:pPr>
            <a:r>
              <a:rPr lang="en-US" altLang="zh-CN" sz="8000"/>
              <a:t>  </a:t>
            </a:r>
            <a:r>
              <a:rPr lang="zh-CN" altLang="en-US" sz="8000"/>
              <a:t>1．查药物有无沉淀、变质、浑浊、安瓿药瓶有无裂痕、瓶口有无松动。</a:t>
            </a:r>
            <a:endParaRPr lang="zh-CN" altLang="en-US" sz="8000"/>
          </a:p>
          <a:p>
            <a:endParaRPr lang="zh-CN" altLang="en-US" sz="8000"/>
          </a:p>
          <a:p>
            <a:endParaRPr lang="zh-CN" altLang="en-US" sz="8000"/>
          </a:p>
          <a:p>
            <a:endParaRPr lang="zh-CN" altLang="en-US" sz="8000"/>
          </a:p>
          <a:p>
            <a:endParaRPr lang="zh-CN" altLang="en-US" sz="8000"/>
          </a:p>
          <a:p>
            <a:endParaRPr lang="zh-CN" altLang="en-US" sz="8000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4294967295"/>
          </p:nvPr>
        </p:nvSpPr>
        <p:spPr>
          <a:xfrm>
            <a:off x="270510" y="1191895"/>
            <a:ext cx="11299825" cy="5361940"/>
          </a:xfrm>
        </p:spPr>
        <p:txBody>
          <a:bodyPr>
            <a:normAutofit fontScale="25000"/>
          </a:bodyPr>
          <a:lstStyle/>
          <a:p>
            <a:pPr marL="0" indent="0">
              <a:buNone/>
            </a:pPr>
            <a:r>
              <a:rPr lang="zh-CN" altLang="en-US" sz="8000">
                <a:sym typeface="+mn-ea"/>
              </a:rPr>
              <a:t>2．查药物的有效期、批号和配伍禁忌。</a:t>
            </a:r>
            <a:endParaRPr lang="zh-CN" altLang="en-US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3．查输液器、注射器包装是否完好，是否在有效期内，注射器有无漏气、针头是否锐利完好。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（二）八对：对床号、姓名、药名、浓度、剂量、时间、用法、有效期。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（三）护士进行各项治疗护理时，应认真查对病人基本信息，如床号、姓名、性别、年龄、住院号/门诊登记号、药物过敏史、既往史等。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（四）摆药后必须经两人核对方可执行。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（五）对易致过敏的药，给药前需询问患者有无过敏史、家族史；使用毒、麻、第一类精神药品时，要经过双人核对，用后保留安瓿。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（六）发药或注射时，如患者提出疑问，应及时查清，确认无误后向患者解释后方可执行，必要时与医生联系。</a:t>
            </a:r>
            <a:endParaRPr lang="zh-CN" altLang="en-US" sz="8000"/>
          </a:p>
          <a:p>
            <a:pPr marL="0" indent="0">
              <a:buNone/>
            </a:pPr>
            <a:r>
              <a:rPr lang="zh-CN" altLang="en-US" sz="8000">
                <a:sym typeface="+mn-ea"/>
              </a:rPr>
              <a:t>三、输血查对制度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严格执行“三查十一对”。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三查：查血液有效期；查输血装置是否符合标准、完整，在有效期之内；查血液质量。</a:t>
            </a:r>
            <a:endParaRPr lang="zh-CN" altLang="en-US" sz="80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4294967295"/>
          </p:nvPr>
        </p:nvSpPr>
        <p:spPr>
          <a:xfrm>
            <a:off x="407035" y="1296670"/>
            <a:ext cx="10621010" cy="4880610"/>
          </a:xfrm>
        </p:spPr>
        <p:txBody>
          <a:bodyPr>
            <a:normAutofit fontScale="25000"/>
          </a:bodyPr>
          <a:lstStyle/>
          <a:p>
            <a:r>
              <a:rPr lang="zh-CN" altLang="en-US" sz="8000">
                <a:sym typeface="+mn-ea"/>
              </a:rPr>
              <a:t>十一对：对科别、床号、姓名、性别、年龄、住院号/门诊登记号、血袋编号、血液剂量、血液成分、血型（含Rh 因子）、交叉配血报告单。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四、标本采集核对制度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（一）护士应掌握各种标本的正确留取方法。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（二）采集标本严格遵医嘱执行。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（三）认真执行查对制度，医嘱和条码信息逐项核对无误后，方可执行。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（四）标本采集前要再次核对试管上的条码信息与患者是否相符。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（五）配血标本采集时，必须两人到床边与患者核实采血管上的条码信息，无误后方可执行并签名。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五、饮食查对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（一）每天查对饮食与医嘱是否相符。</a:t>
            </a:r>
            <a:endParaRPr lang="zh-CN" altLang="en-US" sz="8000"/>
          </a:p>
          <a:p>
            <a:r>
              <a:rPr lang="zh-CN" altLang="en-US" sz="8000">
                <a:sym typeface="+mn-ea"/>
              </a:rPr>
              <a:t>（二）对特殊治疗饮食、检查饮食，护士应核查落实。</a:t>
            </a:r>
            <a:endParaRPr lang="zh-CN" altLang="en-US" sz="80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4294967295"/>
          </p:nvPr>
        </p:nvSpPr>
        <p:spPr>
          <a:xfrm>
            <a:off x="782955" y="875665"/>
            <a:ext cx="9732645" cy="53016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1900">
                <a:sym typeface="+mn-ea"/>
              </a:rPr>
              <a:t>六、手术患者查对制度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（一）五查十一对：</a:t>
            </a:r>
            <a:endParaRPr lang="zh-CN" altLang="en-US" sz="1900"/>
          </a:p>
          <a:p>
            <a:pPr marL="0" indent="0">
              <a:buNone/>
            </a:pPr>
            <a:r>
              <a:rPr lang="en-US" altLang="zh-CN" sz="1900">
                <a:sym typeface="+mn-ea"/>
              </a:rPr>
              <a:t>      </a:t>
            </a:r>
            <a:r>
              <a:rPr lang="zh-CN" altLang="en-US" sz="1900">
                <a:sym typeface="+mn-ea"/>
              </a:rPr>
              <a:t>五查：患者入手术室前查、患者入手术间时查、麻醉前查、手术切皮前查、关闭体腔前后查。</a:t>
            </a:r>
            <a:endParaRPr lang="zh-CN" altLang="en-US" sz="1900"/>
          </a:p>
          <a:p>
            <a:pPr marL="0" indent="0">
              <a:buNone/>
            </a:pPr>
            <a:r>
              <a:rPr lang="en-US" altLang="zh-CN" sz="1900">
                <a:sym typeface="+mn-ea"/>
              </a:rPr>
              <a:t>     </a:t>
            </a:r>
            <a:r>
              <a:rPr lang="zh-CN" altLang="en-US" sz="1900">
                <a:sym typeface="+mn-ea"/>
              </a:rPr>
              <a:t>十一对：科别、床号、住院号、姓名、性别、年龄、手术名称、手术部位、所带物品药品、</a:t>
            </a:r>
            <a:r>
              <a:rPr lang="en-US" altLang="zh-CN" sz="1900">
                <a:sym typeface="+mn-ea"/>
              </a:rPr>
              <a:t>    </a:t>
            </a:r>
            <a:r>
              <a:rPr lang="zh-CN" altLang="en-US" sz="1900">
                <a:sym typeface="+mn-ea"/>
              </a:rPr>
              <a:t>药物过敏史及有无特殊感染，手术所用灭菌器械、敷料是否合格及数量是否符合。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（二）手术取下标本，巡回护士与手术者核对无误后方可与病理检验单一并送检。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（三）手术标本送检过程中各环节严格交接查对，并双方签字。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七、消毒供应中心查对制度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（一）回收器械物品时：查对名称、数量，初步处理情况，器物完好程度。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（二）清洗消毒时：查对消毒液的有效浓度及配制浓度；浸泡消毒时间、酶洗前残余消毒液是否冲洗干净。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（三）包装时：查对器械敷料的名称、数量、质量、干燥程度。</a:t>
            </a:r>
            <a:endParaRPr lang="zh-CN" altLang="en-US" sz="1900"/>
          </a:p>
          <a:p>
            <a:pPr marL="0" indent="0">
              <a:buNone/>
            </a:pPr>
            <a:r>
              <a:rPr lang="zh-CN" altLang="en-US" sz="1900">
                <a:sym typeface="+mn-ea"/>
              </a:rPr>
              <a:t>（四）灭菌前：查对器械敷料包装规格是否符合要求，装放方法是否正确；灭菌器各种仪表、程序控制是否符合标准要求。</a:t>
            </a:r>
            <a:endParaRPr lang="zh-CN" altLang="en-US" sz="1900"/>
          </a:p>
          <a:p>
            <a:endParaRPr lang="zh-CN" altLang="en-US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26440"/>
            <a:ext cx="10515600" cy="1099185"/>
          </a:xfrm>
        </p:spPr>
        <p:txBody>
          <a:bodyPr/>
          <a:lstStyle/>
          <a:p>
            <a:pPr algn="l"/>
            <a:r>
              <a:rPr lang="zh-CN" altLang="en-US"/>
              <a:t>三、执行医嘱制度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zh-CN" altLang="en-US"/>
              <a:t>一、护士阅读医嘱后，先处理紧急医嘱，后处理其他医嘱，做到先急后缓。</a:t>
            </a:r>
            <a:endParaRPr lang="zh-CN" altLang="en-US"/>
          </a:p>
          <a:p>
            <a:r>
              <a:rPr lang="zh-CN" altLang="en-US"/>
              <a:t>二、执行医嘱应严格遵守查对制度，确认医嘱准确无误后方可执行。</a:t>
            </a:r>
            <a:endParaRPr lang="zh-CN" altLang="en-US"/>
          </a:p>
          <a:p>
            <a:r>
              <a:rPr lang="zh-CN" altLang="en-US"/>
              <a:t>三、执行医嘱过程中，如发现医嘱有违反法律、法规、规章和临床技术操作规范、常规、怀疑医嘱存在错误等，护士有权拒绝执行，并及时与医生沟通，必要时向所在科室负责人或上级领导报告。</a:t>
            </a:r>
            <a:endParaRPr lang="zh-CN" altLang="en-US"/>
          </a:p>
          <a:p>
            <a:r>
              <a:rPr lang="zh-CN" altLang="en-US"/>
              <a:t>四、一般情况下，护士不得执行口头医嘱，因抢救急危患者需要下达口头医嘱时，护士应复诵一遍，医生核对准确无误后方可执行，抢救结束后，要求医师据实补记医嘱。</a:t>
            </a:r>
            <a:endParaRPr lang="zh-CN" altLang="en-US"/>
          </a:p>
          <a:p>
            <a:r>
              <a:rPr lang="zh-CN" altLang="en-US"/>
              <a:t>五、医嘱执行记录需客观、真实、原始，执行人签全名和执行时间。因抢救病人未能及时签署记录的，应在抢救结束后6小时内据实补记。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22910" y="1228725"/>
            <a:ext cx="10773410" cy="50584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200">
              <a:sym typeface="+mn-ea"/>
            </a:endParaRPr>
          </a:p>
          <a:p>
            <a:r>
              <a:rPr lang="zh-CN" altLang="en-US" sz="2200">
                <a:sym typeface="+mn-ea"/>
              </a:rPr>
              <a:t>六、凡需下一班执行的医嘱，要交代清楚，并做好交班记录和标记，接班者严格执行，执行后签全名和执行时间。</a:t>
            </a:r>
            <a:endParaRPr lang="zh-CN" altLang="en-US" sz="2200"/>
          </a:p>
          <a:p>
            <a:endParaRPr lang="zh-CN" altLang="en-US" sz="2200">
              <a:sym typeface="+mn-ea"/>
            </a:endParaRPr>
          </a:p>
          <a:p>
            <a:r>
              <a:rPr lang="zh-CN" altLang="en-US" sz="2200">
                <a:sym typeface="+mn-ea"/>
              </a:rPr>
              <a:t>七、对因各种原因患者未能及时用药者应及时报告医生，根据医嘱做好处理，并做好护理记录。</a:t>
            </a:r>
            <a:endParaRPr lang="zh-CN" altLang="en-US" sz="2200"/>
          </a:p>
          <a:p>
            <a:endParaRPr lang="zh-CN" altLang="en-US" sz="2200">
              <a:sym typeface="+mn-ea"/>
            </a:endParaRPr>
          </a:p>
          <a:p>
            <a:r>
              <a:rPr lang="zh-CN" altLang="en-US" sz="2200">
                <a:sym typeface="+mn-ea"/>
              </a:rPr>
              <a:t>八、手术、分娩应停止术前、产前医嘱，手术、分娩后执行术后、产后医嘱，出院、转院、转科、死亡病人应及时注销各种执行单。</a:t>
            </a:r>
            <a:endParaRPr lang="zh-CN" altLang="en-US" sz="2200"/>
          </a:p>
          <a:p>
            <a:r>
              <a:rPr lang="en-US" altLang="zh-CN" sz="2200">
                <a:sym typeface="+mn-ea"/>
              </a:rPr>
              <a:t> </a:t>
            </a:r>
            <a:endParaRPr lang="en-US" altLang="zh-CN" sz="2200">
              <a:sym typeface="+mn-ea"/>
            </a:endParaRPr>
          </a:p>
          <a:p>
            <a:endParaRPr lang="en-US" altLang="zh-CN" sz="2200">
              <a:sym typeface="+mn-ea"/>
            </a:endParaRPr>
          </a:p>
          <a:p>
            <a:r>
              <a:rPr lang="zh-CN" altLang="en-US" sz="2200">
                <a:sym typeface="+mn-ea"/>
              </a:rPr>
              <a:t>执行医嘱流程</a:t>
            </a:r>
            <a:endParaRPr lang="zh-CN" altLang="en-US" sz="2200"/>
          </a:p>
          <a:p>
            <a:endParaRPr lang="zh-CN" altLang="en-US" sz="2200">
              <a:sym typeface="+mn-ea"/>
            </a:endParaRPr>
          </a:p>
          <a:p>
            <a:r>
              <a:rPr lang="zh-CN" altLang="en-US" sz="2200">
                <a:sym typeface="+mn-ea"/>
              </a:rPr>
              <a:t>阅读——查对——确认——打印医嘱执行单——执行（操作前、操作中、操作后）——疗效及不良反应观察</a:t>
            </a:r>
            <a:endParaRPr lang="zh-CN" altLang="en-US" sz="220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16610"/>
            <a:ext cx="10515600" cy="874395"/>
          </a:xfrm>
        </p:spPr>
        <p:txBody>
          <a:bodyPr/>
          <a:lstStyle/>
          <a:p>
            <a:r>
              <a:rPr lang="zh-CN" altLang="en-US"/>
              <a:t>四、护士值班、交接班制度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5755" y="1825625"/>
            <a:ext cx="11028045" cy="4351655"/>
          </a:xfrm>
        </p:spPr>
        <p:txBody>
          <a:bodyPr/>
          <a:lstStyle/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一、每班必须按时交接班，接班者提前15分钟到科室，清点物品、药品，在接班者未明确交接班内容前，交班者不得离开岗位。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二、交班者必须在交班前完成本班各项工作和护理记录，整理好物品；遇到特殊情况须详细交接班，并与接班者共同处理后方可离开。日班应为夜班做好药品、物品准备，确保各种仪器、设备处于完好备用状态。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三、接班者如发现病情、治疗、物品、药品交接不清，应立即查询，接班时发现的问题，由交班者负责。接班后因交接不清发生的问题，由接班者负责。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418465" y="980440"/>
            <a:ext cx="11295380" cy="562038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/>
            <a:r>
              <a:rPr lang="zh-CN" sz="2400" b="0">
                <a:ea typeface="微软雅黑" panose="020b0503020204020204" charset="-122"/>
              </a:rPr>
              <a:t>四、交接班方式和要求：</a:t>
            </a:r>
            <a:endParaRPr lang="zh-CN" sz="2200" b="0">
              <a:ea typeface="微软雅黑" panose="020b0503020204020204" charset="-122"/>
            </a:endParaRPr>
          </a:p>
          <a:p>
            <a:pPr indent="406400"/>
            <a:r>
              <a:rPr lang="en-US" altLang="zh-CN" sz="2200" b="0">
                <a:ea typeface="微软雅黑" panose="020b0503020204020204" charset="-122"/>
              </a:rPr>
              <a:t>    </a:t>
            </a:r>
            <a:endParaRPr lang="en-US" altLang="zh-CN" sz="2200" b="0">
              <a:ea typeface="微软雅黑" panose="020b0503020204020204" charset="-122"/>
            </a:endParaRPr>
          </a:p>
          <a:p>
            <a:pPr indent="406400"/>
            <a:r>
              <a:rPr lang="en-US" altLang="zh-CN" sz="2200" b="0">
                <a:ea typeface="微软雅黑" panose="020b0503020204020204" charset="-122"/>
              </a:rPr>
              <a:t>  </a:t>
            </a:r>
            <a:r>
              <a:rPr lang="zh-CN" sz="2200" b="0">
                <a:ea typeface="微软雅黑" panose="020b0503020204020204" charset="-122"/>
              </a:rPr>
              <a:t>1.各班交接班时，应严肃认真地听取交班报告，要求做到书面、口头、床边交接清楚。</a:t>
            </a:r>
            <a:endParaRPr lang="zh-CN" sz="2200" b="0">
              <a:ea typeface="微软雅黑" panose="020b0503020204020204" charset="-122"/>
            </a:endParaRPr>
          </a:p>
          <a:p>
            <a:pPr indent="406400"/>
            <a:r>
              <a:rPr lang="en-US" altLang="zh-CN" sz="2200" b="0">
                <a:ea typeface="微软雅黑" panose="020b0503020204020204" charset="-122"/>
              </a:rPr>
              <a:t>     </a:t>
            </a:r>
            <a:r>
              <a:rPr lang="zh-CN" sz="2200" b="0">
                <a:ea typeface="微软雅黑" panose="020b0503020204020204" charset="-122"/>
              </a:rPr>
              <a:t>2.晨会时夜班、日班须进行集体交接班。</a:t>
            </a:r>
            <a:endParaRPr lang="zh-CN" sz="2200" b="0">
              <a:ea typeface="微软雅黑" panose="020b0503020204020204" charset="-122"/>
            </a:endParaRPr>
          </a:p>
          <a:p>
            <a:pPr indent="406400"/>
            <a:r>
              <a:rPr lang="en-US" altLang="zh-CN" sz="2200" b="0">
                <a:ea typeface="微软雅黑" panose="020b0503020204020204" charset="-122"/>
              </a:rPr>
              <a:t>      </a:t>
            </a:r>
            <a:r>
              <a:rPr lang="zh-CN" sz="2200" b="0">
                <a:ea typeface="微软雅黑" panose="020b0503020204020204" charset="-122"/>
              </a:rPr>
              <a:t>3.患者在科室间的转科</a:t>
            </a:r>
            <a:r>
              <a:rPr lang="en-US" sz="2200" b="0">
                <a:latin typeface="仿宋" panose="02010609060101010101" charset="-122"/>
                <a:ea typeface="微软雅黑" panose="020b0503020204020204" charset="-122"/>
              </a:rPr>
              <a:t>/</a:t>
            </a:r>
            <a:r>
              <a:rPr lang="zh-CN" sz="2200" b="0">
                <a:ea typeface="微软雅黑" panose="020b0503020204020204" charset="-122"/>
              </a:rPr>
              <a:t>床，护土需进行详细的口头、书面、床边交接班，保证临床医疗护理工作的连贯性。</a:t>
            </a:r>
            <a:endParaRPr lang="zh-CN" sz="2200" b="0">
              <a:ea typeface="微软雅黑" panose="020b0503020204020204" charset="-122"/>
            </a:endParaRPr>
          </a:p>
          <a:p>
            <a:pPr indent="406400"/>
            <a:r>
              <a:rPr lang="zh-CN" sz="2200" b="0">
                <a:ea typeface="微软雅黑" panose="020b0503020204020204" charset="-122"/>
              </a:rPr>
              <a:t>4.科室内交接班内容</a:t>
            </a:r>
            <a:endParaRPr lang="zh-CN" sz="2200" b="0">
              <a:ea typeface="微软雅黑" panose="020b0503020204020204" charset="-122"/>
            </a:endParaRPr>
          </a:p>
          <a:p>
            <a:pPr indent="406400"/>
            <a:r>
              <a:rPr lang="zh-CN" altLang="en-US" sz="2200" b="0">
                <a:ea typeface="微软雅黑" panose="020b0503020204020204" charset="-122"/>
              </a:rPr>
              <a:t>(1)病房日志:包括住院患者总人数及出入院、转科（院）、分娩、手术、死亡人数。</a:t>
            </a:r>
            <a:endParaRPr lang="zh-CN" altLang="en-US" sz="2200" b="0">
              <a:ea typeface="微软雅黑" panose="020b0503020204020204" charset="-122"/>
            </a:endParaRPr>
          </a:p>
          <a:p>
            <a:pPr indent="406400"/>
            <a:r>
              <a:rPr lang="zh-CN" altLang="en-US" sz="2200" b="0">
                <a:ea typeface="微软雅黑" panose="020b0503020204020204" charset="-122"/>
              </a:rPr>
              <a:t>(2)对于新入院患者、危重患者、手术前后患者、特殊处置患者(检查、操作、治疗)及其他有病情变化的患者，须把患者的诊断、病情、治疗、药物、护理措施、注意事项等交接清楚。</a:t>
            </a:r>
            <a:endParaRPr lang="zh-CN" altLang="en-US" sz="2200" b="0">
              <a:ea typeface="微软雅黑" panose="020b0503020204020204" charset="-122"/>
            </a:endParaRPr>
          </a:p>
          <a:p>
            <a:pPr indent="406400"/>
            <a:r>
              <a:rPr lang="zh-CN" altLang="en-US" sz="2200" b="0">
                <a:ea typeface="微软雅黑" panose="020b0503020204020204" charset="-122"/>
              </a:rPr>
              <a:t>(3)各种检查、标本采集的准备。</a:t>
            </a:r>
            <a:endParaRPr lang="zh-CN" altLang="en-US" sz="2200" b="0">
              <a:ea typeface="微软雅黑" panose="020b0503020204020204" charset="-122"/>
            </a:endParaRPr>
          </a:p>
          <a:p>
            <a:pPr indent="406400"/>
            <a:r>
              <a:rPr lang="zh-CN" altLang="en-US" sz="2200" b="0">
                <a:ea typeface="微软雅黑" panose="020b0503020204020204" charset="-122"/>
              </a:rPr>
              <a:t>(4)常备贵重、毒、麻、抢救（普通）药品及物品、仪器、器械等;抢救仪器和器械要保持功能状态。</a:t>
            </a:r>
            <a:endParaRPr lang="zh-CN" altLang="en-US" sz="2200" b="0">
              <a:ea typeface="微软雅黑" panose="020b0503020204020204" charset="-122"/>
            </a:endParaRPr>
          </a:p>
          <a:p>
            <a:pPr indent="406400"/>
            <a:r>
              <a:rPr lang="zh-CN" altLang="en-US" sz="2200" b="0">
                <a:ea typeface="微软雅黑" panose="020b0503020204020204" charset="-122"/>
              </a:rPr>
              <a:t>(5)交接班者共同巡视病房，检查是否达到清洁、整齐、安静、舒适的要求及各项制度的落实情况。</a:t>
            </a:r>
            <a:endParaRPr lang="zh-CN" altLang="en-US" sz="2200" b="0"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93395" y="1064260"/>
            <a:ext cx="9817735" cy="52438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/>
            <a:r>
              <a:rPr lang="zh-CN" sz="2800" b="0">
                <a:ea typeface="微软雅黑" panose="020b0503020204020204" charset="-122"/>
              </a:rPr>
              <a:t>五、床边交接班</a:t>
            </a:r>
            <a:r>
              <a:rPr lang="en-US" sz="2800" b="0">
                <a:latin typeface="仿宋" panose="02010609060101010101" charset="-122"/>
                <a:ea typeface="微软雅黑" panose="020b0503020204020204" charset="-122"/>
              </a:rPr>
              <a:t>:</a:t>
            </a:r>
            <a:endParaRPr lang="en-US" sz="2800" b="0">
              <a:latin typeface="仿宋" panose="02010609060101010101" charset="-122"/>
              <a:ea typeface="微软雅黑" panose="020b0503020204020204" charset="-122"/>
            </a:endParaRPr>
          </a:p>
          <a:p>
            <a:pPr indent="406400"/>
            <a:r>
              <a:rPr lang="zh-CN" sz="2400" b="0">
                <a:ea typeface="微软雅黑" panose="020b0503020204020204" charset="-122"/>
              </a:rPr>
              <a:t>(</a:t>
            </a:r>
            <a:r>
              <a:rPr lang="zh-CN" sz="2200" b="0">
                <a:latin typeface="+mn-ea"/>
                <a:cs typeface="+mn-ea"/>
              </a:rPr>
              <a:t>1)病情；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(2)输液及滴速、穿刺周围有无渗漏、红肿；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(3)查看全身皮肤，有无发红、皮疹、破损、压疮、烫伤等；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(4)检查各种导管是否通畅及有无脱出，观察引流液的颜色、性状和量；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(5)检查敷料包扎、渗出情况；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(6)专科需特殊观察的内容；
</a:t>
            </a:r>
            <a:endParaRPr lang="zh-CN" sz="2200" b="0">
              <a:latin typeface="+mn-ea"/>
              <a:cs typeface="+mn-ea"/>
            </a:endParaRPr>
          </a:p>
          <a:p>
            <a:pPr indent="406400"/>
            <a:r>
              <a:rPr lang="zh-CN" sz="2200" b="0">
                <a:latin typeface="+mn-ea"/>
                <a:cs typeface="+mn-ea"/>
              </a:rPr>
              <a:t>(7)床单是否整洁、干燥。
</a:t>
            </a:r>
            <a:endParaRPr lang="zh-CN" sz="2200" b="0">
              <a:latin typeface="+mn-ea"/>
              <a:cs typeface="+mn-ea"/>
            </a:endParaRPr>
          </a:p>
          <a:p>
            <a:pPr indent="406400"/>
            <a:endParaRPr lang="zh-CN" sz="2200" b="0">
              <a:latin typeface="+mn-ea"/>
              <a:cs typeface="+mn-ea"/>
            </a:endParaRPr>
          </a:p>
          <a:p>
            <a:pPr indent="406400"/>
            <a:endParaRPr lang="zh-CN" altLang="en-US" sz="2400" b="0"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03860" y="2080895"/>
            <a:ext cx="11204575" cy="394716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/>
            <a:endParaRPr lang="zh-CN" altLang="en-US" sz="2400">
              <a:ea typeface="微软雅黑" panose="020b0503020204020204" charset="-122"/>
              <a:sym typeface="+mn-ea"/>
            </a:endParaRPr>
          </a:p>
          <a:p>
            <a:pPr indent="406400"/>
            <a:r>
              <a:rPr lang="zh-CN" altLang="en-US" sz="2400">
                <a:ea typeface="微软雅黑" panose="020b0503020204020204" charset="-122"/>
                <a:sym typeface="+mn-ea"/>
              </a:rPr>
              <a:t>(1)身份确认、诊断、病情、治疗、药物；</a:t>
            </a:r>
            <a:endParaRPr lang="zh-CN" altLang="en-US" sz="2400" b="0">
              <a:ea typeface="微软雅黑" panose="020b0503020204020204" charset="-122"/>
            </a:endParaRPr>
          </a:p>
          <a:p>
            <a:pPr indent="406400"/>
            <a:r>
              <a:rPr lang="zh-CN" altLang="en-US" sz="2400">
                <a:ea typeface="微软雅黑" panose="020b0503020204020204" charset="-122"/>
                <a:sym typeface="+mn-ea"/>
              </a:rPr>
              <a:t>(2)护理措施；</a:t>
            </a:r>
            <a:endParaRPr lang="zh-CN" altLang="en-US" sz="2400" b="0">
              <a:ea typeface="微软雅黑" panose="020b0503020204020204" charset="-122"/>
            </a:endParaRPr>
          </a:p>
          <a:p>
            <a:pPr indent="406400"/>
            <a:r>
              <a:rPr lang="zh-CN" altLang="en-US" sz="2400">
                <a:ea typeface="微软雅黑" panose="020b0503020204020204" charset="-122"/>
                <a:sym typeface="+mn-ea"/>
              </a:rPr>
              <a:t>(3)注意事项；</a:t>
            </a:r>
            <a:endParaRPr lang="zh-CN" altLang="en-US" sz="2400" b="0">
              <a:ea typeface="微软雅黑" panose="020b0503020204020204" charset="-122"/>
            </a:endParaRPr>
          </a:p>
          <a:p>
            <a:pPr indent="406400"/>
            <a:r>
              <a:rPr lang="zh-CN" altLang="en-US" sz="2400">
                <a:ea typeface="微软雅黑" panose="020b0503020204020204" charset="-122"/>
                <a:sym typeface="+mn-ea"/>
              </a:rPr>
              <a:t>(4)输液及滴速、穿刺周围有无渗漏、红肿</a:t>
            </a:r>
            <a:endParaRPr lang="zh-CN" altLang="en-US" sz="2400">
              <a:ea typeface="微软雅黑" panose="020b0503020204020204" charset="-122"/>
              <a:sym typeface="+mn-ea"/>
            </a:endParaRPr>
          </a:p>
          <a:p>
            <a:pPr indent="406400"/>
            <a:r>
              <a:rPr lang="zh-CN" sz="2400" b="0">
                <a:ea typeface="微软雅黑" panose="020b0503020204020204" charset="-122"/>
              </a:rPr>
              <a:t>(5)查看全身皮肤，有无发红、皮疹、破损、压疮、烫伤；</a:t>
            </a:r>
            <a:endParaRPr lang="zh-CN" sz="2400" b="0">
              <a:ea typeface="微软雅黑" panose="020b0503020204020204" charset="-122"/>
            </a:endParaRPr>
          </a:p>
          <a:p>
            <a:pPr indent="406400"/>
            <a:r>
              <a:rPr lang="en-US" altLang="zh-CN" sz="2400" b="0">
                <a:ea typeface="微软雅黑" panose="020b0503020204020204" charset="-122"/>
              </a:rPr>
              <a:t>      </a:t>
            </a:r>
            <a:r>
              <a:rPr lang="zh-CN" sz="2400" b="0">
                <a:ea typeface="微软雅黑" panose="020b0503020204020204" charset="-122"/>
              </a:rPr>
              <a:t>(6)检查各种导管是否通畅及有无脱出，观察引流液的颜色、性状和量；</a:t>
            </a:r>
            <a:endParaRPr lang="zh-CN" sz="2400" b="0">
              <a:ea typeface="微软雅黑" panose="020b0503020204020204" charset="-122"/>
            </a:endParaRPr>
          </a:p>
          <a:p>
            <a:pPr indent="406400"/>
            <a:r>
              <a:rPr lang="en-US" altLang="zh-CN" sz="2400" b="0">
                <a:ea typeface="微软雅黑" panose="020b0503020204020204" charset="-122"/>
              </a:rPr>
              <a:t>      </a:t>
            </a:r>
            <a:r>
              <a:rPr lang="zh-CN" sz="2400" b="0">
                <a:ea typeface="微软雅黑" panose="020b0503020204020204" charset="-122"/>
              </a:rPr>
              <a:t>(7)检查敷料包扎、渗出情况；</a:t>
            </a:r>
            <a:endParaRPr lang="zh-CN" sz="2400" b="0">
              <a:ea typeface="微软雅黑" panose="020b0503020204020204" charset="-122"/>
            </a:endParaRPr>
          </a:p>
          <a:p>
            <a:pPr indent="406400"/>
            <a:r>
              <a:rPr lang="en-US" altLang="zh-CN" sz="2400" b="0">
                <a:ea typeface="微软雅黑" panose="020b0503020204020204" charset="-122"/>
              </a:rPr>
              <a:t>      </a:t>
            </a:r>
            <a:r>
              <a:rPr lang="zh-CN" sz="2400" b="0">
                <a:ea typeface="微软雅黑" panose="020b0503020204020204" charset="-122"/>
              </a:rPr>
              <a:t>(8)专科需特殊观察的内容；</a:t>
            </a:r>
            <a:endParaRPr lang="zh-CN" sz="2400" b="0">
              <a:ea typeface="微软雅黑" panose="020b0503020204020204" charset="-122"/>
            </a:endParaRPr>
          </a:p>
          <a:p>
            <a:pPr indent="406400"/>
            <a:r>
              <a:rPr lang="en-US" altLang="zh-CN" sz="2400" b="0">
                <a:ea typeface="微软雅黑" panose="020b0503020204020204" charset="-122"/>
              </a:rPr>
              <a:t>      </a:t>
            </a:r>
            <a:r>
              <a:rPr lang="zh-CN" sz="2400" b="0">
                <a:ea typeface="微软雅黑" panose="020b0503020204020204" charset="-122"/>
              </a:rPr>
              <a:t>(9)费用。</a:t>
            </a:r>
            <a:endParaRPr lang="zh-CN" altLang="en-US" sz="2400" b="0"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18490" y="1179830"/>
            <a:ext cx="10265410" cy="10128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ea typeface="微软雅黑" panose="020b0503020204020204" charset="-122"/>
                <a:sym typeface="+mn-ea"/>
              </a:rPr>
              <a:t>六. 科室间护士交接班:接收护士首先要完成对患者的评估，再与转送护土进行交接，获得患者的基本信息，交接内容包括：</a:t>
            </a:r>
            <a:endParaRPr lang="zh-CN" sz="2800">
              <a:ea typeface="微软雅黑" panose="020b0503020204020204" charset="-122"/>
              <a:sym typeface="+mn-ea"/>
            </a:endParaRPr>
          </a:p>
          <a:p>
            <a:endParaRPr lang="zh-CN" sz="2800" b="0">
              <a:ea typeface="微软雅黑" panose="020b0503020204020204" charset="-122"/>
            </a:endParaRPr>
          </a:p>
          <a:p>
            <a:endParaRPr lang="zh-CN" sz="2800" b="0">
              <a:ea typeface="微软雅黑" panose="020b0503020204020204" charset="-122"/>
            </a:endParaRPr>
          </a:p>
          <a:p>
            <a:endParaRPr lang="zh-CN" sz="2800" b="0">
              <a:ea typeface="微软雅黑" panose="020b0503020204020204" charset="-122"/>
            </a:endParaRPr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07415"/>
            <a:ext cx="10515600" cy="918845"/>
          </a:xfrm>
        </p:spPr>
        <p:txBody>
          <a:bodyPr>
            <a:normAutofit/>
          </a:bodyPr>
          <a:lstStyle/>
          <a:p>
            <a:r>
              <a:rPr lang="zh-CN" altLang="en-US"/>
              <a:t>五、分级护理制度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3100" y="1825625"/>
            <a:ext cx="11042650" cy="435165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一、定义 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患者在住院期间，医护人员根据患者病情和（或）自理能力进行评定而确定的护理级别。</a:t>
            </a:r>
            <a:endParaRPr lang="zh-CN" altLang="en-US"/>
          </a:p>
          <a:p>
            <a:r>
              <a:rPr lang="zh-CN" altLang="en-US"/>
              <a:t>二、基本要求</a:t>
            </a:r>
            <a:endParaRPr lang="zh-CN" altLang="en-US"/>
          </a:p>
          <a:p>
            <a:r>
              <a:rPr lang="zh-CN" altLang="en-US"/>
              <a:t>1.医院应当按照国家分级护理管理相关指导原则和护理服务工作标准，制定本机构分级护理制度。</a:t>
            </a:r>
            <a:endParaRPr lang="zh-CN" altLang="en-US"/>
          </a:p>
          <a:p>
            <a:r>
              <a:rPr lang="zh-CN" altLang="en-US"/>
              <a:t>2.原则上，护理级别分为特级护理、一级护理、二级护理、三级护理4个级别。</a:t>
            </a:r>
            <a:endParaRPr lang="zh-CN" altLang="en-US"/>
          </a:p>
          <a:p>
            <a:r>
              <a:rPr lang="zh-CN" altLang="en-US"/>
              <a:t>3.医护人员应当根据患者病情和（或）自理能力变化动态调整护理级别。</a:t>
            </a:r>
            <a:endParaRPr lang="zh-CN" altLang="en-US"/>
          </a:p>
          <a:p>
            <a:r>
              <a:rPr lang="zh-CN" altLang="en-US"/>
              <a:t>4.患者护理级别应实时在病历、患者一览表及床头卡有明确统一标识。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57505" y="857250"/>
            <a:ext cx="11250295" cy="60007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 fontAlgn="auto"/>
            <a:r>
              <a:rPr lang="zh-CN" sz="2800" b="0">
                <a:ea typeface="微软雅黑" panose="020b0503020204020204" charset="-122"/>
              </a:rPr>
              <a:t>三、护理级别分为类</a:t>
            </a:r>
            <a:endParaRPr lang="zh-CN" sz="2800" b="0">
              <a:ea typeface="微软雅黑" panose="020b0503020204020204" charset="-122"/>
            </a:endParaRPr>
          </a:p>
          <a:p>
            <a:pPr indent="406400" fontAlgn="auto"/>
            <a:r>
              <a:rPr lang="zh-CN" sz="2400" b="0">
                <a:ea typeface="微软雅黑" panose="020b0503020204020204" charset="-122"/>
              </a:rPr>
              <a:t>（一）特级护理</a:t>
            </a:r>
            <a:endParaRPr lang="zh-CN" sz="2400" b="0">
              <a:ea typeface="微软雅黑" panose="020b0503020204020204" charset="-122"/>
            </a:endParaRPr>
          </a:p>
          <a:p>
            <a:pPr indent="406400" fontAlgn="auto"/>
            <a:r>
              <a:rPr lang="zh-CN" sz="2000" b="0">
                <a:ea typeface="微软雅黑" panose="020b0503020204020204" charset="-122"/>
              </a:rPr>
              <a:t>1.符合以下情况之一，可确定为特级护理</a:t>
            </a:r>
            <a:endParaRPr lang="en-US" sz="2000" b="0">
              <a:latin typeface="仿宋_GB2312" charset="0"/>
              <a:ea typeface="微软雅黑" panose="020b0503020204020204" charset="-122"/>
            </a:endParaRPr>
          </a:p>
          <a:p>
            <a:pPr indent="406400" fontAlgn="auto"/>
            <a:r>
              <a:rPr lang="en-US" sz="20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维持生命，实施抢救性治疗的重症监护患者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;b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病情危重，随时可能发生病情变化需要进行监护、抢救的患者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;c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各种复杂或者大手术后的患者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;d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严重创伤或大面积烧伤的患者。</a:t>
            </a:r>
            <a:r>
              <a:rPr lang="en-US" sz="2400" b="0">
                <a:latin typeface="仿宋_GB2312" charset="0"/>
                <a:ea typeface="微软雅黑" panose="020b0503020204020204" charset="-122"/>
              </a:rPr>
              <a:t> </a:t>
            </a:r>
            <a:r>
              <a:rPr lang="en-US" b="0">
                <a:latin typeface="仿宋_GB2312" charset="0"/>
                <a:ea typeface="微软雅黑" panose="020b0503020204020204" charset="-122"/>
              </a:rPr>
              <a:t>  
</a:t>
            </a:r>
            <a:endParaRPr lang="en-US" b="0">
              <a:latin typeface="仿宋_GB2312" charset="0"/>
              <a:ea typeface="微软雅黑" panose="020b0503020204020204" charset="-122"/>
            </a:endParaRPr>
          </a:p>
          <a:p>
            <a:pPr indent="406400" fontAlgn="auto"/>
            <a:r>
              <a:rPr lang="en-US" sz="2400" b="0">
                <a:latin typeface="仿宋_GB2312" charset="0"/>
                <a:ea typeface="微软雅黑" panose="020b0503020204020204" charset="-122"/>
              </a:rPr>
              <a:t>2.</a:t>
            </a:r>
            <a:r>
              <a:rPr lang="zh-CN" sz="2400" b="0">
                <a:ea typeface="微软雅黑" panose="020b0503020204020204" charset="-122"/>
              </a:rPr>
              <a:t>护理要求</a:t>
            </a:r>
            <a:endParaRPr lang="en-US" sz="2400" b="0">
              <a:latin typeface="仿宋_GB2312" charset="0"/>
              <a:ea typeface="微软雅黑" panose="020b0503020204020204" charset="-122"/>
            </a:endParaRPr>
          </a:p>
          <a:p>
            <a:pPr indent="406400" fontAlgn="auto"/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严密观察患者病情变化，监测生命体征;b根据医嘱，正确实施治疗、给药措施;c根据医嘱，准确测量出入量;d根据患者病情，正确实施基础护理和专科护理，如口腔护理、压力性损伤护理、跌倒预防、气道护理及管路护理等，实施安全措施;e保持患者的舒适和功能体位;f神志清醒者提供护理相关的健康指导;g实施床旁交接班。
</a:t>
            </a:r>
            <a:endParaRPr lang="zh-CN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63550" y="913765"/>
            <a:ext cx="10873105" cy="5532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/>
            <a:r>
              <a:rPr lang="zh-CN" sz="3200" b="0">
                <a:ea typeface="微软雅黑" panose="020b0503020204020204" charset="-122"/>
              </a:rPr>
              <a:t>(二）一级护理</a:t>
            </a:r>
            <a:endParaRPr lang="en-US" sz="3200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800" b="0">
                <a:latin typeface="仿宋_GB2312" charset="0"/>
                <a:ea typeface="微软雅黑" panose="020b0503020204020204" charset="-122"/>
              </a:rPr>
              <a:t>1.</a:t>
            </a:r>
            <a:r>
              <a:rPr lang="zh-CN" sz="2800" b="0">
                <a:ea typeface="微软雅黑" panose="020b0503020204020204" charset="-122"/>
              </a:rPr>
              <a:t>符合以下情况之一，可确定为一级护理</a:t>
            </a:r>
            <a:endParaRPr lang="en-US" sz="2800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病情趋向稳定的重症患者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;b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病情不稳定或随时可能发生变化的患者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;c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手术后或者治疗期间需要严格卧床的患者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;d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生活自理能力重度依赖（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Barthel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指数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≤40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分）的患者。</a:t>
            </a:r>
            <a:r>
              <a:rPr lang="en-US" b="0">
                <a:latin typeface="仿宋_GB2312" charset="0"/>
                <a:ea typeface="微软雅黑" panose="020b0503020204020204" charset="-122"/>
              </a:rPr>
              <a:t> 
</a:t>
            </a:r>
            <a:endParaRPr lang="en-US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800" b="0">
                <a:latin typeface="仿宋_GB2312" charset="0"/>
                <a:ea typeface="微软雅黑" panose="020b0503020204020204" charset="-122"/>
              </a:rPr>
              <a:t>2.</a:t>
            </a:r>
            <a:r>
              <a:rPr lang="zh-CN" sz="2800" b="0">
                <a:ea typeface="微软雅黑" panose="020b0503020204020204" charset="-122"/>
              </a:rPr>
              <a:t>护理要求</a:t>
            </a:r>
            <a:endParaRPr lang="en-US" sz="2800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每小时巡视患者，观察患者病情变化;b根据患者病情，测量生命体征;c根据医嘱，正确实施治疗、给药措施;d根据患者病情，正确实施基础和专科护理，如口腔护理、压力性损伤护理、跌倒预防、气道护理及管路护理等，实施安全措施；e提供护理相关的健康指导。
</a:t>
            </a:r>
            <a:endParaRPr lang="en-US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56870" y="1230630"/>
            <a:ext cx="11684635" cy="52660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/>
            <a:r>
              <a:rPr lang="zh-CN" sz="3200" b="0">
                <a:ea typeface="微软雅黑" panose="020b0503020204020204" charset="-122"/>
              </a:rPr>
              <a:t>（三）二级护理</a:t>
            </a:r>
            <a:endParaRPr lang="zh-CN" sz="3200" b="0">
              <a:ea typeface="微软雅黑" panose="020b0503020204020204" charset="-122"/>
            </a:endParaRPr>
          </a:p>
          <a:p>
            <a:pPr indent="406400"/>
            <a:r>
              <a:rPr lang="en-US" sz="2800" b="0">
                <a:latin typeface="仿宋_GB2312" charset="0"/>
                <a:ea typeface="微软雅黑" panose="020b0503020204020204" charset="-122"/>
              </a:rPr>
              <a:t>1.</a:t>
            </a:r>
            <a:r>
              <a:rPr lang="zh-CN" sz="2800" b="0">
                <a:ea typeface="微软雅黑" panose="020b0503020204020204" charset="-122"/>
              </a:rPr>
              <a:t>符合以下情况之一，可确定为二级护理</a:t>
            </a:r>
            <a:endParaRPr lang="en-US" sz="2800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病情趋于稳定或未明确诊断前，仍需观察，且自理能力轻度依赖（Barthel指数61-99分）的患者；b病情稳定，仍需卧床，且自理能力轻度依赖（Barthel指数61-99分）的患者；c病情稳定或处于康复期，且自理能力中度依赖（Barthel指数41-60分）的患者。
</a:t>
            </a:r>
            <a:endParaRPr lang="en-US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406400"/>
            <a:r>
              <a:rPr lang="zh-CN" sz="2800" b="0">
                <a:ea typeface="微软雅黑" panose="020b0503020204020204" charset="-122"/>
              </a:rPr>
              <a:t>2.护理要求</a:t>
            </a:r>
            <a:endParaRPr lang="en-US" b="0">
              <a:latin typeface="仿宋_GB2312" charset="0"/>
              <a:ea typeface="微软雅黑" panose="020b0503020204020204" charset="-122"/>
            </a:endParaRPr>
          </a:p>
          <a:p>
            <a:pPr indent="406400"/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a每2小时巡视患者，观察患者病情变化；b根据患者病情，测量生命体征；c根据医嘱，正确实施治疗、给药措施；d根据患者病情，正确实施护理措施和安全措施；e提供护理相关的健康指导。
</a:t>
            </a:r>
            <a:endParaRPr lang="en-US" sz="24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https://d.book118.com/786051234204010101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宋体</vt:lpstr>
      <vt:lpstr>仿宋</vt:lpstr>
      <vt:lpstr>仿宋_GB2312</vt:lpstr>
      <vt:lpstr>Office Theme</vt:lpstr>
      <vt:lpstr>九项核心制度</vt:lpstr>
      <vt:lpstr>一、危重患者抢救制度</vt:lpstr>
      <vt:lpstr>二、护理查对制度</vt:lpstr>
      <vt:lpstr>PowerPoint Presentation</vt:lpstr>
      <vt:lpstr>PowerPoint Presentation</vt:lpstr>
      <vt:lpstr>PowerPoint Presentation</vt:lpstr>
      <vt:lpstr>三、执行医嘱制度</vt:lpstr>
      <vt:lpstr>PowerPoint Presentation</vt:lpstr>
      <vt:lpstr>四、护士值班、交接班制度</vt:lpstr>
      <vt:lpstr>PowerPoint Presentation</vt:lpstr>
      <vt:lpstr>PowerPoint Presentation</vt:lpstr>
      <vt:lpstr>PowerPoint Presentation</vt:lpstr>
      <vt:lpstr>五、分级护理制度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2024-09-26T08:11:58.659</cp:lastPrinted>
  <dcterms:created xsi:type="dcterms:W3CDTF">2024-09-26T00:11:58Z</dcterms:created>
  <dcterms:modified xsi:type="dcterms:W3CDTF">2024-09-26T00:12:00Z</dcterms:modified>
</cp:coreProperties>
</file>