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9" r:id="rId23"/>
    <p:sldId id="322" r:id="rId24"/>
    <p:sldId id="325" r:id="rId25"/>
    <p:sldId id="328" r:id="rId26"/>
    <p:sldId id="331" r:id="rId27"/>
    <p:sldId id="334" r:id="rId28"/>
    <p:sldId id="337" r:id="rId29"/>
    <p:sldId id="339" r:id="rId30"/>
  </p:sldIdLst>
  <p:sldSz cx="12192000" cy="6858000"/>
  <p:notesSz cx="6858000" cy="9144000"/>
  <p:custDataLst>
    <p:tags r:id="rId3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slide" Target="slides/slide22.xml" /><Relationship Id="rId25" Type="http://schemas.openxmlformats.org/officeDocument/2006/relationships/slide" Target="slides/slide23.xml" /><Relationship Id="rId26" Type="http://schemas.openxmlformats.org/officeDocument/2006/relationships/slide" Target="slides/slide24.xml" /><Relationship Id="rId27" Type="http://schemas.openxmlformats.org/officeDocument/2006/relationships/slide" Target="slides/slide25.xml" /><Relationship Id="rId28" Type="http://schemas.openxmlformats.org/officeDocument/2006/relationships/slide" Target="slides/slide26.xml" /><Relationship Id="rId29" Type="http://schemas.openxmlformats.org/officeDocument/2006/relationships/slide" Target="slides/slide27.xml" /><Relationship Id="rId3" Type="http://schemas.openxmlformats.org/officeDocument/2006/relationships/slide" Target="slides/slide1.xml" /><Relationship Id="rId30" Type="http://schemas.openxmlformats.org/officeDocument/2006/relationships/slide" Target="slides/slide28.xml" /><Relationship Id="rId31" Type="http://schemas.openxmlformats.org/officeDocument/2006/relationships/tags" Target="tags/tag2.xml" /><Relationship Id="rId32" Type="http://schemas.openxmlformats.org/officeDocument/2006/relationships/presProps" Target="presProps.xml" /><Relationship Id="rId33" Type="http://schemas.openxmlformats.org/officeDocument/2006/relationships/viewProps" Target="viewProps.xml" /><Relationship Id="rId34" Type="http://schemas.openxmlformats.org/officeDocument/2006/relationships/theme" Target="theme/theme1.xml" /><Relationship Id="rId35" Type="http://schemas.openxmlformats.org/officeDocument/2006/relationships/tableStyles" Target="tableStyles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CCFF2C-1EEC-4E61-97E3-149A0855BF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D5E505-50B6-41B7-9730-BD4DCFC88E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7BCA23-3F4A-4C23-901A-97F8334F96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D48F6B-DA92-497E-9189-CC760DAEBA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E2D173A-A791-4BDC-843E-20AE7FED80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4DAB50E-43D5-4574-BBD3-1914F443DE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CF8CE88-A1FA-4173-8A4B-318E6C9172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6078BB-B82A-4EA4-B336-B9441524A5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F49077-BC69-4A0F-8648-90EC1AF0A1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DDE40C-2653-4269-BBD4-ED619BEB86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908447-3696-4D58-9B07-56942D27A4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单击以编辑母版副标题样式</a:t>
            </a: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 hasCustomPrompt="1"/>
          </p:nvPr>
        </p:nvSpPr>
        <p:spPr/>
        <p:txBody>
          <a:bodyPr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编辑母版文本样式</a:t>
            </a: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 hasCustomPrompt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 hasCustomPrompt="1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 hasCustomPrompt="1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 hasCustomPrompt="1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 hasCustomPrompt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 hasCustomPrompt="1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编辑母版文本样式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 hasCustomPrompt="1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编辑母版文本样式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 hasCustomPrompt="1"/>
          </p:nvPr>
        </p:nvSpPr>
        <p:spPr/>
        <p:txBody>
          <a:bodyPr vert="eaVert"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 hasCustomPrompt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showMasterPhAnim="0" type="title">
  <p:cSld name="1_标题幻灯片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/>
      <p:sp>
        <p:nvSpPr>
          <p:cNvPr id="2035714" name="任意多边形 2035713"/>
          <p:cNvSpPr/>
          <p:nvPr/>
        </p:nvSpPr>
        <p:spPr>
          <a:xfrm>
            <a:off x="0" y="6048375"/>
            <a:ext cx="3683000" cy="809625"/>
          </a:xfrm>
          <a:custGeom>
            <a:rect l="l" t="t" r="r" b="b"/>
            <a:pathLst>
              <a:path w="1740" h="510">
                <a:moveTo>
                  <a:pt x="0" y="0"/>
                </a:moveTo>
                <a:lnTo>
                  <a:pt x="0" y="510"/>
                </a:lnTo>
                <a:cubicBezTo>
                  <a:pt x="0" y="510"/>
                  <a:pt x="870" y="510"/>
                  <a:pt x="1740" y="510"/>
                </a:cubicBezTo>
                <a:cubicBezTo>
                  <a:pt x="1650" y="258"/>
                  <a:pt x="1595" y="30"/>
                  <a:pt x="1595" y="30"/>
                </a:cubicBezTo>
                <a:cubicBezTo>
                  <a:pt x="798" y="54"/>
                  <a:pt x="0" y="0"/>
                  <a:pt x="0" y="0"/>
                </a:cubicBezTo>
                <a:close/>
              </a:path>
            </a:pathLst>
          </a:custGeom>
          <a:solidFill>
            <a:schemeClr val="folHlink"/>
          </a:solidFill>
          <a:ln w="9525"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35715" name="任意多边形 2035714"/>
          <p:cNvSpPr/>
          <p:nvPr/>
        </p:nvSpPr>
        <p:spPr>
          <a:xfrm>
            <a:off x="3454400" y="4705350"/>
            <a:ext cx="8534400" cy="2152650"/>
          </a:xfrm>
          <a:custGeom>
            <a:rect l="l" t="t" r="r" b="b"/>
            <a:pathLst>
              <a:path w="4031" h="1356">
                <a:moveTo>
                  <a:pt x="1116" y="0"/>
                </a:moveTo>
                <a:cubicBezTo>
                  <a:pt x="2370" y="1254"/>
                  <a:pt x="3840" y="636"/>
                  <a:pt x="3840" y="636"/>
                </a:cubicBezTo>
                <a:cubicBezTo>
                  <a:pt x="4032" y="966"/>
                  <a:pt x="4032" y="1356"/>
                  <a:pt x="4032" y="1356"/>
                </a:cubicBezTo>
                <a:cubicBezTo>
                  <a:pt x="4032" y="1356"/>
                  <a:pt x="2160" y="1356"/>
                  <a:pt x="288" y="1356"/>
                </a:cubicBezTo>
                <a:cubicBezTo>
                  <a:pt x="120" y="1140"/>
                  <a:pt x="0" y="828"/>
                  <a:pt x="0" y="828"/>
                </a:cubicBezTo>
                <a:lnTo>
                  <a:pt x="1116" y="0"/>
                </a:lnTo>
                <a:close/>
              </a:path>
            </a:pathLst>
          </a:custGeom>
          <a:solidFill>
            <a:schemeClr val="hlink"/>
          </a:solidFill>
          <a:ln w="9525"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35716" name="任意多边形 2035715"/>
          <p:cNvSpPr/>
          <p:nvPr/>
        </p:nvSpPr>
        <p:spPr>
          <a:xfrm>
            <a:off x="5867400" y="781050"/>
            <a:ext cx="6324600" cy="5048250"/>
          </a:xfrm>
          <a:custGeom>
            <a:rect l="l" t="t" r="r" b="b"/>
            <a:pathLst>
              <a:path w="2988" h="3180">
                <a:moveTo>
                  <a:pt x="510" y="1098"/>
                </a:moveTo>
                <a:cubicBezTo>
                  <a:pt x="1710" y="840"/>
                  <a:pt x="2280" y="0"/>
                  <a:pt x="2280" y="0"/>
                </a:cubicBezTo>
                <a:cubicBezTo>
                  <a:pt x="2700" y="96"/>
                  <a:pt x="2988" y="342"/>
                  <a:pt x="2988" y="342"/>
                </a:cubicBezTo>
                <a:lnTo>
                  <a:pt x="2988" y="2772"/>
                </a:lnTo>
                <a:cubicBezTo>
                  <a:pt x="2988" y="2772"/>
                  <a:pt x="2202" y="3180"/>
                  <a:pt x="1452" y="3060"/>
                </a:cubicBezTo>
                <a:cubicBezTo>
                  <a:pt x="636" y="2940"/>
                  <a:pt x="0" y="2406"/>
                  <a:pt x="0" y="2406"/>
                </a:cubicBezTo>
                <a:lnTo>
                  <a:pt x="510" y="1098"/>
                </a:lnTo>
                <a:close/>
              </a:path>
            </a:pathLst>
          </a:custGeom>
          <a:solidFill>
            <a:schemeClr val="accent2"/>
          </a:solidFill>
          <a:ln w="9525"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35717" name="任意多边形 2035716"/>
          <p:cNvSpPr/>
          <p:nvPr/>
        </p:nvSpPr>
        <p:spPr>
          <a:xfrm>
            <a:off x="6400800" y="0"/>
            <a:ext cx="4368800" cy="2409825"/>
          </a:xfrm>
          <a:custGeom>
            <a:rect l="l" t="t" r="r" b="b"/>
            <a:pathLst>
              <a:path w="2064" h="1518">
                <a:moveTo>
                  <a:pt x="0" y="0"/>
                </a:moveTo>
                <a:cubicBezTo>
                  <a:pt x="0" y="0"/>
                  <a:pt x="138" y="759"/>
                  <a:pt x="276" y="1518"/>
                </a:cubicBezTo>
                <a:cubicBezTo>
                  <a:pt x="1518" y="1194"/>
                  <a:pt x="2064" y="0"/>
                  <a:pt x="2064" y="0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 w="9525"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35718" name="任意多边形 2035717"/>
          <p:cNvSpPr/>
          <p:nvPr/>
        </p:nvSpPr>
        <p:spPr>
          <a:xfrm>
            <a:off x="0" y="0"/>
            <a:ext cx="8777817" cy="7267575"/>
          </a:xfrm>
          <a:custGeom>
            <a:rect l="l" t="t" r="r" b="b"/>
            <a:pathLst>
              <a:path w="4014" h="4455">
                <a:moveTo>
                  <a:pt x="0" y="0"/>
                </a:moveTo>
                <a:lnTo>
                  <a:pt x="3612" y="0"/>
                </a:lnTo>
                <a:cubicBezTo>
                  <a:pt x="4014" y="984"/>
                  <a:pt x="3812" y="2307"/>
                  <a:pt x="3222" y="3042"/>
                </a:cubicBezTo>
                <a:cubicBezTo>
                  <a:pt x="1988" y="4455"/>
                  <a:pt x="0" y="3744"/>
                  <a:pt x="0" y="3744"/>
                </a:cubicBez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  <a:ln w="9525"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35719" name="任意多边形 2035718"/>
          <p:cNvSpPr/>
          <p:nvPr/>
        </p:nvSpPr>
        <p:spPr>
          <a:xfrm>
            <a:off x="0" y="0"/>
            <a:ext cx="8496300" cy="7072313"/>
          </a:xfrm>
          <a:custGeom>
            <a:rect l="l" t="t" r="r" b="b"/>
            <a:pathLst>
              <a:path w="4014" h="4455">
                <a:moveTo>
                  <a:pt x="0" y="0"/>
                </a:moveTo>
                <a:lnTo>
                  <a:pt x="3612" y="0"/>
                </a:lnTo>
                <a:cubicBezTo>
                  <a:pt x="4014" y="984"/>
                  <a:pt x="3812" y="2307"/>
                  <a:pt x="3222" y="3042"/>
                </a:cubicBezTo>
                <a:cubicBezTo>
                  <a:pt x="1988" y="4455"/>
                  <a:pt x="0" y="3744"/>
                  <a:pt x="0" y="3744"/>
                </a:cubicBezTo>
                <a:lnTo>
                  <a:pt x="0" y="0"/>
                </a:lnTo>
                <a:close/>
              </a:path>
            </a:pathLst>
          </a:custGeom>
          <a:gradFill rotWithShape="1">
            <a:gsLst>
              <a:gs pos="0">
                <a:schemeClr val="bg1">
                  <a:gamma/>
                  <a:tint val="25490"/>
                  <a:invGamma/>
                  <a:alpha val="100000"/>
                </a:schemeClr>
              </a:gs>
              <a:gs pos="100000">
                <a:schemeClr val="bg1">
                  <a:alpha val="100000"/>
                </a:schemeClr>
              </a:gs>
            </a:gsLst>
            <a:lin ang="2700000" scaled="1"/>
          </a:gradFill>
          <a:ln w="9525"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35720" name="直接连接符 2035719"/>
          <p:cNvSpPr/>
          <p:nvPr/>
        </p:nvSpPr>
        <p:spPr>
          <a:xfrm flipH="1">
            <a:off x="334433" y="1588"/>
            <a:ext cx="0" cy="6015037"/>
          </a:xfrm>
          <a:prstGeom prst="line">
            <a:avLst/>
          </a:prstGeom>
          <a:ln w="9525" cap="flat" cmpd="sng">
            <a:solidFill>
              <a:srgbClr val="FFFFFF"/>
            </a:solidFill>
            <a:prstDash val="solid"/>
            <a:headEnd type="none" w="med" len="med"/>
            <a:tailEnd type="none" w="med" len="med"/>
          </a:ln>
          <a:effectLst>
            <a:outerShdw dist="17961" dir="2699999" algn="ctr" rotWithShape="0">
              <a:schemeClr val="accent2">
                <a:alpha val="50000"/>
              </a:schemeClr>
            </a:outerShdw>
          </a:effec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35721" name="直接连接符 2035720"/>
          <p:cNvSpPr/>
          <p:nvPr/>
        </p:nvSpPr>
        <p:spPr>
          <a:xfrm flipH="1">
            <a:off x="1725084" y="1588"/>
            <a:ext cx="0" cy="6207125"/>
          </a:xfrm>
          <a:prstGeom prst="line">
            <a:avLst/>
          </a:prstGeom>
          <a:ln w="9525" cap="flat" cmpd="sng">
            <a:solidFill>
              <a:srgbClr val="FFFFFF"/>
            </a:solidFill>
            <a:prstDash val="solid"/>
            <a:headEnd type="none" w="med" len="med"/>
            <a:tailEnd type="none" w="med" len="med"/>
          </a:ln>
          <a:effectLst>
            <a:outerShdw dist="17961" dir="2699999" algn="ctr" rotWithShape="0">
              <a:schemeClr val="accent2">
                <a:alpha val="50000"/>
              </a:schemeClr>
            </a:outerShdw>
          </a:effec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35722" name="直接连接符 2035721"/>
          <p:cNvSpPr/>
          <p:nvPr/>
        </p:nvSpPr>
        <p:spPr>
          <a:xfrm flipH="1">
            <a:off x="3117851" y="1588"/>
            <a:ext cx="0" cy="6183312"/>
          </a:xfrm>
          <a:prstGeom prst="line">
            <a:avLst/>
          </a:prstGeom>
          <a:ln w="9525" cap="flat" cmpd="sng">
            <a:solidFill>
              <a:srgbClr val="FFFFFF"/>
            </a:solidFill>
            <a:prstDash val="solid"/>
            <a:headEnd type="none" w="med" len="med"/>
            <a:tailEnd type="none" w="med" len="med"/>
          </a:ln>
          <a:effectLst>
            <a:outerShdw dist="17961" dir="2699999" algn="ctr" rotWithShape="0">
              <a:schemeClr val="accent2">
                <a:alpha val="50000"/>
              </a:schemeClr>
            </a:outerShdw>
          </a:effec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35723" name="直接连接符 2035722"/>
          <p:cNvSpPr/>
          <p:nvPr/>
        </p:nvSpPr>
        <p:spPr>
          <a:xfrm flipH="1">
            <a:off x="4510617" y="1588"/>
            <a:ext cx="0" cy="5972175"/>
          </a:xfrm>
          <a:prstGeom prst="line">
            <a:avLst/>
          </a:prstGeom>
          <a:ln w="9525" cap="flat" cmpd="sng">
            <a:solidFill>
              <a:srgbClr val="FFFFFF"/>
            </a:solidFill>
            <a:prstDash val="solid"/>
            <a:headEnd type="none" w="med" len="med"/>
            <a:tailEnd type="none" w="med" len="med"/>
          </a:ln>
          <a:effectLst>
            <a:outerShdw dist="17961" dir="2699999" algn="ctr" rotWithShape="0">
              <a:schemeClr val="accent2">
                <a:alpha val="50000"/>
              </a:schemeClr>
            </a:outerShdw>
          </a:effec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35724" name="直接连接符 2035723"/>
          <p:cNvSpPr/>
          <p:nvPr/>
        </p:nvSpPr>
        <p:spPr>
          <a:xfrm flipH="1">
            <a:off x="5903384" y="1588"/>
            <a:ext cx="0" cy="5449887"/>
          </a:xfrm>
          <a:prstGeom prst="line">
            <a:avLst/>
          </a:prstGeom>
          <a:ln w="9525" cap="flat" cmpd="sng">
            <a:solidFill>
              <a:srgbClr val="FFFFFF"/>
            </a:solidFill>
            <a:prstDash val="solid"/>
            <a:headEnd type="none" w="med" len="med"/>
            <a:tailEnd type="none" w="med" len="med"/>
          </a:ln>
          <a:effectLst>
            <a:outerShdw dist="17961" dir="2699999" algn="ctr" rotWithShape="0">
              <a:schemeClr val="accent2">
                <a:alpha val="50000"/>
              </a:schemeClr>
            </a:outerShdw>
          </a:effec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35725" name="直接连接符 2035724"/>
          <p:cNvSpPr/>
          <p:nvPr/>
        </p:nvSpPr>
        <p:spPr>
          <a:xfrm rot="5400000" flipH="1">
            <a:off x="3884084" y="-2654300"/>
            <a:ext cx="0" cy="5813425"/>
          </a:xfrm>
          <a:prstGeom prst="line">
            <a:avLst/>
          </a:prstGeom>
          <a:ln w="9525" cap="flat" cmpd="sng">
            <a:solidFill>
              <a:srgbClr val="FFFFFF"/>
            </a:solidFill>
            <a:prstDash val="solid"/>
            <a:headEnd type="none" w="med" len="med"/>
            <a:tailEnd type="none" w="med" len="med"/>
          </a:ln>
          <a:effectLst>
            <a:outerShdw dist="17961" dir="2699999" algn="ctr" rotWithShape="0">
              <a:schemeClr val="accent2">
                <a:alpha val="50000"/>
              </a:schemeClr>
            </a:outerShdw>
          </a:effec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35726" name="直接连接符 2035725"/>
          <p:cNvSpPr/>
          <p:nvPr/>
        </p:nvSpPr>
        <p:spPr>
          <a:xfrm rot="5400000" flipH="1">
            <a:off x="4008967" y="-1682750"/>
            <a:ext cx="0" cy="6000750"/>
          </a:xfrm>
          <a:prstGeom prst="line">
            <a:avLst/>
          </a:prstGeom>
          <a:ln w="9525" cap="flat" cmpd="sng">
            <a:solidFill>
              <a:srgbClr val="FFFFFF"/>
            </a:solidFill>
            <a:prstDash val="solid"/>
            <a:headEnd type="none" w="med" len="med"/>
            <a:tailEnd type="none" w="med" len="med"/>
          </a:ln>
          <a:effectLst>
            <a:outerShdw dist="17961" dir="2699999" algn="ctr" rotWithShape="0">
              <a:schemeClr val="accent2">
                <a:alpha val="50000"/>
              </a:schemeClr>
            </a:outerShdw>
          </a:effec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35727" name="直接连接符 2035726"/>
          <p:cNvSpPr/>
          <p:nvPr/>
        </p:nvSpPr>
        <p:spPr>
          <a:xfrm rot="5400000" flipH="1">
            <a:off x="4015317" y="-622300"/>
            <a:ext cx="0" cy="6010275"/>
          </a:xfrm>
          <a:prstGeom prst="line">
            <a:avLst/>
          </a:prstGeom>
          <a:ln w="9525" cap="flat" cmpd="sng">
            <a:solidFill>
              <a:srgbClr val="FFFFFF"/>
            </a:solidFill>
            <a:prstDash val="solid"/>
            <a:headEnd type="none" w="med" len="med"/>
            <a:tailEnd type="none" w="med" len="med"/>
          </a:ln>
          <a:effectLst>
            <a:outerShdw dist="17961" dir="2699999" algn="ctr" rotWithShape="0">
              <a:schemeClr val="accent2">
                <a:alpha val="50000"/>
              </a:schemeClr>
            </a:outerShdw>
          </a:effec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35728" name="直接连接符 2035727"/>
          <p:cNvSpPr/>
          <p:nvPr/>
        </p:nvSpPr>
        <p:spPr>
          <a:xfrm rot="5400000" flipH="1">
            <a:off x="3875617" y="547688"/>
            <a:ext cx="0" cy="5802312"/>
          </a:xfrm>
          <a:prstGeom prst="line">
            <a:avLst/>
          </a:prstGeom>
          <a:ln w="9525" cap="flat" cmpd="sng">
            <a:solidFill>
              <a:srgbClr val="FFFFFF"/>
            </a:solidFill>
            <a:prstDash val="solid"/>
            <a:headEnd type="none" w="med" len="med"/>
            <a:tailEnd type="none" w="med" len="med"/>
          </a:ln>
          <a:effectLst>
            <a:outerShdw dist="17961" dir="2699999" algn="ctr" rotWithShape="0">
              <a:schemeClr val="accent2">
                <a:alpha val="50000"/>
              </a:schemeClr>
            </a:outerShdw>
          </a:effec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35729" name="直接连接符 2035728"/>
          <p:cNvSpPr/>
          <p:nvPr/>
        </p:nvSpPr>
        <p:spPr>
          <a:xfrm rot="5400000" flipH="1">
            <a:off x="3553884" y="1854200"/>
            <a:ext cx="0" cy="5319713"/>
          </a:xfrm>
          <a:prstGeom prst="line">
            <a:avLst/>
          </a:prstGeom>
          <a:ln w="9525" cap="flat" cmpd="sng">
            <a:solidFill>
              <a:srgbClr val="FFFFFF"/>
            </a:solidFill>
            <a:prstDash val="solid"/>
            <a:headEnd type="none" w="med" len="med"/>
            <a:tailEnd type="none" w="med" len="med"/>
          </a:ln>
          <a:effectLst>
            <a:outerShdw dist="17961" dir="2699999" algn="ctr" rotWithShape="0">
              <a:schemeClr val="accent2">
                <a:alpha val="50000"/>
              </a:schemeClr>
            </a:outerShdw>
          </a:effec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35730" name="直接连接符 2035729"/>
          <p:cNvSpPr/>
          <p:nvPr/>
        </p:nvSpPr>
        <p:spPr>
          <a:xfrm rot="5400000" flipH="1">
            <a:off x="2819400" y="3471863"/>
            <a:ext cx="0" cy="4217987"/>
          </a:xfrm>
          <a:prstGeom prst="line">
            <a:avLst/>
          </a:prstGeom>
          <a:ln w="9525" cap="flat" cmpd="sng">
            <a:solidFill>
              <a:srgbClr val="FFFFFF"/>
            </a:solidFill>
            <a:prstDash val="solid"/>
            <a:headEnd type="none" w="med" len="med"/>
            <a:tailEnd type="none" w="med" len="med"/>
          </a:ln>
          <a:effectLst>
            <a:outerShdw dist="17961" dir="2699999" algn="ctr" rotWithShape="0">
              <a:schemeClr val="accent2">
                <a:alpha val="50000"/>
              </a:schemeClr>
            </a:outerShdw>
          </a:effec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35731" name="矩形 2035730"/>
          <p:cNvSpPr/>
          <p:nvPr/>
        </p:nvSpPr>
        <p:spPr>
          <a:xfrm>
            <a:off x="3149600" y="277813"/>
            <a:ext cx="1350433" cy="1025525"/>
          </a:xfrm>
          <a:prstGeom prst="rect">
            <a:avLst/>
          </a:prstGeom>
          <a:solidFill>
            <a:srgbClr val="FFFFFF">
              <a:alpha val="50000"/>
            </a:srgbClr>
          </a:solidFill>
          <a:ln w="9525"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35732" name="矩形 2035731"/>
          <p:cNvSpPr/>
          <p:nvPr/>
        </p:nvSpPr>
        <p:spPr>
          <a:xfrm>
            <a:off x="381000" y="2427288"/>
            <a:ext cx="1350433" cy="1025525"/>
          </a:xfrm>
          <a:prstGeom prst="rect">
            <a:avLst/>
          </a:prstGeom>
          <a:solidFill>
            <a:srgbClr val="FFFFFF">
              <a:alpha val="39999"/>
            </a:srgbClr>
          </a:solidFill>
          <a:ln w="9525"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35733" name="矩形 2035732"/>
          <p:cNvSpPr/>
          <p:nvPr/>
        </p:nvSpPr>
        <p:spPr>
          <a:xfrm>
            <a:off x="0" y="271463"/>
            <a:ext cx="334433" cy="1025525"/>
          </a:xfrm>
          <a:prstGeom prst="rect">
            <a:avLst/>
          </a:prstGeom>
          <a:solidFill>
            <a:srgbClr val="FFFFFF">
              <a:alpha val="39999"/>
            </a:srgbClr>
          </a:solidFill>
          <a:ln w="9525"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35734" name="矩形 2035733"/>
          <p:cNvSpPr/>
          <p:nvPr/>
        </p:nvSpPr>
        <p:spPr>
          <a:xfrm>
            <a:off x="1775884" y="1588"/>
            <a:ext cx="1350433" cy="234950"/>
          </a:xfrm>
          <a:prstGeom prst="rect">
            <a:avLst/>
          </a:prstGeom>
          <a:solidFill>
            <a:srgbClr val="FFFFFF">
              <a:alpha val="50000"/>
            </a:srgbClr>
          </a:solidFill>
          <a:ln w="9525"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35735" name="任意多边形 2035734"/>
          <p:cNvSpPr/>
          <p:nvPr/>
        </p:nvSpPr>
        <p:spPr>
          <a:xfrm>
            <a:off x="3153833" y="4541838"/>
            <a:ext cx="1346200" cy="1033462"/>
          </a:xfrm>
          <a:custGeom>
            <a:rect l="l" t="t" r="r" b="b"/>
            <a:pathLst>
              <a:path w="636" h="651">
                <a:moveTo>
                  <a:pt x="0" y="0"/>
                </a:moveTo>
                <a:lnTo>
                  <a:pt x="0" y="645"/>
                </a:lnTo>
                <a:lnTo>
                  <a:pt x="636" y="651"/>
                </a:lnTo>
                <a:lnTo>
                  <a:pt x="632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39999"/>
            </a:srgbClr>
          </a:solidFill>
          <a:ln w="9525"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35736" name="矩形 2035735"/>
          <p:cNvSpPr/>
          <p:nvPr/>
        </p:nvSpPr>
        <p:spPr>
          <a:xfrm>
            <a:off x="381000" y="2435225"/>
            <a:ext cx="1350433" cy="1025525"/>
          </a:xfrm>
          <a:prstGeom prst="rect">
            <a:avLst/>
          </a:prstGeom>
          <a:solidFill>
            <a:srgbClr val="FFFFFF">
              <a:alpha val="30000"/>
            </a:srgbClr>
          </a:solidFill>
          <a:ln w="9525"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35738" name="日期占位符 2035737"/>
          <p:cNvSpPr>
            <a:spLocks noGrp="1"/>
          </p:cNvSpPr>
          <p:nvPr>
            <p:ph type="dt" sz="half" idx="2"/>
          </p:nvPr>
        </p:nvSpPr>
        <p:spPr>
          <a:xfrm>
            <a:off x="609600" y="6407150"/>
            <a:ext cx="2844800" cy="314325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>
              <a:defRPr sz="1400" b="0">
                <a:latin typeface="Arial" pitchFamily="34" charset="0"/>
              </a:defRPr>
            </a:lvl1pPr>
          </a:lstStyle>
          <a:p>
            <a:fld id="{BB962C8B-B14F-4D97-AF65-F5344CB8AC3E}" type="datetimeFigureOut">
              <a:rPr lang="zh-CN" altLang="en-US">
                <a:ea typeface="宋体" pitchFamily="2" charset="-122"/>
              </a:rPr>
              <a:t/>
            </a:fld>
            <a:endParaRPr lang="zh-CN" altLang="en-US">
              <a:latin typeface="宋体" pitchFamily="2" charset="-122"/>
              <a:ea typeface="宋体" pitchFamily="2" charset="-122"/>
            </a:endParaRPr>
          </a:p>
        </p:txBody>
      </p:sp>
      <p:sp>
        <p:nvSpPr>
          <p:cNvPr id="2035739" name="页脚占位符 2035738"/>
          <p:cNvSpPr>
            <a:spLocks noGrp="1"/>
          </p:cNvSpPr>
          <p:nvPr>
            <p:ph type="ftr" sz="quarter" idx="3"/>
          </p:nvPr>
        </p:nvSpPr>
        <p:spPr>
          <a:xfrm>
            <a:off x="4165600" y="6407150"/>
            <a:ext cx="3860800" cy="314325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algn="ctr">
              <a:defRPr sz="1400" b="0">
                <a:latin typeface="Arial" pitchFamily="34" charset="0"/>
              </a:defRPr>
            </a:lvl1pPr>
          </a:lstStyle>
          <a:p>
            <a:endParaRPr lang="zh-CN" altLang="en-US">
              <a:ea typeface="宋体" pitchFamily="2" charset="-122"/>
            </a:endParaRPr>
          </a:p>
        </p:txBody>
      </p:sp>
      <p:sp>
        <p:nvSpPr>
          <p:cNvPr id="2035740" name="灯片编号占位符 2035739"/>
          <p:cNvSpPr>
            <a:spLocks noGrp="1"/>
          </p:cNvSpPr>
          <p:nvPr>
            <p:ph type="sldNum" sz="quarter" idx="4"/>
          </p:nvPr>
        </p:nvSpPr>
        <p:spPr>
          <a:xfrm>
            <a:off x="8737600" y="6407150"/>
            <a:ext cx="2844800" cy="314325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algn="r">
              <a:defRPr sz="1400" b="0">
                <a:latin typeface="Arial" pitchFamily="34" charset="0"/>
              </a:defRPr>
            </a:lvl1pPr>
          </a:lstStyle>
          <a:p>
            <a:fld id="{9A0DB2DC-4C9A-4742-B13C-FB6460FD3503}" type="slidenum">
              <a:rPr lang="zh-CN" altLang="en-US">
                <a:ea typeface="宋体" pitchFamily="2" charset="-122"/>
              </a:rPr>
              <a:t/>
            </a:fld>
            <a:endParaRPr lang="zh-CN" altLang="en-US">
              <a:latin typeface="宋体" pitchFamily="2" charset="-122"/>
              <a:ea typeface="宋体" pitchFamily="2" charset="-122"/>
            </a:endParaRPr>
          </a:p>
        </p:txBody>
      </p:sp>
      <p:grpSp>
        <p:nvGrpSpPr>
          <p:cNvPr id="2035742" name="组合 2035741"/>
          <p:cNvGrpSpPr/>
          <p:nvPr/>
        </p:nvGrpSpPr>
        <p:grpSpPr>
          <a:xfrm>
            <a:off x="10769600" y="0"/>
            <a:ext cx="1435100" cy="6858000"/>
            <a:chOff x="5088" y="0"/>
            <a:chExt cx="678" cy="4320"/>
          </a:xfrm>
        </p:grpSpPr>
        <p:sp>
          <p:nvSpPr>
            <p:cNvPr id="2035743" name="任意多边形 2035742"/>
            <p:cNvSpPr/>
            <p:nvPr userDrawn="1"/>
          </p:nvSpPr>
          <p:spPr>
            <a:xfrm>
              <a:off x="5088" y="0"/>
              <a:ext cx="672" cy="702"/>
            </a:xfrm>
            <a:custGeom>
              <a:rect l="l" t="t" r="r" b="b"/>
              <a:pathLst>
                <a:path w="672" h="720">
                  <a:moveTo>
                    <a:pt x="0" y="432"/>
                  </a:moveTo>
                  <a:cubicBezTo>
                    <a:pt x="186" y="216"/>
                    <a:pt x="288" y="0"/>
                    <a:pt x="288" y="0"/>
                  </a:cubicBezTo>
                  <a:lnTo>
                    <a:pt x="672" y="0"/>
                  </a:lnTo>
                  <a:lnTo>
                    <a:pt x="672" y="720"/>
                  </a:lnTo>
                  <a:cubicBezTo>
                    <a:pt x="672" y="720"/>
                    <a:pt x="384" y="516"/>
                    <a:pt x="0" y="432"/>
                  </a:cubicBezTo>
                  <a:close/>
                </a:path>
              </a:pathLst>
            </a:custGeom>
            <a:solidFill>
              <a:srgbClr val="E8E8E8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035744" name="任意多边形 2035743"/>
            <p:cNvSpPr/>
            <p:nvPr userDrawn="1"/>
          </p:nvSpPr>
          <p:spPr>
            <a:xfrm>
              <a:off x="5602" y="3496"/>
              <a:ext cx="164" cy="824"/>
            </a:xfrm>
            <a:custGeom>
              <a:rect l="l" t="t" r="r" b="b"/>
              <a:pathLst>
                <a:path w="211" h="824">
                  <a:moveTo>
                    <a:pt x="206" y="0"/>
                  </a:moveTo>
                  <a:cubicBezTo>
                    <a:pt x="104" y="54"/>
                    <a:pt x="0" y="82"/>
                    <a:pt x="0" y="82"/>
                  </a:cubicBezTo>
                  <a:cubicBezTo>
                    <a:pt x="0" y="82"/>
                    <a:pt x="148" y="378"/>
                    <a:pt x="168" y="824"/>
                  </a:cubicBezTo>
                  <a:lnTo>
                    <a:pt x="212" y="822"/>
                  </a:lnTo>
                  <a:cubicBezTo>
                    <a:pt x="212" y="822"/>
                    <a:pt x="209" y="411"/>
                    <a:pt x="206" y="0"/>
                  </a:cubicBezTo>
                  <a:close/>
                </a:path>
              </a:pathLst>
            </a:custGeom>
            <a:solidFill>
              <a:srgbClr val="E8E8E8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2035745" name="矩形 2035744"/>
          <p:cNvSpPr/>
          <p:nvPr/>
        </p:nvSpPr>
        <p:spPr>
          <a:xfrm>
            <a:off x="7327900" y="1333500"/>
            <a:ext cx="880533" cy="1025525"/>
          </a:xfrm>
          <a:prstGeom prst="rect">
            <a:avLst/>
          </a:prstGeom>
          <a:solidFill>
            <a:srgbClr val="FFFFFF">
              <a:alpha val="39999"/>
            </a:srgbClr>
          </a:solidFill>
          <a:ln w="9525"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35746" name="直接连接符 2035745"/>
          <p:cNvSpPr/>
          <p:nvPr/>
        </p:nvSpPr>
        <p:spPr>
          <a:xfrm flipH="1">
            <a:off x="7306733" y="1588"/>
            <a:ext cx="0" cy="4238625"/>
          </a:xfrm>
          <a:prstGeom prst="line">
            <a:avLst/>
          </a:prstGeom>
          <a:ln w="9525" cap="flat" cmpd="sng">
            <a:solidFill>
              <a:srgbClr val="FFFFFF"/>
            </a:solidFill>
            <a:prstDash val="solid"/>
            <a:headEnd type="none" w="med" len="med"/>
            <a:tailEnd type="none" w="med" len="med"/>
          </a:ln>
          <a:effectLst>
            <a:outerShdw dist="17961" dir="2699999" algn="ctr" rotWithShape="0">
              <a:schemeClr val="accent2">
                <a:alpha val="50000"/>
              </a:schemeClr>
            </a:outerShdw>
          </a:effec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35747" name="矩形 2035746"/>
          <p:cNvSpPr/>
          <p:nvPr/>
        </p:nvSpPr>
        <p:spPr>
          <a:xfrm>
            <a:off x="5943600" y="3495675"/>
            <a:ext cx="1350433" cy="1025525"/>
          </a:xfrm>
          <a:prstGeom prst="rect">
            <a:avLst/>
          </a:prstGeom>
          <a:solidFill>
            <a:srgbClr val="FFFFFF">
              <a:alpha val="30000"/>
            </a:srgbClr>
          </a:solidFill>
          <a:ln w="9525"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2035750" name="图片 2035749" descr="water"/>
          <p:cNvPicPr>
            <a:picLocks noChangeAspect="1"/>
          </p:cNvPicPr>
          <p:nvPr userDrawn="1"/>
        </p:nvPicPr>
        <p:blipFill>
          <a:blip r:embed="rId1"/>
          <a:srcRect l="22409" t="16374" b="27486"/>
          <a:stretch>
            <a:fillRect/>
          </a:stretch>
        </p:blipFill>
        <p:spPr>
          <a:xfrm rot="393398">
            <a:off x="3556000" y="620713"/>
            <a:ext cx="3551767" cy="2197100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357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0357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9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357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" dur="500"/>
                                        <p:tgtEl>
                                          <p:spTgt spid="20357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9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357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500"/>
                                        <p:tgtEl>
                                          <p:spTgt spid="20357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9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357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6" dur="500"/>
                                        <p:tgtEl>
                                          <p:spTgt spid="20357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9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357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9" dur="500"/>
                                        <p:tgtEl>
                                          <p:spTgt spid="20357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9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357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20357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9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357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5" dur="500"/>
                                        <p:tgtEl>
                                          <p:spTgt spid="20357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9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357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8" dur="500"/>
                                        <p:tgtEl>
                                          <p:spTgt spid="20357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9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357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1" dur="500"/>
                                        <p:tgtEl>
                                          <p:spTgt spid="20357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9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357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4" dur="500"/>
                                        <p:tgtEl>
                                          <p:spTgt spid="20357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9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357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500"/>
                                        <p:tgtEl>
                                          <p:spTgt spid="20357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9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357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0" dur="500"/>
                                        <p:tgtEl>
                                          <p:spTgt spid="20357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9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357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3" dur="500"/>
                                        <p:tgtEl>
                                          <p:spTgt spid="20357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9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357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6" dur="500"/>
                                        <p:tgtEl>
                                          <p:spTgt spid="20357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9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357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9" dur="500"/>
                                        <p:tgtEl>
                                          <p:spTgt spid="20357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9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357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2" dur="500"/>
                                        <p:tgtEl>
                                          <p:spTgt spid="20357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9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357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5" dur="500"/>
                                        <p:tgtEl>
                                          <p:spTgt spid="20357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9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357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8" dur="500"/>
                                        <p:tgtEl>
                                          <p:spTgt spid="20357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9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357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1" dur="500"/>
                                        <p:tgtEl>
                                          <p:spTgt spid="20357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9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357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4" dur="500"/>
                                        <p:tgtEl>
                                          <p:spTgt spid="20357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9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357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7" dur="500"/>
                                        <p:tgtEl>
                                          <p:spTgt spid="20357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8" presetID="9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357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0" dur="500"/>
                                        <p:tgtEl>
                                          <p:spTgt spid="20357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1" presetID="9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357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3" dur="500"/>
                                        <p:tgtEl>
                                          <p:spTgt spid="20357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4" presetID="9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357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6" dur="500"/>
                                        <p:tgtEl>
                                          <p:spTgt spid="20357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7" presetID="9" presetClass="entr" presetSubtype="0" dur="5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357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9" dur="500"/>
                                        <p:tgtEl>
                                          <p:spTgt spid="20357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0" presetID="9" presetClass="entr" presetSubtype="0" dur="50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357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82" dur="500"/>
                                        <p:tgtEl>
                                          <p:spTgt spid="20357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3" presetID="9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357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85" dur="500"/>
                                        <p:tgtEl>
                                          <p:spTgt spid="20357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6" presetID="9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357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88" dur="500"/>
                                        <p:tgtEl>
                                          <p:spTgt spid="20357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9" presetID="9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357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91" dur="500"/>
                                        <p:tgtEl>
                                          <p:spTgt spid="20357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2" presetID="9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357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94" dur="500"/>
                                        <p:tgtEl>
                                          <p:spTgt spid="20357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5" presetID="26" presetClass="entr" presetSubtype="0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357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357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357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357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357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357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357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3575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357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3575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357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3575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357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3575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3575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35738" grpId="0"/>
      <p:bldP spid="2035739" grpId="1"/>
      <p:bldP spid="2035740" grpId="2"/>
    </p:bldLst>
  </p:timing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我的简化模板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bg object 16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12192000" y="6858000"/>
                </a:moveTo>
                <a:lnTo>
                  <a:pt x="0" y="6858000"/>
                </a:lnTo>
                <a:lnTo>
                  <a:pt x="0" y="0"/>
                </a:lnTo>
                <a:lnTo>
                  <a:pt x="12192000" y="0"/>
                </a:lnTo>
                <a:lnTo>
                  <a:pt x="12192000" y="6858000"/>
                </a:lnTo>
                <a:close/>
              </a:path>
            </a:pathLst>
          </a:custGeom>
          <a:solidFill>
            <a:srgbClr val="F8F9FA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23900" b="0" i="0">
                <a:solidFill>
                  <a:srgbClr val="F8B358"/>
                </a:solidFill>
                <a:latin typeface="微软雅黑" charset="-122"/>
                <a:cs typeface="微软雅黑" panose="020b0503020204020204" charset="-122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/>
              <a:t/>
            </a:fld>
            <a:endParaRPr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9FAF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CB8FF5E-AD09-40C0-A391-B4E5CA93E684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BECA118-6545-41D3-8C8E-CA86BFE4F9D0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  <p:sldLayoutId id="2147483672" r:id="rId13"/>
    <p:sldLayoutId id="2147483673" r:id="rId1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Relationship Id="rId2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5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6.png" /><Relationship Id="rId3" Type="http://schemas.openxmlformats.org/officeDocument/2006/relationships/image" Target="../media/image7.png" /><Relationship Id="rId4" Type="http://schemas.openxmlformats.org/officeDocument/2006/relationships/image" Target="../media/image8.png" /><Relationship Id="rId5" Type="http://schemas.openxmlformats.org/officeDocument/2006/relationships/image" Target="../media/image9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10.png" /><Relationship Id="rId3" Type="http://schemas.openxmlformats.org/officeDocument/2006/relationships/image" Target="../media/image11.png" /><Relationship Id="rId4" Type="http://schemas.openxmlformats.org/officeDocument/2006/relationships/image" Target="../media/image1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1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14.png" /><Relationship Id="rId3" Type="http://schemas.openxmlformats.org/officeDocument/2006/relationships/image" Target="../media/image15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16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17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18.png" /><Relationship Id="rId3" Type="http://schemas.openxmlformats.org/officeDocument/2006/relationships/image" Target="../media/image19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20.png" /><Relationship Id="rId3" Type="http://schemas.openxmlformats.org/officeDocument/2006/relationships/image" Target="../media/image21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22.pn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23.png" /><Relationship Id="rId3" Type="http://schemas.openxmlformats.org/officeDocument/2006/relationships/tags" Target="../tags/tag1.xml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24.png" /></Relationships>
</file>

<file path=ppt/slides/_rels/slide2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25.png" /><Relationship Id="rId3" Type="http://schemas.openxmlformats.org/officeDocument/2006/relationships/image" Target="../media/image26.png" /></Relationships>
</file>

<file path=ppt/slides/_rels/slide2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27.png" /></Relationships>
</file>

<file path=ppt/slides/_rels/slide2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6054031233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13573" name="文本框 2413572"/>
          <p:cNvSpPr txBox="1"/>
          <p:nvPr/>
        </p:nvSpPr>
        <p:spPr>
          <a:xfrm>
            <a:off x="819150" y="1797050"/>
            <a:ext cx="10885488" cy="327596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70000"/>
              </a:lnSpc>
              <a:spcBef>
                <a:spcPct val="50000"/>
              </a:spcBef>
            </a:pPr>
            <a:r>
              <a:rPr lang="zh-CN" sz="6600" b="1" noProof="1">
                <a:solidFill>
                  <a:srgbClr val="F9B359"/>
                </a:solidFill>
                <a:latin typeface="微软雅黑" charset="-122"/>
                <a:ea typeface="微软雅黑" charset="-122"/>
                <a:cs typeface="微软雅黑" panose="020b0503020204020204" charset="-122"/>
                <a:sym typeface="+mn-ea"/>
              </a:rPr>
              <a:t>思维导图破解高中英语</a:t>
            </a:r>
            <a:endParaRPr lang="zh-CN" altLang="zh-CN" sz="7000" b="1" noProof="1">
              <a:solidFill>
                <a:srgbClr val="FF0000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微软雅黑" charset="-122"/>
              <a:ea typeface="微软雅黑" charset="-122"/>
              <a:cs typeface="微软雅黑" panose="020b0503020204020204" charset="-122"/>
              <a:sym typeface="+mn-ea"/>
            </a:endParaRPr>
          </a:p>
          <a:p>
            <a:pPr algn="ctr" fontAlgn="auto">
              <a:lnSpc>
                <a:spcPct val="70000"/>
              </a:lnSpc>
              <a:spcBef>
                <a:spcPct val="50000"/>
              </a:spcBef>
            </a:pPr>
            <a:r>
              <a:rPr lang="zh-CN" altLang="en-US" sz="8000" b="1" noProof="1">
                <a:solidFill>
                  <a:schemeClr val="accent2"/>
                </a:solidFill>
                <a:effectLst>
                  <a:outerShdw blurRad="38100" dist="38100" dir="2700000">
                    <a:srgbClr val="C0C0C0"/>
                  </a:outerShdw>
                </a:effectLst>
                <a:latin typeface="微软雅黑" charset="-122"/>
                <a:ea typeface="微软雅黑" charset="-122"/>
                <a:cs typeface="微软雅黑" panose="020b0503020204020204" charset="-122"/>
              </a:rPr>
              <a:t>  </a:t>
            </a:r>
            <a:r>
              <a:rPr lang="zh-CN" altLang="en-US" sz="5400" b="1" noProof="1">
                <a:solidFill>
                  <a:srgbClr val="3F403E"/>
                </a:solidFill>
                <a:latin typeface="微软雅黑" charset="-122"/>
                <a:ea typeface="微软雅黑" charset="-122"/>
                <a:cs typeface="微软雅黑" panose="020b0503020204020204" charset="-122"/>
                <a:sym typeface="+mn-ea"/>
              </a:rPr>
              <a:t>第</a:t>
            </a:r>
            <a:r>
              <a:rPr lang="en-US" altLang="zh-CN" sz="5400" b="1" noProof="1">
                <a:solidFill>
                  <a:srgbClr val="3F403E"/>
                </a:solidFill>
                <a:latin typeface="微软雅黑" charset="-122"/>
                <a:ea typeface="微软雅黑" charset="-122"/>
                <a:cs typeface="微软雅黑" panose="020b0503020204020204" charset="-122"/>
                <a:sym typeface="+mn-ea"/>
              </a:rPr>
              <a:t>19</a:t>
            </a:r>
            <a:r>
              <a:rPr lang="zh-CN" altLang="en-US" sz="5400" b="1" noProof="1">
                <a:solidFill>
                  <a:srgbClr val="3F403E"/>
                </a:solidFill>
                <a:latin typeface="微软雅黑" charset="-122"/>
                <a:ea typeface="微软雅黑" charset="-122"/>
                <a:cs typeface="微软雅黑" panose="020b0503020204020204" charset="-122"/>
                <a:sym typeface="+mn-ea"/>
              </a:rPr>
              <a:t>讲 词组</a:t>
            </a:r>
            <a:r>
              <a:rPr lang="zh-CN" altLang="en-US" sz="5400" b="1">
                <a:solidFill>
                  <a:srgbClr val="3F403E"/>
                </a:solidFill>
                <a:latin typeface="微软雅黑" charset="-122"/>
                <a:ea typeface="微软雅黑" charset="-122"/>
                <a:sym typeface="+mn-ea"/>
              </a:rPr>
              <a:t>快速突破法</a:t>
            </a:r>
            <a:endParaRPr lang="zh-CN" altLang="en-US" sz="5400" b="1">
              <a:solidFill>
                <a:srgbClr val="3F403E"/>
              </a:solidFill>
              <a:latin typeface="微软雅黑" charset="-122"/>
              <a:ea typeface="微软雅黑" charset="-122"/>
            </a:endParaRPr>
          </a:p>
          <a:p>
            <a:pPr algn="ctr" fontAlgn="auto">
              <a:lnSpc>
                <a:spcPct val="70000"/>
              </a:lnSpc>
              <a:spcBef>
                <a:spcPct val="50000"/>
              </a:spcBef>
            </a:pPr>
            <a:endParaRPr lang="zh-CN" altLang="en-US" sz="5400" b="1" noProof="1">
              <a:solidFill>
                <a:srgbClr val="3F403E"/>
              </a:solidFill>
              <a:latin typeface="微软雅黑" charset="-122"/>
              <a:ea typeface="微软雅黑" charset="-122"/>
              <a:cs typeface="微软雅黑" panose="020b0503020204020204" charset="-122"/>
              <a:sym typeface="+mn-ea"/>
            </a:endParaRPr>
          </a:p>
        </p:txBody>
      </p:sp>
      <p:pic>
        <p:nvPicPr>
          <p:cNvPr id="421890" name="图片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06000" y="4800600"/>
            <a:ext cx="1905000" cy="1871663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任意多边形: 形状 9"/>
          <p:cNvSpPr/>
          <p:nvPr/>
        </p:nvSpPr>
        <p:spPr>
          <a:xfrm>
            <a:off x="0" y="0"/>
            <a:ext cx="7488238" cy="6858000"/>
          </a:xfrm>
          <a:custGeom>
            <a:gdLst>
              <a:gd name="connsiteX0" fmla="*/ 0 w 7488464"/>
              <a:gd name="connsiteY0" fmla="*/ 0 h 6858000"/>
              <a:gd name="connsiteX1" fmla="*/ 1392464 w 7488464"/>
              <a:gd name="connsiteY1" fmla="*/ 0 h 6858000"/>
              <a:gd name="connsiteX2" fmla="*/ 7488464 w 7488464"/>
              <a:gd name="connsiteY2" fmla="*/ 6858000 h 6858000"/>
              <a:gd name="connsiteX3" fmla="*/ 1392464 w 7488464"/>
              <a:gd name="connsiteY3" fmla="*/ 6858000 h 6858000"/>
              <a:gd name="connsiteX4" fmla="*/ 0 w 7488464"/>
              <a:gd name="connsiteY4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488464" h="6858000">
                <a:moveTo>
                  <a:pt x="0" y="0"/>
                </a:moveTo>
                <a:lnTo>
                  <a:pt x="1392464" y="0"/>
                </a:lnTo>
                <a:lnTo>
                  <a:pt x="7488464" y="6858000"/>
                </a:lnTo>
                <a:lnTo>
                  <a:pt x="1392464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F9B359"/>
          </a:solidFill>
          <a:ln>
            <a:noFill/>
          </a:ln>
          <a:effectLst>
            <a:outerShdw blurRad="254000" dist="381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 Light"/>
                <a:ea typeface="+mn-ea"/>
                <a:cs typeface="+mn-cs"/>
              </a:defRPr>
            </a:lvl9pPr>
          </a:lstStyle>
          <a:p>
            <a:pPr algn="ctr" fontAlgn="auto"/>
            <a:endParaRPr lang="zh-CN" altLang="en-US" strike="noStrike" noProof="1"/>
          </a:p>
        </p:txBody>
      </p:sp>
      <p:sp>
        <p:nvSpPr>
          <p:cNvPr id="40" name="矩形 39"/>
          <p:cNvSpPr/>
          <p:nvPr/>
        </p:nvSpPr>
        <p:spPr>
          <a:xfrm>
            <a:off x="1135063" y="1552575"/>
            <a:ext cx="8983663" cy="4725988"/>
          </a:xfrm>
          <a:prstGeom prst="rect">
            <a:avLst/>
          </a:prstGeom>
          <a:noFill/>
          <a:ln w="25400">
            <a:solidFill>
              <a:srgbClr val="3F403E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 Light"/>
                <a:ea typeface="+mn-ea"/>
                <a:cs typeface="+mn-cs"/>
              </a:defRPr>
            </a:lvl9pPr>
          </a:lstStyle>
          <a:p>
            <a:pPr algn="ctr" fontAlgn="auto"/>
            <a:endParaRPr lang="zh-CN" altLang="en-US" strike="noStrike" noProof="1"/>
          </a:p>
        </p:txBody>
      </p:sp>
      <p:sp>
        <p:nvSpPr>
          <p:cNvPr id="39" name="文本框 38"/>
          <p:cNvSpPr txBox="1"/>
          <p:nvPr/>
        </p:nvSpPr>
        <p:spPr>
          <a:xfrm>
            <a:off x="-635" y="5864225"/>
            <a:ext cx="6443345" cy="922020"/>
          </a:xfrm>
          <a:prstGeom prst="rect">
            <a:avLst/>
          </a:prstGeom>
          <a:solidFill>
            <a:srgbClr val="F9B359"/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/>
            <a:r>
              <a:rPr lang="zh-CN" sz="5400" b="1" noProof="1">
                <a:solidFill>
                  <a:schemeClr val="bg1">
                    <a:alpha val="30000"/>
                  </a:schemeClr>
                </a:solidFill>
                <a:latin typeface="+mj-ea"/>
                <a:ea typeface="+mj-ea"/>
                <a:cs typeface="+mn-cs"/>
              </a:rPr>
              <a:t>使用说明</a:t>
            </a:r>
            <a:r>
              <a:rPr lang="en-US" altLang="zh-CN" sz="5400" b="1" noProof="1">
                <a:solidFill>
                  <a:schemeClr val="bg1">
                    <a:alpha val="30000"/>
                  </a:schemeClr>
                </a:solidFill>
                <a:latin typeface="+mj-ea"/>
                <a:ea typeface="+mj-ea"/>
                <a:cs typeface="+mn-cs"/>
              </a:rPr>
              <a:t>-</a:t>
            </a:r>
            <a:r>
              <a:rPr lang="zh-CN" altLang="en-US" sz="5400" b="1" noProof="1">
                <a:solidFill>
                  <a:schemeClr val="bg1">
                    <a:alpha val="30000"/>
                  </a:schemeClr>
                </a:solidFill>
                <a:latin typeface="+mj-ea"/>
                <a:ea typeface="+mj-ea"/>
                <a:cs typeface="+mn-cs"/>
              </a:rPr>
              <a:t>内容说明</a:t>
            </a:r>
            <a:endParaRPr lang="zh-CN" altLang="en-US" sz="5400" b="1" noProof="1">
              <a:solidFill>
                <a:schemeClr val="bg1">
                  <a:alpha val="3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4" name="矩形 3"/>
          <p:cNvSpPr/>
          <p:nvPr/>
        </p:nvSpPr>
        <p:spPr>
          <a:xfrm>
            <a:off x="1362075" y="1141413"/>
            <a:ext cx="9209088" cy="4724400"/>
          </a:xfrm>
          <a:prstGeom prst="rect">
            <a:avLst/>
          </a:prstGeom>
          <a:solidFill>
            <a:srgbClr val="FCFCFD"/>
          </a:solidFill>
          <a:ln>
            <a:noFill/>
          </a:ln>
          <a:effectLst>
            <a:outerShdw blurRad="254000" dist="38100" dir="5400000" algn="t" rotWithShape="0">
              <a:srgbClr val="969F98">
                <a:alpha val="2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 Light"/>
                <a:ea typeface="+mn-ea"/>
                <a:cs typeface="+mn-cs"/>
              </a:defRPr>
            </a:lvl9pPr>
          </a:lstStyle>
          <a:p>
            <a:pPr algn="ctr" fontAlgn="auto"/>
            <a:endParaRPr lang="zh-CN" altLang="en-US" strike="noStrike" noProof="1"/>
          </a:p>
        </p:txBody>
      </p:sp>
      <p:sp>
        <p:nvSpPr>
          <p:cNvPr id="27" name="矩形 26"/>
          <p:cNvSpPr/>
          <p:nvPr/>
        </p:nvSpPr>
        <p:spPr>
          <a:xfrm>
            <a:off x="6353175" y="1209675"/>
            <a:ext cx="90488" cy="4587875"/>
          </a:xfrm>
          <a:prstGeom prst="rect">
            <a:avLst/>
          </a:prstGeom>
          <a:solidFill>
            <a:srgbClr val="F9B35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 Light"/>
                <a:ea typeface="+mn-ea"/>
                <a:cs typeface="+mn-cs"/>
              </a:defRPr>
            </a:lvl9pPr>
          </a:lstStyle>
          <a:p>
            <a:pPr algn="ctr" fontAlgn="auto"/>
            <a:endParaRPr lang="zh-CN" altLang="en-US" strike="noStrike" noProof="1"/>
          </a:p>
        </p:txBody>
      </p:sp>
      <p:sp>
        <p:nvSpPr>
          <p:cNvPr id="11" name="文本框 10"/>
          <p:cNvSpPr txBox="1"/>
          <p:nvPr/>
        </p:nvSpPr>
        <p:spPr>
          <a:xfrm>
            <a:off x="1978025" y="1552575"/>
            <a:ext cx="3792538" cy="768350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400" b="1">
                <a:solidFill>
                  <a:srgbClr val="F9B359"/>
                </a:solidFill>
                <a:latin typeface="微软雅黑" charset="-122"/>
                <a:ea typeface="微软雅黑" charset="-122"/>
                <a:sym typeface="微软雅黑 Light" charset="0"/>
              </a:rPr>
              <a:t>词组快速记忆</a:t>
            </a:r>
          </a:p>
        </p:txBody>
      </p:sp>
      <p:sp>
        <p:nvSpPr>
          <p:cNvPr id="13" name="文本框 12"/>
          <p:cNvSpPr txBox="1"/>
          <p:nvPr/>
        </p:nvSpPr>
        <p:spPr>
          <a:xfrm>
            <a:off x="1504950" y="2644775"/>
            <a:ext cx="4479925" cy="1198880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200000"/>
              </a:lnSpc>
            </a:pPr>
            <a:r>
              <a:rPr lang="en-US" altLang="zh-CN" b="1">
                <a:solidFill>
                  <a:srgbClr val="FF0000"/>
                </a:solidFill>
                <a:latin typeface="等线 Light"/>
                <a:ea typeface="+mn-ea"/>
                <a:sym typeface="微软雅黑 Light" charset="0"/>
              </a:rPr>
              <a:t>1.</a:t>
            </a:r>
            <a:r>
              <a:rPr lang="zh-CN" altLang="en-US" b="1">
                <a:solidFill>
                  <a:srgbClr val="FF0000"/>
                </a:solidFill>
                <a:latin typeface="等线 Light"/>
                <a:ea typeface="+mn-ea"/>
                <a:cs typeface="微软雅黑 Light" charset="0"/>
                <a:sym typeface="微软雅黑 Light" charset="0"/>
              </a:rPr>
              <a:t>以介词</a:t>
            </a:r>
            <a:r>
              <a:rPr lang="en-US" altLang="zh-CN" b="1">
                <a:solidFill>
                  <a:srgbClr val="FF0000"/>
                </a:solidFill>
                <a:latin typeface="等线 Light"/>
                <a:ea typeface="+mn-ea"/>
                <a:sym typeface="微软雅黑 Light" charset="0"/>
              </a:rPr>
              <a:t>/</a:t>
            </a:r>
            <a:r>
              <a:rPr lang="zh-CN" altLang="zh-CN" b="1">
                <a:solidFill>
                  <a:srgbClr val="FF0000"/>
                </a:solidFill>
                <a:latin typeface="等线 Light"/>
                <a:ea typeface="+mn-ea"/>
                <a:cs typeface="微软雅黑 Light" charset="0"/>
                <a:sym typeface="微软雅黑 Light" charset="0"/>
              </a:rPr>
              <a:t>副词为中心记忆词组效率最高。</a:t>
            </a:r>
            <a:endParaRPr lang="zh-CN" altLang="en-US" b="1">
              <a:solidFill>
                <a:srgbClr val="FF0000"/>
              </a:solidFill>
              <a:latin typeface="等线 Light"/>
              <a:ea typeface="+mn-ea"/>
              <a:cs typeface="微软雅黑 Light" charset="0"/>
            </a:endParaRPr>
          </a:p>
          <a:p>
            <a:pPr>
              <a:lnSpc>
                <a:spcPct val="200000"/>
              </a:lnSpc>
            </a:pPr>
            <a:r>
              <a:rPr lang="zh-CN" altLang="en-US" b="1">
                <a:solidFill>
                  <a:srgbClr val="FF0000"/>
                </a:solidFill>
                <a:latin typeface="等线 Light"/>
                <a:ea typeface="+mn-ea"/>
                <a:cs typeface="微软雅黑 Light" charset="0"/>
                <a:sym typeface="微软雅黑 Light" charset="0"/>
              </a:rPr>
              <a:t>2.掌握介词</a:t>
            </a:r>
            <a:r>
              <a:rPr lang="en-US" altLang="zh-CN" b="1">
                <a:solidFill>
                  <a:srgbClr val="FF0000"/>
                </a:solidFill>
                <a:latin typeface="等线 Light"/>
                <a:ea typeface="+mn-ea"/>
                <a:sym typeface="微软雅黑 Light" charset="0"/>
              </a:rPr>
              <a:t>/</a:t>
            </a:r>
            <a:r>
              <a:rPr lang="zh-CN" altLang="zh-CN" b="1">
                <a:solidFill>
                  <a:srgbClr val="FF0000"/>
                </a:solidFill>
                <a:latin typeface="等线 Light"/>
                <a:ea typeface="+mn-ea"/>
                <a:cs typeface="微软雅黑 Light" charset="0"/>
                <a:sym typeface="微软雅黑 Light" charset="0"/>
              </a:rPr>
              <a:t>副词最核心的含义。</a:t>
            </a:r>
            <a:endParaRPr lang="zh-CN" altLang="zh-CN" b="1">
              <a:solidFill>
                <a:srgbClr val="FF0000"/>
              </a:solidFill>
              <a:latin typeface="等线 Light"/>
              <a:ea typeface="微软雅黑 Light"/>
              <a:sym typeface="微软雅黑 Light" charset="0"/>
            </a:endParaRPr>
          </a:p>
        </p:txBody>
      </p:sp>
      <p:grpSp>
        <p:nvGrpSpPr>
          <p:cNvPr id="38" name="组合 37"/>
          <p:cNvGrpSpPr/>
          <p:nvPr/>
        </p:nvGrpSpPr>
        <p:grpSpPr>
          <a:xfrm>
            <a:off x="10334625" y="1284288"/>
            <a:ext cx="200025" cy="152400"/>
            <a:chOff x="10299021" y="1341120"/>
            <a:chExt cx="261708" cy="152400"/>
          </a:xfrm>
        </p:grpSpPr>
        <p:cxnSp>
          <p:nvCxnSpPr>
            <p:cNvPr id="35" name="直接连接符 34"/>
            <p:cNvCxnSpPr/>
            <p:nvPr/>
          </p:nvCxnSpPr>
          <p:spPr>
            <a:xfrm>
              <a:off x="10299021" y="1341120"/>
              <a:ext cx="261708" cy="0"/>
            </a:xfrm>
            <a:prstGeom prst="line">
              <a:avLst/>
            </a:prstGeom>
            <a:ln w="25400" cap="rnd">
              <a:solidFill>
                <a:srgbClr val="969F98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直接连接符 35"/>
            <p:cNvCxnSpPr/>
            <p:nvPr/>
          </p:nvCxnSpPr>
          <p:spPr>
            <a:xfrm>
              <a:off x="10299021" y="1417320"/>
              <a:ext cx="261708" cy="0"/>
            </a:xfrm>
            <a:prstGeom prst="line">
              <a:avLst/>
            </a:prstGeom>
            <a:ln w="25400" cap="rnd">
              <a:solidFill>
                <a:srgbClr val="969F98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直接连接符 36"/>
            <p:cNvCxnSpPr/>
            <p:nvPr/>
          </p:nvCxnSpPr>
          <p:spPr>
            <a:xfrm>
              <a:off x="10299021" y="1493520"/>
              <a:ext cx="261708" cy="0"/>
            </a:xfrm>
            <a:prstGeom prst="line">
              <a:avLst/>
            </a:prstGeom>
            <a:ln w="25400" cap="rnd">
              <a:solidFill>
                <a:srgbClr val="969F98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423948" name="图片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02413" y="1208088"/>
            <a:ext cx="3732212" cy="4589462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1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0" presetID="10" presetClass="entr" presetSubtype="0" dur="500" fill="hold" grpId="2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14" presetID="42" presetClass="entr" presetSubtype="0" dur="1000" fill="hold" grpId="1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5000"/>
                            </p:stCondLst>
                            <p:childTnLst>
                              <p:par>
                                <p:cTn id="20" presetID="42" presetClass="entr" presetSubtype="0" dur="1000" fill="hold" grpId="3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dur="1000" fill="hold" nodeType="with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 nodeType="afterGroup">
                            <p:stCondLst>
                              <p:cond delay="8500"/>
                            </p:stCondLst>
                            <p:childTnLst>
                              <p:par>
                                <p:cTn id="31" presetID="16" presetClass="entr" presetSubtype="42" dur="500" fill="hold" grpId="4" nodeType="afterEffect">
                                  <p:stCondLst>
                                    <p:cond delay="35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33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 nodeType="afterGroup">
                            <p:stCondLst>
                              <p:cond delay="12500"/>
                            </p:stCondLst>
                            <p:childTnLst>
                              <p:par>
                                <p:cTn id="35" presetID="10" presetClass="entr" presetSubtype="0" dur="500" fill="hold" grpId="5" nodeType="afterEffect">
                                  <p:stCondLst>
                                    <p:cond delay="40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 nodeType="afterGroup">
                            <p:stCondLst>
                              <p:cond delay="17000"/>
                            </p:stCondLst>
                            <p:childTnLst>
                              <p:par>
                                <p:cTn id="39" presetID="22" presetClass="entr" presetSubtype="1" dur="1000" fill="hold" grpId="6" nodeType="afterEffect">
                                  <p:stCondLst>
                                    <p:cond delay="450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1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40" grpId="1"/>
      <p:bldP spid="39" grpId="2"/>
      <p:bldP spid="4" grpId="3"/>
      <p:bldP spid="27" grpId="4"/>
      <p:bldP spid="11" grpId="5"/>
      <p:bldP spid="13" grpId="6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" name="矩形 37"/>
          <p:cNvSpPr/>
          <p:nvPr/>
        </p:nvSpPr>
        <p:spPr>
          <a:xfrm>
            <a:off x="2324100" y="285750"/>
            <a:ext cx="6875463" cy="6286500"/>
          </a:xfrm>
          <a:prstGeom prst="rect">
            <a:avLst/>
          </a:prstGeom>
          <a:noFill/>
          <a:ln w="25400">
            <a:solidFill>
              <a:srgbClr val="3F403E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 Light"/>
                <a:ea typeface="+mn-ea"/>
                <a:cs typeface="+mn-cs"/>
              </a:defRPr>
            </a:lvl9pPr>
          </a:lstStyle>
          <a:p>
            <a:pPr algn="ctr" fontAlgn="auto"/>
            <a:endParaRPr lang="zh-CN" altLang="en-US" strike="noStrike" noProof="1"/>
          </a:p>
        </p:txBody>
      </p:sp>
      <p:sp>
        <p:nvSpPr>
          <p:cNvPr id="8" name="矩形 7"/>
          <p:cNvSpPr/>
          <p:nvPr/>
        </p:nvSpPr>
        <p:spPr>
          <a:xfrm>
            <a:off x="2162175" y="882650"/>
            <a:ext cx="9348788" cy="5016500"/>
          </a:xfrm>
          <a:prstGeom prst="rect">
            <a:avLst/>
          </a:prstGeom>
          <a:solidFill>
            <a:srgbClr val="FCFCFD"/>
          </a:solidFill>
          <a:ln>
            <a:noFill/>
          </a:ln>
          <a:effectLst>
            <a:outerShdw blurRad="254000" dist="38100" dir="5400000" algn="t" rotWithShape="0">
              <a:srgbClr val="969F98">
                <a:alpha val="2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 Light"/>
                <a:ea typeface="+mn-ea"/>
                <a:cs typeface="+mn-cs"/>
              </a:defRPr>
            </a:lvl9pPr>
          </a:lstStyle>
          <a:p>
            <a:pPr algn="ctr" fontAlgn="auto"/>
            <a:endParaRPr lang="zh-CN" altLang="en-US" strike="noStrike" noProof="1"/>
          </a:p>
        </p:txBody>
      </p:sp>
      <p:cxnSp>
        <p:nvCxnSpPr>
          <p:cNvPr id="9" name="直接连接符 8"/>
          <p:cNvCxnSpPr/>
          <p:nvPr/>
        </p:nvCxnSpPr>
        <p:spPr>
          <a:xfrm flipH="1">
            <a:off x="5918200" y="973138"/>
            <a:ext cx="0" cy="5084763"/>
          </a:xfrm>
          <a:prstGeom prst="line">
            <a:avLst/>
          </a:prstGeom>
          <a:ln>
            <a:solidFill>
              <a:srgbClr val="969F98">
                <a:alpha val="4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矩形 1"/>
          <p:cNvSpPr/>
          <p:nvPr/>
        </p:nvSpPr>
        <p:spPr>
          <a:xfrm>
            <a:off x="695325" y="0"/>
            <a:ext cx="3325813" cy="6858000"/>
          </a:xfrm>
          <a:prstGeom prst="rect">
            <a:avLst/>
          </a:prstGeom>
          <a:solidFill>
            <a:srgbClr val="F9B359"/>
          </a:solidFill>
          <a:ln>
            <a:noFill/>
          </a:ln>
          <a:effectLst>
            <a:outerShdw blurRad="127000" sx="101000" sy="101000" algn="ctr" rotWithShape="0">
              <a:srgbClr val="969F98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 Light"/>
                <a:ea typeface="+mn-ea"/>
                <a:cs typeface="+mn-cs"/>
              </a:defRPr>
            </a:lvl9pPr>
          </a:lstStyle>
          <a:p>
            <a:pPr algn="ctr" fontAlgn="auto"/>
            <a:endParaRPr lang="zh-CN" altLang="en-US" strike="noStrike" noProof="1"/>
          </a:p>
        </p:txBody>
      </p:sp>
      <p:sp>
        <p:nvSpPr>
          <p:cNvPr id="4" name="文本框 3"/>
          <p:cNvSpPr txBox="1"/>
          <p:nvPr/>
        </p:nvSpPr>
        <p:spPr>
          <a:xfrm rot="5400000">
            <a:off x="-104775" y="2881313"/>
            <a:ext cx="4876800" cy="1106805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6600" b="1">
                <a:solidFill>
                  <a:schemeClr val="bg1"/>
                </a:solidFill>
                <a:latin typeface="微软雅黑" charset="-122"/>
                <a:ea typeface="微软雅黑" charset="-122"/>
              </a:rPr>
              <a:t>CONTENTS</a:t>
            </a:r>
            <a:endParaRPr lang="zh-CN" altLang="en-US" sz="6600" b="1">
              <a:solidFill>
                <a:schemeClr val="bg1"/>
              </a:solidFill>
              <a:latin typeface="微软雅黑" charset="-122"/>
              <a:ea typeface="微软雅黑" charset="-122"/>
            </a:endParaRPr>
          </a:p>
        </p:txBody>
      </p:sp>
      <p:sp>
        <p:nvSpPr>
          <p:cNvPr id="6" name="文本框 5"/>
          <p:cNvSpPr txBox="1"/>
          <p:nvPr/>
        </p:nvSpPr>
        <p:spPr>
          <a:xfrm>
            <a:off x="5038884" y="1341438"/>
            <a:ext cx="680720" cy="119888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/>
            <a:r>
              <a:rPr lang="en-US" altLang="zh-CN" sz="7200" spc="-300" noProof="1">
                <a:solidFill>
                  <a:srgbClr val="F9B359"/>
                </a:solidFill>
                <a:latin typeface="+mj-ea"/>
                <a:ea typeface="+mj-ea"/>
                <a:cs typeface="+mn-cs"/>
              </a:rPr>
              <a:t>1</a:t>
            </a:r>
            <a:endParaRPr lang="zh-CN" altLang="en-US" sz="7200" spc="-300" noProof="1">
              <a:solidFill>
                <a:srgbClr val="F9B359"/>
              </a:solidFill>
              <a:latin typeface="+mj-ea"/>
              <a:ea typeface="+mj-ea"/>
            </a:endParaRPr>
          </a:p>
        </p:txBody>
      </p:sp>
      <p:sp>
        <p:nvSpPr>
          <p:cNvPr id="10" name="文本框 9"/>
          <p:cNvSpPr txBox="1"/>
          <p:nvPr/>
        </p:nvSpPr>
        <p:spPr>
          <a:xfrm>
            <a:off x="5038884" y="2916238"/>
            <a:ext cx="680720" cy="119888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/>
            <a:r>
              <a:rPr lang="en-US" altLang="zh-CN" sz="7200" spc="-300" noProof="1">
                <a:solidFill>
                  <a:srgbClr val="F9B359"/>
                </a:solidFill>
                <a:latin typeface="+mj-ea"/>
                <a:ea typeface="+mj-ea"/>
                <a:cs typeface="+mn-cs"/>
              </a:rPr>
              <a:t>2</a:t>
            </a:r>
            <a:endParaRPr lang="zh-CN" altLang="en-US" sz="7200" spc="-300" noProof="1">
              <a:solidFill>
                <a:srgbClr val="F9B359"/>
              </a:solidFill>
              <a:latin typeface="+mj-ea"/>
              <a:ea typeface="+mj-ea"/>
            </a:endParaRPr>
          </a:p>
        </p:txBody>
      </p:sp>
      <p:sp>
        <p:nvSpPr>
          <p:cNvPr id="11" name="文本框 10"/>
          <p:cNvSpPr txBox="1"/>
          <p:nvPr/>
        </p:nvSpPr>
        <p:spPr>
          <a:xfrm>
            <a:off x="6393498" y="1479550"/>
            <a:ext cx="2468880" cy="922020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zh-CN" altLang="zh-CN" sz="3600" b="1">
                <a:solidFill>
                  <a:srgbClr val="3F403E"/>
                </a:solidFill>
                <a:latin typeface="微软雅黑" charset="-122"/>
                <a:ea typeface="微软雅黑" charset="-122"/>
              </a:rPr>
              <a:t>构建知识图</a:t>
            </a:r>
          </a:p>
        </p:txBody>
      </p:sp>
      <p:sp>
        <p:nvSpPr>
          <p:cNvPr id="12" name="文本框 11"/>
          <p:cNvSpPr txBox="1"/>
          <p:nvPr/>
        </p:nvSpPr>
        <p:spPr>
          <a:xfrm>
            <a:off x="6273642" y="2974975"/>
            <a:ext cx="2926080" cy="922020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zh-CN" altLang="zh-CN" sz="3600" b="1">
                <a:solidFill>
                  <a:srgbClr val="3F403E"/>
                </a:solidFill>
                <a:latin typeface="微软雅黑" charset="-122"/>
                <a:ea typeface="微软雅黑" charset="-122"/>
              </a:rPr>
              <a:t>利用导图解题</a:t>
            </a:r>
          </a:p>
        </p:txBody>
      </p:sp>
      <p:sp>
        <p:nvSpPr>
          <p:cNvPr id="5" name="文本框 4"/>
          <p:cNvSpPr txBox="1"/>
          <p:nvPr/>
        </p:nvSpPr>
        <p:spPr>
          <a:xfrm>
            <a:off x="5038884" y="4435475"/>
            <a:ext cx="680720" cy="119888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/>
            <a:r>
              <a:rPr lang="en-US" sz="7200" spc="-300" noProof="1">
                <a:solidFill>
                  <a:srgbClr val="F9B359"/>
                </a:solidFill>
                <a:latin typeface="+mj-ea"/>
                <a:ea typeface="+mj-ea"/>
                <a:cs typeface="+mn-cs"/>
              </a:rPr>
              <a:t>3</a:t>
            </a:r>
            <a:endParaRPr lang="en-US" sz="7200" spc="-300" noProof="1">
              <a:solidFill>
                <a:srgbClr val="F9B359"/>
              </a:solidFill>
              <a:latin typeface="+mj-ea"/>
              <a:ea typeface="+mj-ea"/>
            </a:endParaRPr>
          </a:p>
        </p:txBody>
      </p:sp>
      <p:sp>
        <p:nvSpPr>
          <p:cNvPr id="7" name="文本框 6"/>
          <p:cNvSpPr txBox="1"/>
          <p:nvPr/>
        </p:nvSpPr>
        <p:spPr>
          <a:xfrm>
            <a:off x="6486367" y="4573588"/>
            <a:ext cx="2011680" cy="922020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zh-CN" altLang="en-US" sz="3600" b="1">
                <a:solidFill>
                  <a:srgbClr val="3F403E"/>
                </a:solidFill>
                <a:latin typeface="微软雅黑" charset="-122"/>
                <a:ea typeface="微软雅黑" charset="-122"/>
              </a:rPr>
              <a:t>复习练习</a:t>
            </a:r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dur="1000" decel="5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2" presetClass="entr" presetSubtype="1" dur="1000" fill="hold" grpId="2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3" presetID="22" presetClass="entr" presetSubtype="8" dur="100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1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17" presetID="22" presetClass="entr" presetSubtype="1" dur="1000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9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 nodeType="afterGroup">
                            <p:stCondLst>
                              <p:cond delay="7500"/>
                            </p:stCondLst>
                            <p:childTnLst>
                              <p:par>
                                <p:cTn id="21" presetID="10" presetClass="entr" presetSubtype="0" dur="500" fill="hold" grpId="3" nodeType="afterEffect">
                                  <p:stCondLst>
                                    <p:cond delay="35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dur="500" fill="hold" grpId="4" nodeType="withEffect">
                                  <p:stCondLst>
                                    <p:cond delay="35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 nodeType="afterGroup">
                            <p:stCondLst>
                              <p:cond delay="11500"/>
                            </p:stCondLst>
                            <p:childTnLst>
                              <p:par>
                                <p:cTn id="28" presetID="10" presetClass="entr" presetSubtype="0" dur="500" fill="hold" grpId="5" nodeType="afterEffect">
                                  <p:stCondLst>
                                    <p:cond delay="420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 nodeType="afterGroup">
                            <p:stCondLst>
                              <p:cond delay="16200"/>
                            </p:stCondLst>
                            <p:childTnLst>
                              <p:par>
                                <p:cTn id="32" presetID="10" presetClass="entr" presetSubtype="0" dur="500" fill="hold" grpId="6" nodeType="afterEffect">
                                  <p:stCondLst>
                                    <p:cond delay="47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0" presetClass="entr" presetSubtype="0" dur="500" fill="hold" grpId="7" nodeType="withEffect">
                                  <p:stCondLst>
                                    <p:cond delay="47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 nodeType="afterGroup">
                            <p:stCondLst>
                              <p:cond delay="21400"/>
                            </p:stCondLst>
                            <p:childTnLst>
                              <p:par>
                                <p:cTn id="39" presetID="10" presetClass="entr" presetSubtype="0" dur="500" fill="hold" grpId="8" nodeType="afterEffect">
                                  <p:stCondLst>
                                    <p:cond delay="540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10" presetClass="entr" presetSubtype="0" dur="1000" fill="hold" grpId="9" nodeType="withEffect">
                                  <p:stCondLst>
                                    <p:cond delay="540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8" grpId="0"/>
      <p:bldP spid="2" grpId="1"/>
      <p:bldP spid="4" grpId="2"/>
      <p:bldP spid="6" grpId="3"/>
      <p:bldP spid="10" grpId="4"/>
      <p:bldP spid="11" grpId="5"/>
      <p:bldP spid="12" grpId="6"/>
      <p:bldP spid="5" grpId="7"/>
      <p:bldP spid="7" grpId="8"/>
      <p:bldP spid="8" grpId="9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" name="矩形 14"/>
          <p:cNvSpPr/>
          <p:nvPr/>
        </p:nvSpPr>
        <p:spPr>
          <a:xfrm>
            <a:off x="1276350" y="1554163"/>
            <a:ext cx="9636125" cy="3749675"/>
          </a:xfrm>
          <a:prstGeom prst="rect">
            <a:avLst/>
          </a:prstGeom>
          <a:noFill/>
          <a:ln w="25400">
            <a:solidFill>
              <a:srgbClr val="3F403E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 Light"/>
                <a:ea typeface="+mn-ea"/>
                <a:cs typeface="+mn-cs"/>
              </a:defRPr>
            </a:lvl9pPr>
          </a:lstStyle>
          <a:p>
            <a:pPr algn="ctr" fontAlgn="auto"/>
            <a:endParaRPr lang="zh-CN" altLang="en-US" strike="noStrike" noProof="1"/>
          </a:p>
        </p:txBody>
      </p:sp>
      <p:sp>
        <p:nvSpPr>
          <p:cNvPr id="7" name="矩形 6"/>
          <p:cNvSpPr/>
          <p:nvPr/>
        </p:nvSpPr>
        <p:spPr>
          <a:xfrm>
            <a:off x="2525713" y="955675"/>
            <a:ext cx="7140575" cy="4992688"/>
          </a:xfrm>
          <a:prstGeom prst="rect">
            <a:avLst/>
          </a:prstGeom>
          <a:solidFill>
            <a:srgbClr val="FCFCFD"/>
          </a:solidFill>
          <a:ln>
            <a:noFill/>
          </a:ln>
          <a:effectLst>
            <a:outerShdw blurRad="254000" dist="38100" dir="5400000" algn="t" rotWithShape="0">
              <a:srgbClr val="969F98">
                <a:alpha val="2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 Light"/>
                <a:ea typeface="+mn-ea"/>
                <a:cs typeface="+mn-cs"/>
              </a:defRPr>
            </a:lvl9pPr>
          </a:lstStyle>
          <a:p>
            <a:pPr algn="ctr" fontAlgn="auto"/>
            <a:endParaRPr lang="zh-CN" altLang="en-US" strike="noStrike" noProof="1"/>
          </a:p>
        </p:txBody>
      </p:sp>
      <p:sp>
        <p:nvSpPr>
          <p:cNvPr id="10" name="矩形: 圆角 9"/>
          <p:cNvSpPr/>
          <p:nvPr/>
        </p:nvSpPr>
        <p:spPr>
          <a:xfrm>
            <a:off x="0" y="2246313"/>
            <a:ext cx="12192000" cy="2365375"/>
          </a:xfrm>
          <a:prstGeom prst="roundRect">
            <a:avLst>
              <a:gd name="adj" fmla="val 0"/>
            </a:avLst>
          </a:prstGeom>
          <a:solidFill>
            <a:srgbClr val="F9B359"/>
          </a:solidFill>
          <a:ln>
            <a:noFill/>
          </a:ln>
          <a:effectLst>
            <a:outerShdw blurRad="254000" dist="381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 Light"/>
                <a:ea typeface="+mn-ea"/>
                <a:cs typeface="+mn-cs"/>
              </a:defRPr>
            </a:lvl9pPr>
          </a:lstStyle>
          <a:p>
            <a:pPr algn="ctr" fontAlgn="auto"/>
            <a:endParaRPr lang="zh-CN" altLang="en-US" strike="noStrike" noProof="1"/>
          </a:p>
        </p:txBody>
      </p:sp>
      <p:sp>
        <p:nvSpPr>
          <p:cNvPr id="8" name="文本框 7"/>
          <p:cNvSpPr txBox="1"/>
          <p:nvPr/>
        </p:nvSpPr>
        <p:spPr>
          <a:xfrm>
            <a:off x="4479767" y="2751138"/>
            <a:ext cx="3230880" cy="706755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4000" b="1">
                <a:solidFill>
                  <a:srgbClr val="FCFCFD"/>
                </a:solidFill>
                <a:latin typeface="微软雅黑" charset="-122"/>
                <a:ea typeface="微软雅黑" charset="-122"/>
              </a:rPr>
              <a:t>构建思维导图</a:t>
            </a:r>
            <a:endParaRPr lang="zh-CN" altLang="zh-CN" sz="4000" b="1">
              <a:solidFill>
                <a:srgbClr val="FCFCFD"/>
              </a:solidFill>
              <a:latin typeface="微软雅黑" charset="-122"/>
              <a:ea typeface="微软雅黑" charset="-122"/>
            </a:endParaRPr>
          </a:p>
        </p:txBody>
      </p:sp>
      <p:sp>
        <p:nvSpPr>
          <p:cNvPr id="9" name="文本框 8"/>
          <p:cNvSpPr txBox="1"/>
          <p:nvPr/>
        </p:nvSpPr>
        <p:spPr>
          <a:xfrm>
            <a:off x="3208338" y="3459163"/>
            <a:ext cx="5775325" cy="891540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</a:pPr>
            <a:r>
              <a:rPr lang="en-US" altLang="zh-CN" sz="2000" b="1" err="1">
                <a:solidFill>
                  <a:srgbClr val="00B050"/>
                </a:solidFill>
                <a:latin typeface="微软雅黑" charset="-122"/>
                <a:ea typeface="微软雅黑" charset="-122"/>
              </a:rPr>
              <a:t>帮你快速了解本节课主题，清楚注意事项，</a:t>
            </a:r>
          </a:p>
          <a:p>
            <a:pPr algn="ctr">
              <a:lnSpc>
                <a:spcPct val="130000"/>
              </a:lnSpc>
            </a:pPr>
            <a:r>
              <a:rPr lang="en-US" altLang="zh-CN" sz="2000" b="1" err="1">
                <a:solidFill>
                  <a:srgbClr val="00B050"/>
                </a:solidFill>
                <a:latin typeface="微软雅黑" charset="-122"/>
                <a:ea typeface="微软雅黑" charset="-122"/>
              </a:rPr>
              <a:t>对学习收获了然于心</a:t>
            </a:r>
          </a:p>
        </p:txBody>
      </p:sp>
      <p:sp>
        <p:nvSpPr>
          <p:cNvPr id="5" name="文本框 4"/>
          <p:cNvSpPr txBox="1"/>
          <p:nvPr/>
        </p:nvSpPr>
        <p:spPr>
          <a:xfrm>
            <a:off x="4615339" y="1046163"/>
            <a:ext cx="2959735" cy="1106805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6600">
                <a:solidFill>
                  <a:srgbClr val="F9B359"/>
                </a:solidFill>
                <a:latin typeface="微软雅黑" charset="-122"/>
                <a:ea typeface="微软雅黑" charset="-122"/>
              </a:rPr>
              <a:t>PART 1</a:t>
            </a:r>
            <a:endParaRPr lang="zh-CN" altLang="en-US" sz="6600">
              <a:solidFill>
                <a:srgbClr val="F9B359"/>
              </a:solidFill>
              <a:latin typeface="微软雅黑" charset="-122"/>
              <a:ea typeface="微软雅黑" charset="-122"/>
            </a:endParaRPr>
          </a:p>
        </p:txBody>
      </p:sp>
      <p:sp>
        <p:nvSpPr>
          <p:cNvPr id="16" name="文本框 15"/>
          <p:cNvSpPr txBox="1"/>
          <p:nvPr/>
        </p:nvSpPr>
        <p:spPr>
          <a:xfrm>
            <a:off x="4917917" y="5172075"/>
            <a:ext cx="2354580" cy="368300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>
                <a:solidFill>
                  <a:srgbClr val="969F98"/>
                </a:solidFill>
                <a:latin typeface="微软雅黑 Light" charset="0"/>
                <a:ea typeface="+mn-ea"/>
              </a:rPr>
              <a:t>DREAM OF THE FUTURE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1" presetID="10" presetClass="entr" presetSubtype="0" dur="500" fill="hold" grpId="5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6" presetClass="entr" presetSubtype="37" dur="1000" fill="hold" grpId="2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6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dur="500" fill="hold" grpId="3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21" presetID="22" presetClass="entr" presetSubtype="1" dur="500" fill="hold" grpId="4" nodeType="afterEffect">
                                  <p:stCondLst>
                                    <p:cond delay="21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5600"/>
                            </p:stCondLst>
                            <p:childTnLst>
                              <p:par>
                                <p:cTn id="25" presetID="21" presetClass="entr" presetSubtype="2" dur="1000" fill="hold" grpId="0" nodeType="afterEffect">
                                  <p:stCondLst>
                                    <p:cond delay="26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2)">
                                      <p:cBhvr>
                                        <p:cTn id="2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 nodeType="afterGroup">
                            <p:stCondLst>
                              <p:cond delay="9200"/>
                            </p:stCondLst>
                            <p:childTnLst>
                              <p:par>
                                <p:cTn id="29" presetID="10" presetClass="entr" presetSubtype="0" dur="500" fill="hold" grpId="6" nodeType="afterEffect">
                                  <p:stCondLst>
                                    <p:cond delay="36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  <p:bldP spid="7" grpId="1"/>
      <p:bldP spid="10" grpId="2"/>
      <p:bldP spid="8" grpId="3"/>
      <p:bldP spid="9" grpId="4"/>
      <p:bldP spid="5" grpId="5"/>
      <p:bldP spid="16" grpId="6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" name="矩形 37"/>
          <p:cNvSpPr/>
          <p:nvPr/>
        </p:nvSpPr>
        <p:spPr>
          <a:xfrm>
            <a:off x="2324100" y="285750"/>
            <a:ext cx="6875463" cy="6286500"/>
          </a:xfrm>
          <a:prstGeom prst="rect">
            <a:avLst/>
          </a:prstGeom>
          <a:noFill/>
          <a:ln w="25400">
            <a:solidFill>
              <a:srgbClr val="3F403E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 Light"/>
                <a:ea typeface="+mn-ea"/>
                <a:cs typeface="+mn-cs"/>
              </a:defRPr>
            </a:lvl9pPr>
          </a:lstStyle>
          <a:p>
            <a:pPr algn="ctr" fontAlgn="auto"/>
            <a:endParaRPr lang="zh-CN" altLang="en-US" strike="noStrike" noProof="1"/>
          </a:p>
        </p:txBody>
      </p:sp>
      <p:sp>
        <p:nvSpPr>
          <p:cNvPr id="2" name="矩形 1"/>
          <p:cNvSpPr/>
          <p:nvPr/>
        </p:nvSpPr>
        <p:spPr>
          <a:xfrm>
            <a:off x="695325" y="0"/>
            <a:ext cx="3325813" cy="6858000"/>
          </a:xfrm>
          <a:prstGeom prst="rect">
            <a:avLst/>
          </a:prstGeom>
          <a:solidFill>
            <a:srgbClr val="F9B359"/>
          </a:solidFill>
          <a:ln>
            <a:noFill/>
          </a:ln>
          <a:effectLst>
            <a:outerShdw blurRad="127000" sx="101000" sy="101000" algn="ctr" rotWithShape="0">
              <a:srgbClr val="969F98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 Light"/>
                <a:ea typeface="+mn-ea"/>
                <a:cs typeface="+mn-cs"/>
              </a:defRPr>
            </a:lvl9pPr>
          </a:lstStyle>
          <a:p>
            <a:pPr algn="ctr" fontAlgn="auto"/>
            <a:endParaRPr lang="zh-CN" altLang="en-US" strike="noStrike" noProof="1"/>
          </a:p>
        </p:txBody>
      </p:sp>
      <p:sp>
        <p:nvSpPr>
          <p:cNvPr id="427011" name="文本框 7"/>
          <p:cNvSpPr txBox="1"/>
          <p:nvPr/>
        </p:nvSpPr>
        <p:spPr>
          <a:xfrm>
            <a:off x="1890713" y="260350"/>
            <a:ext cx="1066800" cy="6185535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6600" b="1">
                <a:solidFill>
                  <a:schemeClr val="bg1"/>
                </a:solidFill>
                <a:latin typeface="微软雅黑" charset="-122"/>
                <a:ea typeface="微软雅黑" charset="-122"/>
              </a:rPr>
              <a:t>思维导图体系</a:t>
            </a:r>
            <a:endParaRPr lang="zh-CN" altLang="zh-CN" sz="6600" b="1">
              <a:solidFill>
                <a:schemeClr val="bg1"/>
              </a:solidFill>
              <a:latin typeface="微软雅黑" charset="-122"/>
              <a:ea typeface="微软雅黑" charset="-122"/>
            </a:endParaRPr>
          </a:p>
        </p:txBody>
      </p:sp>
      <p:grpSp>
        <p:nvGrpSpPr>
          <p:cNvPr id="427012" name="组合 4"/>
          <p:cNvGrpSpPr/>
          <p:nvPr/>
        </p:nvGrpSpPr>
        <p:grpSpPr>
          <a:xfrm>
            <a:off x="5184775" y="1712913"/>
            <a:ext cx="4794250" cy="4265612"/>
            <a:chOff x="5185303" y="1712424"/>
            <a:chExt cx="4793925" cy="4266736"/>
          </a:xfrm>
        </p:grpSpPr>
        <p:grpSp>
          <p:nvGrpSpPr>
            <p:cNvPr id="427013" name="Group 6"/>
            <p:cNvGrpSpPr/>
            <p:nvPr/>
          </p:nvGrpSpPr>
          <p:grpSpPr>
            <a:xfrm>
              <a:off x="5185303" y="1712424"/>
              <a:ext cx="4793925" cy="4266736"/>
              <a:chOff x="816349" y="525463"/>
              <a:chExt cx="3850264" cy="3656013"/>
            </a:xfrm>
          </p:grpSpPr>
          <p:grpSp>
            <p:nvGrpSpPr>
              <p:cNvPr id="427014" name="Group 7"/>
              <p:cNvGrpSpPr/>
              <p:nvPr/>
            </p:nvGrpSpPr>
            <p:grpSpPr>
              <a:xfrm>
                <a:off x="1294765" y="525463"/>
                <a:ext cx="3371848" cy="3656013"/>
                <a:chOff x="37" y="331"/>
                <a:chExt cx="2124" cy="2303"/>
              </a:xfrm>
            </p:grpSpPr>
            <p:sp>
              <p:nvSpPr>
                <p:cNvPr id="427015" name="Freeform 5"/>
                <p:cNvSpPr/>
                <p:nvPr/>
              </p:nvSpPr>
              <p:spPr>
                <a:xfrm>
                  <a:off x="143" y="331"/>
                  <a:ext cx="1881" cy="2303"/>
                </a:xfrm>
                <a:custGeom>
                  <a:cxnLst>
                    <a:cxn ang="0">
                      <a:pos x="3621" y="7459"/>
                    </a:cxn>
                    <a:cxn ang="0">
                      <a:pos x="2874" y="7467"/>
                    </a:cxn>
                    <a:cxn ang="0">
                      <a:pos x="2863" y="6235"/>
                    </a:cxn>
                    <a:cxn ang="0">
                      <a:pos x="2113" y="5608"/>
                    </a:cxn>
                    <a:cxn ang="0">
                      <a:pos x="1393" y="5556"/>
                    </a:cxn>
                    <a:cxn ang="0">
                      <a:pos x="0" y="4856"/>
                    </a:cxn>
                    <a:cxn ang="0">
                      <a:pos x="1879" y="5418"/>
                    </a:cxn>
                    <a:cxn ang="0">
                      <a:pos x="684" y="4062"/>
                    </a:cxn>
                    <a:cxn ang="0">
                      <a:pos x="2507" y="5563"/>
                    </a:cxn>
                    <a:cxn ang="0">
                      <a:pos x="2880" y="5819"/>
                    </a:cxn>
                    <a:cxn ang="0">
                      <a:pos x="2880" y="5798"/>
                    </a:cxn>
                    <a:cxn ang="0">
                      <a:pos x="2734" y="4009"/>
                    </a:cxn>
                    <a:cxn ang="0">
                      <a:pos x="1445" y="3385"/>
                    </a:cxn>
                    <a:cxn ang="0">
                      <a:pos x="64" y="1267"/>
                    </a:cxn>
                    <a:cxn ang="0">
                      <a:pos x="1603" y="3199"/>
                    </a:cxn>
                    <a:cxn ang="0">
                      <a:pos x="1866" y="2324"/>
                    </a:cxn>
                    <a:cxn ang="0">
                      <a:pos x="1843" y="1436"/>
                    </a:cxn>
                    <a:cxn ang="0">
                      <a:pos x="2034" y="2684"/>
                    </a:cxn>
                    <a:cxn ang="0">
                      <a:pos x="1911" y="3385"/>
                    </a:cxn>
                    <a:cxn ang="0">
                      <a:pos x="2746" y="3696"/>
                    </a:cxn>
                    <a:cxn ang="0">
                      <a:pos x="3191" y="0"/>
                    </a:cxn>
                    <a:cxn ang="0">
                      <a:pos x="3085" y="3959"/>
                    </a:cxn>
                    <a:cxn ang="0">
                      <a:pos x="3360" y="5110"/>
                    </a:cxn>
                    <a:cxn ang="0">
                      <a:pos x="4321" y="4260"/>
                    </a:cxn>
                    <a:cxn ang="0">
                      <a:pos x="4717" y="2182"/>
                    </a:cxn>
                    <a:cxn ang="0">
                      <a:pos x="4613" y="4009"/>
                    </a:cxn>
                    <a:cxn ang="0">
                      <a:pos x="5265" y="3332"/>
                    </a:cxn>
                    <a:cxn ang="0">
                      <a:pos x="6094" y="1874"/>
                    </a:cxn>
                    <a:cxn ang="0">
                      <a:pos x="5585" y="3179"/>
                    </a:cxn>
                    <a:cxn ang="0">
                      <a:pos x="3592" y="5637"/>
                    </a:cxn>
                    <a:cxn ang="0">
                      <a:pos x="3556" y="6394"/>
                    </a:cxn>
                    <a:cxn ang="0">
                      <a:pos x="5475" y="5184"/>
                    </a:cxn>
                    <a:cxn ang="0">
                      <a:pos x="3556" y="6656"/>
                    </a:cxn>
                    <a:cxn ang="0">
                      <a:pos x="3621" y="7459"/>
                    </a:cxn>
                  </a:cxnLst>
                  <a:rect l="l" t="t" r="r" b="b"/>
                  <a:pathLst>
                    <a:path w="1045" h="1279">
                      <a:moveTo>
                        <a:pt x="621" y="1278"/>
                      </a:moveTo>
                      <a:cubicBezTo>
                        <a:pt x="493" y="1279"/>
                        <a:pt x="493" y="1279"/>
                        <a:pt x="493" y="1279"/>
                      </a:cubicBezTo>
                      <a:cubicBezTo>
                        <a:pt x="480" y="1238"/>
                        <a:pt x="485" y="1193"/>
                        <a:pt x="491" y="1068"/>
                      </a:cubicBezTo>
                      <a:cubicBezTo>
                        <a:pt x="453" y="1033"/>
                        <a:pt x="408" y="998"/>
                        <a:pt x="362" y="961"/>
                      </a:cubicBezTo>
                      <a:cubicBezTo>
                        <a:pt x="310" y="963"/>
                        <a:pt x="280" y="960"/>
                        <a:pt x="239" y="952"/>
                      </a:cubicBezTo>
                      <a:cubicBezTo>
                        <a:pt x="153" y="935"/>
                        <a:pt x="123" y="906"/>
                        <a:pt x="0" y="832"/>
                      </a:cubicBezTo>
                      <a:cubicBezTo>
                        <a:pt x="134" y="888"/>
                        <a:pt x="210" y="930"/>
                        <a:pt x="322" y="928"/>
                      </a:cubicBezTo>
                      <a:cubicBezTo>
                        <a:pt x="244" y="861"/>
                        <a:pt x="168" y="787"/>
                        <a:pt x="117" y="696"/>
                      </a:cubicBezTo>
                      <a:cubicBezTo>
                        <a:pt x="236" y="800"/>
                        <a:pt x="263" y="854"/>
                        <a:pt x="430" y="953"/>
                      </a:cubicBezTo>
                      <a:cubicBezTo>
                        <a:pt x="448" y="964"/>
                        <a:pt x="467" y="976"/>
                        <a:pt x="494" y="997"/>
                      </a:cubicBezTo>
                      <a:cubicBezTo>
                        <a:pt x="494" y="993"/>
                        <a:pt x="494" y="993"/>
                        <a:pt x="494" y="993"/>
                      </a:cubicBezTo>
                      <a:cubicBezTo>
                        <a:pt x="497" y="887"/>
                        <a:pt x="467" y="762"/>
                        <a:pt x="469" y="687"/>
                      </a:cubicBezTo>
                      <a:cubicBezTo>
                        <a:pt x="371" y="661"/>
                        <a:pt x="303" y="619"/>
                        <a:pt x="248" y="580"/>
                      </a:cubicBezTo>
                      <a:cubicBezTo>
                        <a:pt x="105" y="480"/>
                        <a:pt x="40" y="342"/>
                        <a:pt x="11" y="217"/>
                      </a:cubicBezTo>
                      <a:cubicBezTo>
                        <a:pt x="94" y="400"/>
                        <a:pt x="163" y="479"/>
                        <a:pt x="275" y="548"/>
                      </a:cubicBezTo>
                      <a:cubicBezTo>
                        <a:pt x="285" y="525"/>
                        <a:pt x="324" y="475"/>
                        <a:pt x="320" y="398"/>
                      </a:cubicBezTo>
                      <a:cubicBezTo>
                        <a:pt x="315" y="314"/>
                        <a:pt x="306" y="285"/>
                        <a:pt x="316" y="246"/>
                      </a:cubicBezTo>
                      <a:cubicBezTo>
                        <a:pt x="332" y="334"/>
                        <a:pt x="354" y="416"/>
                        <a:pt x="349" y="460"/>
                      </a:cubicBezTo>
                      <a:cubicBezTo>
                        <a:pt x="345" y="497"/>
                        <a:pt x="340" y="510"/>
                        <a:pt x="328" y="580"/>
                      </a:cubicBezTo>
                      <a:cubicBezTo>
                        <a:pt x="394" y="614"/>
                        <a:pt x="436" y="623"/>
                        <a:pt x="471" y="633"/>
                      </a:cubicBezTo>
                      <a:cubicBezTo>
                        <a:pt x="480" y="526"/>
                        <a:pt x="544" y="250"/>
                        <a:pt x="547" y="0"/>
                      </a:cubicBezTo>
                      <a:cubicBezTo>
                        <a:pt x="602" y="287"/>
                        <a:pt x="501" y="515"/>
                        <a:pt x="529" y="678"/>
                      </a:cubicBezTo>
                      <a:cubicBezTo>
                        <a:pt x="546" y="776"/>
                        <a:pt x="564" y="812"/>
                        <a:pt x="576" y="875"/>
                      </a:cubicBezTo>
                      <a:cubicBezTo>
                        <a:pt x="617" y="825"/>
                        <a:pt x="645" y="811"/>
                        <a:pt x="741" y="730"/>
                      </a:cubicBezTo>
                      <a:cubicBezTo>
                        <a:pt x="723" y="598"/>
                        <a:pt x="730" y="473"/>
                        <a:pt x="809" y="374"/>
                      </a:cubicBezTo>
                      <a:cubicBezTo>
                        <a:pt x="738" y="537"/>
                        <a:pt x="772" y="588"/>
                        <a:pt x="791" y="687"/>
                      </a:cubicBezTo>
                      <a:cubicBezTo>
                        <a:pt x="841" y="647"/>
                        <a:pt x="874" y="615"/>
                        <a:pt x="903" y="571"/>
                      </a:cubicBezTo>
                      <a:cubicBezTo>
                        <a:pt x="937" y="523"/>
                        <a:pt x="988" y="442"/>
                        <a:pt x="1045" y="321"/>
                      </a:cubicBezTo>
                      <a:cubicBezTo>
                        <a:pt x="1027" y="404"/>
                        <a:pt x="992" y="483"/>
                        <a:pt x="958" y="545"/>
                      </a:cubicBezTo>
                      <a:cubicBezTo>
                        <a:pt x="854" y="740"/>
                        <a:pt x="738" y="767"/>
                        <a:pt x="616" y="966"/>
                      </a:cubicBezTo>
                      <a:cubicBezTo>
                        <a:pt x="614" y="992"/>
                        <a:pt x="612" y="1040"/>
                        <a:pt x="610" y="1095"/>
                      </a:cubicBezTo>
                      <a:cubicBezTo>
                        <a:pt x="698" y="1054"/>
                        <a:pt x="845" y="1010"/>
                        <a:pt x="939" y="888"/>
                      </a:cubicBezTo>
                      <a:cubicBezTo>
                        <a:pt x="901" y="979"/>
                        <a:pt x="728" y="1086"/>
                        <a:pt x="610" y="1140"/>
                      </a:cubicBezTo>
                      <a:cubicBezTo>
                        <a:pt x="613" y="1200"/>
                        <a:pt x="625" y="1222"/>
                        <a:pt x="621" y="1278"/>
                      </a:cubicBezTo>
                      <a:close/>
                    </a:path>
                  </a:pathLst>
                </a:custGeom>
                <a:solidFill>
                  <a:srgbClr val="262626"/>
                </a:solidFill>
                <a:ln w="9525">
                  <a:noFill/>
                </a:ln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427016" name="Freeform 8"/>
                <p:cNvSpPr/>
                <p:nvPr/>
              </p:nvSpPr>
              <p:spPr>
                <a:xfrm>
                  <a:off x="1904" y="572"/>
                  <a:ext cx="257" cy="297"/>
                </a:xfrm>
                <a:custGeom>
                  <a:cxnLst>
                    <a:cxn ang="0">
                      <a:pos x="128" y="0"/>
                    </a:cxn>
                    <a:cxn ang="0">
                      <a:pos x="192" y="36"/>
                    </a:cxn>
                    <a:cxn ang="0">
                      <a:pos x="257" y="74"/>
                    </a:cxn>
                    <a:cxn ang="0">
                      <a:pos x="257" y="148"/>
                    </a:cxn>
                    <a:cxn ang="0">
                      <a:pos x="257" y="224"/>
                    </a:cxn>
                    <a:cxn ang="0">
                      <a:pos x="192" y="261"/>
                    </a:cxn>
                    <a:cxn ang="0">
                      <a:pos x="128" y="297"/>
                    </a:cxn>
                    <a:cxn ang="0">
                      <a:pos x="63" y="261"/>
                    </a:cxn>
                    <a:cxn ang="0">
                      <a:pos x="0" y="224"/>
                    </a:cxn>
                    <a:cxn ang="0">
                      <a:pos x="0" y="148"/>
                    </a:cxn>
                    <a:cxn ang="0">
                      <a:pos x="0" y="74"/>
                    </a:cxn>
                    <a:cxn ang="0">
                      <a:pos x="63" y="36"/>
                    </a:cxn>
                    <a:cxn ang="0">
                      <a:pos x="128" y="0"/>
                    </a:cxn>
                    <a:cxn ang="0">
                      <a:pos x="128" y="0"/>
                    </a:cxn>
                  </a:cxnLst>
                  <a:rect l="l" t="t" r="r" b="b"/>
                  <a:pathLst>
                    <a:path w="257" h="297">
                      <a:moveTo>
                        <a:pt x="128" y="0"/>
                      </a:moveTo>
                      <a:lnTo>
                        <a:pt x="192" y="36"/>
                      </a:lnTo>
                      <a:lnTo>
                        <a:pt x="257" y="74"/>
                      </a:lnTo>
                      <a:lnTo>
                        <a:pt x="257" y="148"/>
                      </a:lnTo>
                      <a:lnTo>
                        <a:pt x="257" y="224"/>
                      </a:lnTo>
                      <a:lnTo>
                        <a:pt x="192" y="261"/>
                      </a:lnTo>
                      <a:lnTo>
                        <a:pt x="128" y="297"/>
                      </a:lnTo>
                      <a:lnTo>
                        <a:pt x="63" y="261"/>
                      </a:lnTo>
                      <a:lnTo>
                        <a:pt x="0" y="224"/>
                      </a:lnTo>
                      <a:lnTo>
                        <a:pt x="0" y="148"/>
                      </a:lnTo>
                      <a:lnTo>
                        <a:pt x="0" y="74"/>
                      </a:lnTo>
                      <a:lnTo>
                        <a:pt x="63" y="36"/>
                      </a:lnTo>
                      <a:lnTo>
                        <a:pt x="128" y="0"/>
                      </a:lnTo>
                      <a:close/>
                    </a:path>
                  </a:pathLst>
                </a:custGeom>
                <a:solidFill>
                  <a:schemeClr val="bg1"/>
                </a:solidFill>
                <a:ln w="9525">
                  <a:noFill/>
                </a:ln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427017" name="Freeform 9"/>
                <p:cNvSpPr/>
                <p:nvPr/>
              </p:nvSpPr>
              <p:spPr>
                <a:xfrm>
                  <a:off x="1758" y="1662"/>
                  <a:ext cx="260" cy="299"/>
                </a:xfrm>
                <a:custGeom>
                  <a:cxnLst>
                    <a:cxn ang="0">
                      <a:pos x="130" y="0"/>
                    </a:cxn>
                    <a:cxn ang="0">
                      <a:pos x="195" y="38"/>
                    </a:cxn>
                    <a:cxn ang="0">
                      <a:pos x="260" y="76"/>
                    </a:cxn>
                    <a:cxn ang="0">
                      <a:pos x="260" y="150"/>
                    </a:cxn>
                    <a:cxn ang="0">
                      <a:pos x="260" y="224"/>
                    </a:cxn>
                    <a:cxn ang="0">
                      <a:pos x="195" y="261"/>
                    </a:cxn>
                    <a:cxn ang="0">
                      <a:pos x="130" y="299"/>
                    </a:cxn>
                    <a:cxn ang="0">
                      <a:pos x="65" y="261"/>
                    </a:cxn>
                    <a:cxn ang="0">
                      <a:pos x="0" y="224"/>
                    </a:cxn>
                    <a:cxn ang="0">
                      <a:pos x="0" y="150"/>
                    </a:cxn>
                    <a:cxn ang="0">
                      <a:pos x="0" y="76"/>
                    </a:cxn>
                    <a:cxn ang="0">
                      <a:pos x="65" y="38"/>
                    </a:cxn>
                    <a:cxn ang="0">
                      <a:pos x="130" y="0"/>
                    </a:cxn>
                    <a:cxn ang="0">
                      <a:pos x="130" y="0"/>
                    </a:cxn>
                  </a:cxnLst>
                  <a:rect l="l" t="t" r="r" b="b"/>
                  <a:pathLst>
                    <a:path w="260" h="299">
                      <a:moveTo>
                        <a:pt x="130" y="0"/>
                      </a:moveTo>
                      <a:lnTo>
                        <a:pt x="195" y="38"/>
                      </a:lnTo>
                      <a:lnTo>
                        <a:pt x="260" y="76"/>
                      </a:lnTo>
                      <a:lnTo>
                        <a:pt x="260" y="150"/>
                      </a:lnTo>
                      <a:lnTo>
                        <a:pt x="260" y="224"/>
                      </a:lnTo>
                      <a:lnTo>
                        <a:pt x="195" y="261"/>
                      </a:lnTo>
                      <a:lnTo>
                        <a:pt x="130" y="299"/>
                      </a:lnTo>
                      <a:lnTo>
                        <a:pt x="65" y="261"/>
                      </a:lnTo>
                      <a:lnTo>
                        <a:pt x="0" y="224"/>
                      </a:lnTo>
                      <a:lnTo>
                        <a:pt x="0" y="150"/>
                      </a:lnTo>
                      <a:lnTo>
                        <a:pt x="0" y="76"/>
                      </a:lnTo>
                      <a:lnTo>
                        <a:pt x="65" y="38"/>
                      </a:lnTo>
                      <a:lnTo>
                        <a:pt x="130" y="0"/>
                      </a:lnTo>
                      <a:close/>
                    </a:path>
                  </a:pathLst>
                </a:custGeom>
                <a:solidFill>
                  <a:srgbClr val="D8D8D8"/>
                </a:solidFill>
                <a:ln w="9525">
                  <a:noFill/>
                </a:ln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427018" name="Freeform 10"/>
                <p:cNvSpPr/>
                <p:nvPr/>
              </p:nvSpPr>
              <p:spPr>
                <a:xfrm>
                  <a:off x="1903" y="633"/>
                  <a:ext cx="258" cy="299"/>
                </a:xfrm>
                <a:custGeom>
                  <a:cxnLst>
                    <a:cxn ang="0">
                      <a:pos x="128" y="0"/>
                    </a:cxn>
                    <a:cxn ang="0">
                      <a:pos x="193" y="38"/>
                    </a:cxn>
                    <a:cxn ang="0">
                      <a:pos x="258" y="76"/>
                    </a:cxn>
                    <a:cxn ang="0">
                      <a:pos x="258" y="150"/>
                    </a:cxn>
                    <a:cxn ang="0">
                      <a:pos x="258" y="223"/>
                    </a:cxn>
                    <a:cxn ang="0">
                      <a:pos x="193" y="261"/>
                    </a:cxn>
                    <a:cxn ang="0">
                      <a:pos x="128" y="299"/>
                    </a:cxn>
                    <a:cxn ang="0">
                      <a:pos x="63" y="261"/>
                    </a:cxn>
                    <a:cxn ang="0">
                      <a:pos x="0" y="223"/>
                    </a:cxn>
                    <a:cxn ang="0">
                      <a:pos x="0" y="150"/>
                    </a:cxn>
                    <a:cxn ang="0">
                      <a:pos x="0" y="76"/>
                    </a:cxn>
                    <a:cxn ang="0">
                      <a:pos x="63" y="38"/>
                    </a:cxn>
                    <a:cxn ang="0">
                      <a:pos x="128" y="0"/>
                    </a:cxn>
                    <a:cxn ang="0">
                      <a:pos x="128" y="0"/>
                    </a:cxn>
                  </a:cxnLst>
                  <a:rect l="l" t="t" r="r" b="b"/>
                  <a:pathLst>
                    <a:path w="258" h="299">
                      <a:moveTo>
                        <a:pt x="128" y="0"/>
                      </a:moveTo>
                      <a:lnTo>
                        <a:pt x="193" y="38"/>
                      </a:lnTo>
                      <a:lnTo>
                        <a:pt x="258" y="76"/>
                      </a:lnTo>
                      <a:lnTo>
                        <a:pt x="258" y="150"/>
                      </a:lnTo>
                      <a:lnTo>
                        <a:pt x="258" y="223"/>
                      </a:lnTo>
                      <a:lnTo>
                        <a:pt x="193" y="261"/>
                      </a:lnTo>
                      <a:lnTo>
                        <a:pt x="128" y="299"/>
                      </a:lnTo>
                      <a:lnTo>
                        <a:pt x="63" y="261"/>
                      </a:lnTo>
                      <a:lnTo>
                        <a:pt x="0" y="223"/>
                      </a:lnTo>
                      <a:lnTo>
                        <a:pt x="0" y="150"/>
                      </a:lnTo>
                      <a:lnTo>
                        <a:pt x="0" y="76"/>
                      </a:lnTo>
                      <a:lnTo>
                        <a:pt x="63" y="38"/>
                      </a:lnTo>
                      <a:lnTo>
                        <a:pt x="128" y="0"/>
                      </a:lnTo>
                      <a:close/>
                    </a:path>
                  </a:pathLst>
                </a:custGeom>
                <a:solidFill>
                  <a:srgbClr val="222A35"/>
                </a:solidFill>
                <a:ln w="9525">
                  <a:noFill/>
                </a:ln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427019" name="Freeform 12"/>
                <p:cNvSpPr/>
                <p:nvPr/>
              </p:nvSpPr>
              <p:spPr>
                <a:xfrm>
                  <a:off x="173" y="1297"/>
                  <a:ext cx="258" cy="297"/>
                </a:xfrm>
                <a:custGeom>
                  <a:cxnLst>
                    <a:cxn ang="0">
                      <a:pos x="130" y="0"/>
                    </a:cxn>
                    <a:cxn ang="0">
                      <a:pos x="195" y="36"/>
                    </a:cxn>
                    <a:cxn ang="0">
                      <a:pos x="258" y="73"/>
                    </a:cxn>
                    <a:cxn ang="0">
                      <a:pos x="258" y="147"/>
                    </a:cxn>
                    <a:cxn ang="0">
                      <a:pos x="258" y="223"/>
                    </a:cxn>
                    <a:cxn ang="0">
                      <a:pos x="195" y="259"/>
                    </a:cxn>
                    <a:cxn ang="0">
                      <a:pos x="130" y="297"/>
                    </a:cxn>
                    <a:cxn ang="0">
                      <a:pos x="65" y="259"/>
                    </a:cxn>
                    <a:cxn ang="0">
                      <a:pos x="0" y="223"/>
                    </a:cxn>
                    <a:cxn ang="0">
                      <a:pos x="0" y="147"/>
                    </a:cxn>
                    <a:cxn ang="0">
                      <a:pos x="0" y="73"/>
                    </a:cxn>
                    <a:cxn ang="0">
                      <a:pos x="65" y="36"/>
                    </a:cxn>
                    <a:cxn ang="0">
                      <a:pos x="130" y="0"/>
                    </a:cxn>
                    <a:cxn ang="0">
                      <a:pos x="130" y="0"/>
                    </a:cxn>
                  </a:cxnLst>
                  <a:rect l="l" t="t" r="r" b="b"/>
                  <a:pathLst>
                    <a:path w="258" h="297">
                      <a:moveTo>
                        <a:pt x="130" y="0"/>
                      </a:moveTo>
                      <a:lnTo>
                        <a:pt x="195" y="36"/>
                      </a:lnTo>
                      <a:lnTo>
                        <a:pt x="258" y="73"/>
                      </a:lnTo>
                      <a:lnTo>
                        <a:pt x="258" y="147"/>
                      </a:lnTo>
                      <a:lnTo>
                        <a:pt x="258" y="223"/>
                      </a:lnTo>
                      <a:lnTo>
                        <a:pt x="195" y="259"/>
                      </a:lnTo>
                      <a:lnTo>
                        <a:pt x="130" y="297"/>
                      </a:lnTo>
                      <a:lnTo>
                        <a:pt x="65" y="259"/>
                      </a:lnTo>
                      <a:lnTo>
                        <a:pt x="0" y="223"/>
                      </a:lnTo>
                      <a:lnTo>
                        <a:pt x="0" y="147"/>
                      </a:lnTo>
                      <a:lnTo>
                        <a:pt x="0" y="73"/>
                      </a:lnTo>
                      <a:lnTo>
                        <a:pt x="65" y="36"/>
                      </a:lnTo>
                      <a:lnTo>
                        <a:pt x="130" y="0"/>
                      </a:lnTo>
                      <a:close/>
                    </a:path>
                  </a:pathLst>
                </a:custGeom>
                <a:solidFill>
                  <a:srgbClr val="757070"/>
                </a:solidFill>
                <a:ln w="9525">
                  <a:noFill/>
                </a:ln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427020" name="Freeform 13"/>
                <p:cNvSpPr/>
                <p:nvPr/>
              </p:nvSpPr>
              <p:spPr>
                <a:xfrm>
                  <a:off x="1403" y="1991"/>
                  <a:ext cx="144" cy="166"/>
                </a:xfrm>
                <a:custGeom>
                  <a:cxnLst>
                    <a:cxn ang="0">
                      <a:pos x="72" y="0"/>
                    </a:cxn>
                    <a:cxn ang="0">
                      <a:pos x="108" y="22"/>
                    </a:cxn>
                    <a:cxn ang="0">
                      <a:pos x="144" y="42"/>
                    </a:cxn>
                    <a:cxn ang="0">
                      <a:pos x="144" y="83"/>
                    </a:cxn>
                    <a:cxn ang="0">
                      <a:pos x="144" y="124"/>
                    </a:cxn>
                    <a:cxn ang="0">
                      <a:pos x="108" y="144"/>
                    </a:cxn>
                    <a:cxn ang="0">
                      <a:pos x="72" y="166"/>
                    </a:cxn>
                    <a:cxn ang="0">
                      <a:pos x="36" y="144"/>
                    </a:cxn>
                    <a:cxn ang="0">
                      <a:pos x="0" y="124"/>
                    </a:cxn>
                    <a:cxn ang="0">
                      <a:pos x="0" y="83"/>
                    </a:cxn>
                    <a:cxn ang="0">
                      <a:pos x="0" y="42"/>
                    </a:cxn>
                    <a:cxn ang="0">
                      <a:pos x="36" y="22"/>
                    </a:cxn>
                    <a:cxn ang="0">
                      <a:pos x="72" y="0"/>
                    </a:cxn>
                    <a:cxn ang="0">
                      <a:pos x="72" y="0"/>
                    </a:cxn>
                  </a:cxnLst>
                  <a:rect l="l" t="t" r="r" b="b"/>
                  <a:pathLst>
                    <a:path w="144" h="166">
                      <a:moveTo>
                        <a:pt x="72" y="0"/>
                      </a:moveTo>
                      <a:lnTo>
                        <a:pt x="108" y="22"/>
                      </a:lnTo>
                      <a:lnTo>
                        <a:pt x="144" y="42"/>
                      </a:lnTo>
                      <a:lnTo>
                        <a:pt x="144" y="83"/>
                      </a:lnTo>
                      <a:lnTo>
                        <a:pt x="144" y="124"/>
                      </a:lnTo>
                      <a:lnTo>
                        <a:pt x="108" y="144"/>
                      </a:lnTo>
                      <a:lnTo>
                        <a:pt x="72" y="166"/>
                      </a:lnTo>
                      <a:lnTo>
                        <a:pt x="36" y="144"/>
                      </a:lnTo>
                      <a:lnTo>
                        <a:pt x="0" y="124"/>
                      </a:lnTo>
                      <a:lnTo>
                        <a:pt x="0" y="83"/>
                      </a:lnTo>
                      <a:lnTo>
                        <a:pt x="0" y="42"/>
                      </a:lnTo>
                      <a:lnTo>
                        <a:pt x="36" y="22"/>
                      </a:lnTo>
                      <a:lnTo>
                        <a:pt x="72" y="0"/>
                      </a:lnTo>
                      <a:close/>
                    </a:path>
                  </a:pathLst>
                </a:custGeom>
                <a:solidFill>
                  <a:schemeClr val="bg1"/>
                </a:solidFill>
                <a:ln w="9525">
                  <a:noFill/>
                </a:ln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427021" name="Freeform 14"/>
                <p:cNvSpPr/>
                <p:nvPr/>
              </p:nvSpPr>
              <p:spPr>
                <a:xfrm>
                  <a:off x="431" y="986"/>
                  <a:ext cx="142" cy="166"/>
                </a:xfrm>
                <a:custGeom>
                  <a:cxnLst>
                    <a:cxn ang="0">
                      <a:pos x="70" y="0"/>
                    </a:cxn>
                    <a:cxn ang="0">
                      <a:pos x="106" y="22"/>
                    </a:cxn>
                    <a:cxn ang="0">
                      <a:pos x="142" y="42"/>
                    </a:cxn>
                    <a:cxn ang="0">
                      <a:pos x="142" y="83"/>
                    </a:cxn>
                    <a:cxn ang="0">
                      <a:pos x="142" y="125"/>
                    </a:cxn>
                    <a:cxn ang="0">
                      <a:pos x="106" y="144"/>
                    </a:cxn>
                    <a:cxn ang="0">
                      <a:pos x="70" y="166"/>
                    </a:cxn>
                    <a:cxn ang="0">
                      <a:pos x="34" y="144"/>
                    </a:cxn>
                    <a:cxn ang="0">
                      <a:pos x="0" y="125"/>
                    </a:cxn>
                    <a:cxn ang="0">
                      <a:pos x="0" y="83"/>
                    </a:cxn>
                    <a:cxn ang="0">
                      <a:pos x="0" y="42"/>
                    </a:cxn>
                    <a:cxn ang="0">
                      <a:pos x="34" y="22"/>
                    </a:cxn>
                    <a:cxn ang="0">
                      <a:pos x="70" y="0"/>
                    </a:cxn>
                    <a:cxn ang="0">
                      <a:pos x="70" y="0"/>
                    </a:cxn>
                  </a:cxnLst>
                  <a:rect l="l" t="t" r="r" b="b"/>
                  <a:pathLst>
                    <a:path w="142" h="166">
                      <a:moveTo>
                        <a:pt x="70" y="0"/>
                      </a:moveTo>
                      <a:lnTo>
                        <a:pt x="106" y="22"/>
                      </a:lnTo>
                      <a:lnTo>
                        <a:pt x="142" y="42"/>
                      </a:lnTo>
                      <a:lnTo>
                        <a:pt x="142" y="83"/>
                      </a:lnTo>
                      <a:lnTo>
                        <a:pt x="142" y="125"/>
                      </a:lnTo>
                      <a:lnTo>
                        <a:pt x="106" y="144"/>
                      </a:lnTo>
                      <a:lnTo>
                        <a:pt x="70" y="166"/>
                      </a:lnTo>
                      <a:lnTo>
                        <a:pt x="34" y="144"/>
                      </a:lnTo>
                      <a:lnTo>
                        <a:pt x="0" y="125"/>
                      </a:lnTo>
                      <a:lnTo>
                        <a:pt x="0" y="83"/>
                      </a:lnTo>
                      <a:lnTo>
                        <a:pt x="0" y="42"/>
                      </a:lnTo>
                      <a:lnTo>
                        <a:pt x="34" y="22"/>
                      </a:lnTo>
                      <a:lnTo>
                        <a:pt x="70" y="0"/>
                      </a:lnTo>
                      <a:close/>
                    </a:path>
                  </a:pathLst>
                </a:custGeom>
                <a:solidFill>
                  <a:schemeClr val="bg1"/>
                </a:solidFill>
                <a:ln w="9525">
                  <a:noFill/>
                </a:ln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427022" name="Freeform 15"/>
                <p:cNvSpPr/>
                <p:nvPr/>
              </p:nvSpPr>
              <p:spPr>
                <a:xfrm>
                  <a:off x="915" y="734"/>
                  <a:ext cx="142" cy="164"/>
                </a:xfrm>
                <a:custGeom>
                  <a:cxnLst>
                    <a:cxn ang="0">
                      <a:pos x="70" y="0"/>
                    </a:cxn>
                    <a:cxn ang="0">
                      <a:pos x="106" y="20"/>
                    </a:cxn>
                    <a:cxn ang="0">
                      <a:pos x="142" y="40"/>
                    </a:cxn>
                    <a:cxn ang="0">
                      <a:pos x="142" y="81"/>
                    </a:cxn>
                    <a:cxn ang="0">
                      <a:pos x="142" y="123"/>
                    </a:cxn>
                    <a:cxn ang="0">
                      <a:pos x="106" y="143"/>
                    </a:cxn>
                    <a:cxn ang="0">
                      <a:pos x="70" y="164"/>
                    </a:cxn>
                    <a:cxn ang="0">
                      <a:pos x="36" y="143"/>
                    </a:cxn>
                    <a:cxn ang="0">
                      <a:pos x="0" y="123"/>
                    </a:cxn>
                    <a:cxn ang="0">
                      <a:pos x="0" y="81"/>
                    </a:cxn>
                    <a:cxn ang="0">
                      <a:pos x="0" y="40"/>
                    </a:cxn>
                    <a:cxn ang="0">
                      <a:pos x="36" y="20"/>
                    </a:cxn>
                    <a:cxn ang="0">
                      <a:pos x="70" y="0"/>
                    </a:cxn>
                    <a:cxn ang="0">
                      <a:pos x="70" y="0"/>
                    </a:cxn>
                  </a:cxnLst>
                  <a:rect l="l" t="t" r="r" b="b"/>
                  <a:pathLst>
                    <a:path w="142" h="164">
                      <a:moveTo>
                        <a:pt x="70" y="0"/>
                      </a:moveTo>
                      <a:lnTo>
                        <a:pt x="106" y="20"/>
                      </a:lnTo>
                      <a:lnTo>
                        <a:pt x="142" y="40"/>
                      </a:lnTo>
                      <a:lnTo>
                        <a:pt x="142" y="81"/>
                      </a:lnTo>
                      <a:lnTo>
                        <a:pt x="142" y="123"/>
                      </a:lnTo>
                      <a:lnTo>
                        <a:pt x="106" y="143"/>
                      </a:lnTo>
                      <a:lnTo>
                        <a:pt x="70" y="164"/>
                      </a:lnTo>
                      <a:lnTo>
                        <a:pt x="36" y="143"/>
                      </a:lnTo>
                      <a:lnTo>
                        <a:pt x="0" y="123"/>
                      </a:lnTo>
                      <a:lnTo>
                        <a:pt x="0" y="81"/>
                      </a:lnTo>
                      <a:lnTo>
                        <a:pt x="0" y="40"/>
                      </a:lnTo>
                      <a:lnTo>
                        <a:pt x="36" y="20"/>
                      </a:lnTo>
                      <a:lnTo>
                        <a:pt x="70" y="0"/>
                      </a:lnTo>
                      <a:close/>
                    </a:path>
                  </a:pathLst>
                </a:custGeom>
                <a:solidFill>
                  <a:schemeClr val="bg1"/>
                </a:solidFill>
                <a:ln w="9525">
                  <a:noFill/>
                </a:ln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427023" name="Freeform 16"/>
                <p:cNvSpPr/>
                <p:nvPr/>
              </p:nvSpPr>
              <p:spPr>
                <a:xfrm>
                  <a:off x="1512" y="898"/>
                  <a:ext cx="143" cy="164"/>
                </a:xfrm>
                <a:custGeom>
                  <a:cxnLst>
                    <a:cxn ang="0">
                      <a:pos x="72" y="0"/>
                    </a:cxn>
                    <a:cxn ang="0">
                      <a:pos x="108" y="20"/>
                    </a:cxn>
                    <a:cxn ang="0">
                      <a:pos x="143" y="39"/>
                    </a:cxn>
                    <a:cxn ang="0">
                      <a:pos x="143" y="81"/>
                    </a:cxn>
                    <a:cxn ang="0">
                      <a:pos x="143" y="122"/>
                    </a:cxn>
                    <a:cxn ang="0">
                      <a:pos x="108" y="144"/>
                    </a:cxn>
                    <a:cxn ang="0">
                      <a:pos x="72" y="164"/>
                    </a:cxn>
                    <a:cxn ang="0">
                      <a:pos x="36" y="144"/>
                    </a:cxn>
                    <a:cxn ang="0">
                      <a:pos x="0" y="122"/>
                    </a:cxn>
                    <a:cxn ang="0">
                      <a:pos x="0" y="81"/>
                    </a:cxn>
                    <a:cxn ang="0">
                      <a:pos x="0" y="39"/>
                    </a:cxn>
                    <a:cxn ang="0">
                      <a:pos x="36" y="20"/>
                    </a:cxn>
                    <a:cxn ang="0">
                      <a:pos x="72" y="0"/>
                    </a:cxn>
                    <a:cxn ang="0">
                      <a:pos x="72" y="0"/>
                    </a:cxn>
                  </a:cxnLst>
                  <a:rect l="l" t="t" r="r" b="b"/>
                  <a:pathLst>
                    <a:path w="143" h="164">
                      <a:moveTo>
                        <a:pt x="72" y="0"/>
                      </a:moveTo>
                      <a:lnTo>
                        <a:pt x="108" y="20"/>
                      </a:lnTo>
                      <a:lnTo>
                        <a:pt x="143" y="39"/>
                      </a:lnTo>
                      <a:lnTo>
                        <a:pt x="143" y="81"/>
                      </a:lnTo>
                      <a:lnTo>
                        <a:pt x="143" y="122"/>
                      </a:lnTo>
                      <a:lnTo>
                        <a:pt x="108" y="144"/>
                      </a:lnTo>
                      <a:lnTo>
                        <a:pt x="72" y="164"/>
                      </a:lnTo>
                      <a:lnTo>
                        <a:pt x="36" y="144"/>
                      </a:lnTo>
                      <a:lnTo>
                        <a:pt x="0" y="122"/>
                      </a:lnTo>
                      <a:lnTo>
                        <a:pt x="0" y="81"/>
                      </a:lnTo>
                      <a:lnTo>
                        <a:pt x="0" y="39"/>
                      </a:lnTo>
                      <a:lnTo>
                        <a:pt x="36" y="20"/>
                      </a:lnTo>
                      <a:lnTo>
                        <a:pt x="72" y="0"/>
                      </a:lnTo>
                      <a:close/>
                    </a:path>
                  </a:pathLst>
                </a:custGeom>
                <a:solidFill>
                  <a:srgbClr val="D8D8D8"/>
                </a:solidFill>
                <a:ln w="9525">
                  <a:noFill/>
                </a:ln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427024" name="Freeform 18"/>
                <p:cNvSpPr/>
                <p:nvPr/>
              </p:nvSpPr>
              <p:spPr>
                <a:xfrm>
                  <a:off x="1706" y="1051"/>
                  <a:ext cx="144" cy="166"/>
                </a:xfrm>
                <a:custGeom>
                  <a:cxnLst>
                    <a:cxn ang="0">
                      <a:pos x="72" y="0"/>
                    </a:cxn>
                    <a:cxn ang="0">
                      <a:pos x="108" y="22"/>
                    </a:cxn>
                    <a:cxn ang="0">
                      <a:pos x="144" y="42"/>
                    </a:cxn>
                    <a:cxn ang="0">
                      <a:pos x="144" y="83"/>
                    </a:cxn>
                    <a:cxn ang="0">
                      <a:pos x="144" y="125"/>
                    </a:cxn>
                    <a:cxn ang="0">
                      <a:pos x="108" y="144"/>
                    </a:cxn>
                    <a:cxn ang="0">
                      <a:pos x="72" y="166"/>
                    </a:cxn>
                    <a:cxn ang="0">
                      <a:pos x="36" y="144"/>
                    </a:cxn>
                    <a:cxn ang="0">
                      <a:pos x="0" y="125"/>
                    </a:cxn>
                    <a:cxn ang="0">
                      <a:pos x="0" y="83"/>
                    </a:cxn>
                    <a:cxn ang="0">
                      <a:pos x="0" y="42"/>
                    </a:cxn>
                    <a:cxn ang="0">
                      <a:pos x="36" y="22"/>
                    </a:cxn>
                    <a:cxn ang="0">
                      <a:pos x="72" y="0"/>
                    </a:cxn>
                    <a:cxn ang="0">
                      <a:pos x="72" y="0"/>
                    </a:cxn>
                  </a:cxnLst>
                  <a:rect l="l" t="t" r="r" b="b"/>
                  <a:pathLst>
                    <a:path w="144" h="166">
                      <a:moveTo>
                        <a:pt x="72" y="0"/>
                      </a:moveTo>
                      <a:lnTo>
                        <a:pt x="108" y="22"/>
                      </a:lnTo>
                      <a:lnTo>
                        <a:pt x="144" y="42"/>
                      </a:lnTo>
                      <a:lnTo>
                        <a:pt x="144" y="83"/>
                      </a:lnTo>
                      <a:lnTo>
                        <a:pt x="144" y="125"/>
                      </a:lnTo>
                      <a:lnTo>
                        <a:pt x="108" y="144"/>
                      </a:lnTo>
                      <a:lnTo>
                        <a:pt x="72" y="166"/>
                      </a:lnTo>
                      <a:lnTo>
                        <a:pt x="36" y="144"/>
                      </a:lnTo>
                      <a:lnTo>
                        <a:pt x="0" y="125"/>
                      </a:lnTo>
                      <a:lnTo>
                        <a:pt x="0" y="83"/>
                      </a:lnTo>
                      <a:lnTo>
                        <a:pt x="0" y="42"/>
                      </a:lnTo>
                      <a:lnTo>
                        <a:pt x="36" y="22"/>
                      </a:lnTo>
                      <a:lnTo>
                        <a:pt x="72" y="0"/>
                      </a:lnTo>
                      <a:close/>
                    </a:path>
                  </a:pathLst>
                </a:custGeom>
                <a:solidFill>
                  <a:schemeClr val="bg1"/>
                </a:solidFill>
                <a:ln w="9525">
                  <a:noFill/>
                </a:ln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427025" name="Freeform 19"/>
                <p:cNvSpPr/>
                <p:nvPr/>
              </p:nvSpPr>
              <p:spPr>
                <a:xfrm>
                  <a:off x="656" y="641"/>
                  <a:ext cx="142" cy="166"/>
                </a:xfrm>
                <a:custGeom>
                  <a:cxnLst>
                    <a:cxn ang="0">
                      <a:pos x="72" y="0"/>
                    </a:cxn>
                    <a:cxn ang="0">
                      <a:pos x="108" y="22"/>
                    </a:cxn>
                    <a:cxn ang="0">
                      <a:pos x="142" y="42"/>
                    </a:cxn>
                    <a:cxn ang="0">
                      <a:pos x="142" y="83"/>
                    </a:cxn>
                    <a:cxn ang="0">
                      <a:pos x="142" y="125"/>
                    </a:cxn>
                    <a:cxn ang="0">
                      <a:pos x="108" y="145"/>
                    </a:cxn>
                    <a:cxn ang="0">
                      <a:pos x="72" y="166"/>
                    </a:cxn>
                    <a:cxn ang="0">
                      <a:pos x="36" y="145"/>
                    </a:cxn>
                    <a:cxn ang="0">
                      <a:pos x="0" y="125"/>
                    </a:cxn>
                    <a:cxn ang="0">
                      <a:pos x="0" y="83"/>
                    </a:cxn>
                    <a:cxn ang="0">
                      <a:pos x="0" y="42"/>
                    </a:cxn>
                    <a:cxn ang="0">
                      <a:pos x="36" y="22"/>
                    </a:cxn>
                    <a:cxn ang="0">
                      <a:pos x="72" y="0"/>
                    </a:cxn>
                    <a:cxn ang="0">
                      <a:pos x="72" y="0"/>
                    </a:cxn>
                  </a:cxnLst>
                  <a:rect l="l" t="t" r="r" b="b"/>
                  <a:pathLst>
                    <a:path w="142" h="166">
                      <a:moveTo>
                        <a:pt x="72" y="0"/>
                      </a:moveTo>
                      <a:lnTo>
                        <a:pt x="108" y="22"/>
                      </a:lnTo>
                      <a:lnTo>
                        <a:pt x="142" y="42"/>
                      </a:lnTo>
                      <a:lnTo>
                        <a:pt x="142" y="83"/>
                      </a:lnTo>
                      <a:lnTo>
                        <a:pt x="142" y="125"/>
                      </a:lnTo>
                      <a:lnTo>
                        <a:pt x="108" y="145"/>
                      </a:lnTo>
                      <a:lnTo>
                        <a:pt x="72" y="166"/>
                      </a:lnTo>
                      <a:lnTo>
                        <a:pt x="36" y="145"/>
                      </a:lnTo>
                      <a:lnTo>
                        <a:pt x="0" y="125"/>
                      </a:lnTo>
                      <a:lnTo>
                        <a:pt x="0" y="83"/>
                      </a:lnTo>
                      <a:lnTo>
                        <a:pt x="0" y="42"/>
                      </a:lnTo>
                      <a:lnTo>
                        <a:pt x="36" y="22"/>
                      </a:lnTo>
                      <a:lnTo>
                        <a:pt x="72" y="0"/>
                      </a:lnTo>
                      <a:close/>
                    </a:path>
                  </a:pathLst>
                </a:custGeom>
                <a:solidFill>
                  <a:srgbClr val="757070"/>
                </a:solidFill>
                <a:ln w="9525">
                  <a:noFill/>
                </a:ln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427026" name="Freeform 20"/>
                <p:cNvSpPr/>
                <p:nvPr/>
              </p:nvSpPr>
              <p:spPr>
                <a:xfrm>
                  <a:off x="1137" y="1093"/>
                  <a:ext cx="142" cy="165"/>
                </a:xfrm>
                <a:custGeom>
                  <a:cxnLst>
                    <a:cxn ang="0">
                      <a:pos x="72" y="0"/>
                    </a:cxn>
                    <a:cxn ang="0">
                      <a:pos x="108" y="21"/>
                    </a:cxn>
                    <a:cxn ang="0">
                      <a:pos x="142" y="41"/>
                    </a:cxn>
                    <a:cxn ang="0">
                      <a:pos x="142" y="83"/>
                    </a:cxn>
                    <a:cxn ang="0">
                      <a:pos x="142" y="124"/>
                    </a:cxn>
                    <a:cxn ang="0">
                      <a:pos x="108" y="144"/>
                    </a:cxn>
                    <a:cxn ang="0">
                      <a:pos x="72" y="165"/>
                    </a:cxn>
                    <a:cxn ang="0">
                      <a:pos x="36" y="144"/>
                    </a:cxn>
                    <a:cxn ang="0">
                      <a:pos x="0" y="124"/>
                    </a:cxn>
                    <a:cxn ang="0">
                      <a:pos x="0" y="83"/>
                    </a:cxn>
                    <a:cxn ang="0">
                      <a:pos x="0" y="41"/>
                    </a:cxn>
                    <a:cxn ang="0">
                      <a:pos x="36" y="21"/>
                    </a:cxn>
                    <a:cxn ang="0">
                      <a:pos x="72" y="0"/>
                    </a:cxn>
                    <a:cxn ang="0">
                      <a:pos x="72" y="0"/>
                    </a:cxn>
                  </a:cxnLst>
                  <a:rect l="l" t="t" r="r" b="b"/>
                  <a:pathLst>
                    <a:path w="142" h="165">
                      <a:moveTo>
                        <a:pt x="72" y="0"/>
                      </a:moveTo>
                      <a:lnTo>
                        <a:pt x="108" y="21"/>
                      </a:lnTo>
                      <a:lnTo>
                        <a:pt x="142" y="41"/>
                      </a:lnTo>
                      <a:lnTo>
                        <a:pt x="142" y="83"/>
                      </a:lnTo>
                      <a:lnTo>
                        <a:pt x="142" y="124"/>
                      </a:lnTo>
                      <a:lnTo>
                        <a:pt x="108" y="144"/>
                      </a:lnTo>
                      <a:lnTo>
                        <a:pt x="72" y="165"/>
                      </a:lnTo>
                      <a:lnTo>
                        <a:pt x="36" y="144"/>
                      </a:lnTo>
                      <a:lnTo>
                        <a:pt x="0" y="124"/>
                      </a:lnTo>
                      <a:lnTo>
                        <a:pt x="0" y="83"/>
                      </a:lnTo>
                      <a:lnTo>
                        <a:pt x="0" y="41"/>
                      </a:lnTo>
                      <a:lnTo>
                        <a:pt x="36" y="21"/>
                      </a:lnTo>
                      <a:lnTo>
                        <a:pt x="72" y="0"/>
                      </a:lnTo>
                      <a:close/>
                    </a:path>
                  </a:pathLst>
                </a:custGeom>
                <a:solidFill>
                  <a:schemeClr val="bg1"/>
                </a:solidFill>
                <a:ln w="9525">
                  <a:noFill/>
                </a:ln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427027" name="Freeform 6"/>
                <p:cNvSpPr/>
                <p:nvPr/>
              </p:nvSpPr>
              <p:spPr>
                <a:xfrm>
                  <a:off x="37" y="407"/>
                  <a:ext cx="257" cy="299"/>
                </a:xfrm>
                <a:custGeom>
                  <a:cxnLst>
                    <a:cxn ang="0">
                      <a:pos x="128" y="0"/>
                    </a:cxn>
                    <a:cxn ang="0">
                      <a:pos x="192" y="38"/>
                    </a:cxn>
                    <a:cxn ang="0">
                      <a:pos x="257" y="76"/>
                    </a:cxn>
                    <a:cxn ang="0">
                      <a:pos x="257" y="150"/>
                    </a:cxn>
                    <a:cxn ang="0">
                      <a:pos x="257" y="224"/>
                    </a:cxn>
                    <a:cxn ang="0">
                      <a:pos x="192" y="261"/>
                    </a:cxn>
                    <a:cxn ang="0">
                      <a:pos x="128" y="299"/>
                    </a:cxn>
                    <a:cxn ang="0">
                      <a:pos x="63" y="261"/>
                    </a:cxn>
                    <a:cxn ang="0">
                      <a:pos x="0" y="224"/>
                    </a:cxn>
                    <a:cxn ang="0">
                      <a:pos x="0" y="150"/>
                    </a:cxn>
                    <a:cxn ang="0">
                      <a:pos x="0" y="76"/>
                    </a:cxn>
                    <a:cxn ang="0">
                      <a:pos x="63" y="38"/>
                    </a:cxn>
                    <a:cxn ang="0">
                      <a:pos x="128" y="0"/>
                    </a:cxn>
                    <a:cxn ang="0">
                      <a:pos x="128" y="0"/>
                    </a:cxn>
                  </a:cxnLst>
                  <a:rect l="l" t="t" r="r" b="b"/>
                  <a:pathLst>
                    <a:path w="257" h="299">
                      <a:moveTo>
                        <a:pt x="128" y="0"/>
                      </a:moveTo>
                      <a:lnTo>
                        <a:pt x="192" y="38"/>
                      </a:lnTo>
                      <a:lnTo>
                        <a:pt x="257" y="76"/>
                      </a:lnTo>
                      <a:lnTo>
                        <a:pt x="257" y="150"/>
                      </a:lnTo>
                      <a:lnTo>
                        <a:pt x="257" y="224"/>
                      </a:lnTo>
                      <a:lnTo>
                        <a:pt x="192" y="261"/>
                      </a:lnTo>
                      <a:lnTo>
                        <a:pt x="128" y="299"/>
                      </a:lnTo>
                      <a:lnTo>
                        <a:pt x="63" y="261"/>
                      </a:lnTo>
                      <a:lnTo>
                        <a:pt x="0" y="224"/>
                      </a:lnTo>
                      <a:lnTo>
                        <a:pt x="0" y="150"/>
                      </a:lnTo>
                      <a:lnTo>
                        <a:pt x="0" y="76"/>
                      </a:lnTo>
                      <a:lnTo>
                        <a:pt x="63" y="38"/>
                      </a:lnTo>
                      <a:lnTo>
                        <a:pt x="128" y="0"/>
                      </a:lnTo>
                      <a:close/>
                    </a:path>
                  </a:pathLst>
                </a:custGeom>
                <a:solidFill>
                  <a:srgbClr val="D8D8D8"/>
                </a:solidFill>
                <a:ln w="9525">
                  <a:noFill/>
                </a:ln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sp>
            <p:nvSpPr>
              <p:cNvPr id="427028" name="任意多边形 16"/>
              <p:cNvSpPr/>
              <p:nvPr/>
            </p:nvSpPr>
            <p:spPr>
              <a:xfrm flipV="1">
                <a:off x="816349" y="2592192"/>
                <a:ext cx="477937" cy="45719"/>
              </a:xfrm>
              <a:custGeom>
                <a:cxnLst>
                  <a:cxn ang="0">
                    <a:pos x="0" y="0"/>
                  </a:cxn>
                  <a:cxn ang="0">
                    <a:pos x="833325" y="0"/>
                  </a:cxn>
                </a:cxnLst>
                <a:rect l="l" t="t" r="r" b="b"/>
                <a:pathLst>
                  <a:path w="361950" h="45719">
                    <a:moveTo>
                      <a:pt x="0" y="0"/>
                    </a:moveTo>
                    <a:lnTo>
                      <a:pt x="361950" y="0"/>
                    </a:lnTo>
                  </a:path>
                </a:pathLst>
              </a:custGeom>
              <a:noFill/>
              <a:ln w="6350" cap="flat" cmpd="sng">
                <a:solidFill>
                  <a:schemeClr val="bg1"/>
                </a:solidFill>
                <a:prstDash val="solid"/>
                <a:bevel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7029" name="任意多边形 17"/>
              <p:cNvSpPr/>
              <p:nvPr/>
            </p:nvSpPr>
            <p:spPr>
              <a:xfrm>
                <a:off x="825597" y="975697"/>
                <a:ext cx="476853" cy="65293"/>
              </a:xfrm>
              <a:custGeom>
                <a:cxnLst>
                  <a:cxn ang="0">
                    <a:pos x="0" y="0"/>
                  </a:cxn>
                  <a:cxn ang="0">
                    <a:pos x="7680977" y="0"/>
                  </a:cxn>
                </a:cxnLst>
                <a:rect l="l" t="t" r="r" b="b"/>
                <a:pathLst>
                  <a:path w="361950" h="74851">
                    <a:moveTo>
                      <a:pt x="0" y="0"/>
                    </a:moveTo>
                    <a:lnTo>
                      <a:pt x="361950" y="0"/>
                    </a:lnTo>
                  </a:path>
                </a:pathLst>
              </a:custGeom>
              <a:noFill/>
              <a:ln w="19050" cap="flat" cmpd="sng">
                <a:solidFill>
                  <a:schemeClr val="bg1"/>
                </a:solidFill>
                <a:prstDash val="sysDash"/>
                <a:miter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sp>
          <p:nvSpPr>
            <p:cNvPr id="427030" name="Freeform 17"/>
            <p:cNvSpPr/>
            <p:nvPr/>
          </p:nvSpPr>
          <p:spPr>
            <a:xfrm>
              <a:off x="5894399" y="4188424"/>
              <a:ext cx="280674" cy="307546"/>
            </a:xfrm>
            <a:custGeom>
              <a:cxnLst>
                <a:cxn ang="0">
                  <a:pos x="138360" y="0"/>
                </a:cxn>
                <a:cxn ang="0">
                  <a:pos x="209517" y="40759"/>
                </a:cxn>
                <a:cxn ang="0">
                  <a:pos x="280674" y="75960"/>
                </a:cxn>
                <a:cxn ang="0">
                  <a:pos x="280674" y="153773"/>
                </a:cxn>
                <a:cxn ang="0">
                  <a:pos x="280674" y="229733"/>
                </a:cxn>
                <a:cxn ang="0">
                  <a:pos x="209517" y="266786"/>
                </a:cxn>
                <a:cxn ang="0">
                  <a:pos x="138360" y="307546"/>
                </a:cxn>
                <a:cxn ang="0">
                  <a:pos x="67203" y="266786"/>
                </a:cxn>
                <a:cxn ang="0">
                  <a:pos x="0" y="229733"/>
                </a:cxn>
                <a:cxn ang="0">
                  <a:pos x="0" y="153773"/>
                </a:cxn>
                <a:cxn ang="0">
                  <a:pos x="0" y="75960"/>
                </a:cxn>
                <a:cxn ang="0">
                  <a:pos x="67203" y="40759"/>
                </a:cxn>
                <a:cxn ang="0">
                  <a:pos x="138360" y="0"/>
                </a:cxn>
                <a:cxn ang="0">
                  <a:pos x="138360" y="0"/>
                </a:cxn>
              </a:cxnLst>
              <a:rect l="l" t="t" r="r" b="b"/>
              <a:pathLst>
                <a:path w="142" h="166">
                  <a:moveTo>
                    <a:pt x="70" y="0"/>
                  </a:moveTo>
                  <a:lnTo>
                    <a:pt x="106" y="22"/>
                  </a:lnTo>
                  <a:lnTo>
                    <a:pt x="142" y="41"/>
                  </a:lnTo>
                  <a:lnTo>
                    <a:pt x="142" y="83"/>
                  </a:lnTo>
                  <a:lnTo>
                    <a:pt x="142" y="124"/>
                  </a:lnTo>
                  <a:lnTo>
                    <a:pt x="106" y="144"/>
                  </a:lnTo>
                  <a:lnTo>
                    <a:pt x="70" y="166"/>
                  </a:lnTo>
                  <a:lnTo>
                    <a:pt x="34" y="144"/>
                  </a:lnTo>
                  <a:lnTo>
                    <a:pt x="0" y="124"/>
                  </a:lnTo>
                  <a:lnTo>
                    <a:pt x="0" y="83"/>
                  </a:lnTo>
                  <a:lnTo>
                    <a:pt x="0" y="41"/>
                  </a:lnTo>
                  <a:lnTo>
                    <a:pt x="34" y="22"/>
                  </a:lnTo>
                  <a:lnTo>
                    <a:pt x="70" y="0"/>
                  </a:lnTo>
                  <a:close/>
                </a:path>
              </a:pathLst>
            </a:custGeom>
            <a:solidFill>
              <a:srgbClr val="222A35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pic>
        <p:nvPicPr>
          <p:cNvPr id="427031" name="图片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9550" y="1241425"/>
            <a:ext cx="7945438" cy="4070350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dur="1000" decel="5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2" presetClass="entr" presetSubtype="8" dur="100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8" grpId="0"/>
      <p:bldP spid="2" grpId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28033" name="文本框 3"/>
          <p:cNvSpPr txBox="1"/>
          <p:nvPr/>
        </p:nvSpPr>
        <p:spPr>
          <a:xfrm>
            <a:off x="3176588" y="1670050"/>
            <a:ext cx="2093912" cy="4065270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altLang="zh-CN" sz="3200">
                <a:latin typeface="等线 Light"/>
                <a:ea typeface="+mn-ea"/>
              </a:rPr>
              <a:t>show off        </a:t>
            </a:r>
          </a:p>
          <a:p>
            <a:pPr>
              <a:lnSpc>
                <a:spcPct val="80000"/>
              </a:lnSpc>
            </a:pPr>
            <a:r>
              <a:rPr lang="en-US" altLang="zh-CN" sz="3200">
                <a:latin typeface="等线 Light"/>
                <a:ea typeface="+mn-ea"/>
              </a:rPr>
              <a:t>in time          </a:t>
            </a:r>
          </a:p>
          <a:p>
            <a:pPr>
              <a:lnSpc>
                <a:spcPct val="80000"/>
              </a:lnSpc>
            </a:pPr>
            <a:r>
              <a:rPr lang="en-US" altLang="zh-CN" sz="3200">
                <a:latin typeface="等线 Light"/>
                <a:ea typeface="+mn-ea"/>
              </a:rPr>
              <a:t>on board       </a:t>
            </a:r>
          </a:p>
          <a:p>
            <a:pPr>
              <a:lnSpc>
                <a:spcPct val="80000"/>
              </a:lnSpc>
            </a:pPr>
            <a:r>
              <a:rPr lang="en-US" altLang="zh-CN" sz="3200">
                <a:latin typeface="等线 Light"/>
                <a:ea typeface="+mn-ea"/>
              </a:rPr>
              <a:t>give off</a:t>
            </a:r>
          </a:p>
          <a:p>
            <a:pPr>
              <a:lnSpc>
                <a:spcPct val="80000"/>
              </a:lnSpc>
            </a:pPr>
            <a:r>
              <a:rPr lang="en-US" altLang="zh-CN" sz="3200">
                <a:latin typeface="等线 Light"/>
                <a:ea typeface="+mn-ea"/>
              </a:rPr>
              <a:t>stay up</a:t>
            </a:r>
          </a:p>
          <a:p>
            <a:pPr>
              <a:lnSpc>
                <a:spcPct val="80000"/>
              </a:lnSpc>
            </a:pPr>
            <a:r>
              <a:rPr lang="en-US" altLang="zh-CN" sz="3200">
                <a:latin typeface="等线 Light"/>
                <a:ea typeface="+mn-ea"/>
              </a:rPr>
              <a:t>hang out</a:t>
            </a:r>
          </a:p>
          <a:p>
            <a:pPr>
              <a:lnSpc>
                <a:spcPct val="80000"/>
              </a:lnSpc>
            </a:pPr>
            <a:r>
              <a:rPr lang="en-US" altLang="zh-CN" sz="3200">
                <a:latin typeface="等线 Light"/>
                <a:ea typeface="+mn-ea"/>
                <a:sym typeface="微软雅黑 Light" charset="0"/>
              </a:rPr>
              <a:t>draw up </a:t>
            </a:r>
          </a:p>
          <a:p>
            <a:pPr>
              <a:lnSpc>
                <a:spcPct val="80000"/>
              </a:lnSpc>
            </a:pPr>
            <a:r>
              <a:rPr lang="en-US" altLang="zh-CN" sz="3200">
                <a:latin typeface="等线 Light"/>
                <a:ea typeface="+mn-ea"/>
                <a:sym typeface="微软雅黑 Light" charset="0"/>
              </a:rPr>
              <a:t>give up</a:t>
            </a:r>
            <a:endParaRPr lang="en-US" altLang="zh-CN" sz="3200">
              <a:latin typeface="等线 Light"/>
              <a:ea typeface="+mn-ea"/>
            </a:endParaRPr>
          </a:p>
          <a:p>
            <a:pPr>
              <a:lnSpc>
                <a:spcPct val="80000"/>
              </a:lnSpc>
            </a:pPr>
            <a:r>
              <a:rPr lang="en-US" altLang="zh-CN" sz="3200">
                <a:latin typeface="等线 Light"/>
                <a:ea typeface="+mn-ea"/>
              </a:rPr>
              <a:t>......</a:t>
            </a:r>
            <a:endParaRPr lang="en-US" altLang="zh-CN" sz="2800">
              <a:latin typeface="等线 Light"/>
              <a:ea typeface="+mn-ea"/>
            </a:endParaRPr>
          </a:p>
          <a:p>
            <a:endParaRPr lang="en-US" altLang="zh-CN" sz="2800">
              <a:latin typeface="等线 Light"/>
              <a:ea typeface="+mn-ea"/>
            </a:endParaRPr>
          </a:p>
        </p:txBody>
      </p:sp>
      <p:sp>
        <p:nvSpPr>
          <p:cNvPr id="428034" name="文本框 6"/>
          <p:cNvSpPr txBox="1"/>
          <p:nvPr/>
        </p:nvSpPr>
        <p:spPr>
          <a:xfrm>
            <a:off x="6675438" y="1670050"/>
            <a:ext cx="3006725" cy="3634740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buNone/>
            </a:pPr>
            <a:r>
              <a:rPr lang="en-US" altLang="zh-CN" sz="3200">
                <a:latin typeface="等线 Light"/>
                <a:ea typeface="+mn-ea"/>
                <a:sym typeface="微软雅黑 Light" charset="0"/>
              </a:rPr>
              <a:t>on purpose</a:t>
            </a:r>
            <a:endParaRPr lang="en-US" altLang="zh-CN" sz="3200">
              <a:latin typeface="等线 Light"/>
              <a:ea typeface="+mn-ea"/>
            </a:endParaRPr>
          </a:p>
          <a:p>
            <a:pPr>
              <a:lnSpc>
                <a:spcPct val="80000"/>
              </a:lnSpc>
              <a:buNone/>
            </a:pPr>
            <a:r>
              <a:rPr lang="en-US" altLang="zh-CN" sz="3200">
                <a:latin typeface="等线 Light"/>
                <a:ea typeface="+mn-ea"/>
              </a:rPr>
              <a:t>use up </a:t>
            </a:r>
          </a:p>
          <a:p>
            <a:pPr>
              <a:lnSpc>
                <a:spcPct val="80000"/>
              </a:lnSpc>
              <a:buNone/>
            </a:pPr>
            <a:r>
              <a:rPr lang="en-US" altLang="zh-CN" sz="3200">
                <a:latin typeface="等线 Light"/>
                <a:ea typeface="+mn-ea"/>
              </a:rPr>
              <a:t>put off</a:t>
            </a:r>
          </a:p>
          <a:p>
            <a:pPr>
              <a:lnSpc>
                <a:spcPct val="80000"/>
              </a:lnSpc>
              <a:buNone/>
            </a:pPr>
            <a:r>
              <a:rPr lang="en-US" altLang="zh-CN" sz="3200">
                <a:latin typeface="等线 Light"/>
                <a:ea typeface="+mn-ea"/>
              </a:rPr>
              <a:t>move on</a:t>
            </a:r>
          </a:p>
          <a:p>
            <a:pPr>
              <a:lnSpc>
                <a:spcPct val="80000"/>
              </a:lnSpc>
              <a:buNone/>
            </a:pPr>
            <a:r>
              <a:rPr lang="en-US" altLang="zh-CN" sz="3200">
                <a:latin typeface="等线 Light"/>
                <a:ea typeface="+mn-ea"/>
              </a:rPr>
              <a:t>pick up </a:t>
            </a:r>
          </a:p>
          <a:p>
            <a:pPr>
              <a:lnSpc>
                <a:spcPct val="80000"/>
              </a:lnSpc>
              <a:buNone/>
            </a:pPr>
            <a:r>
              <a:rPr lang="en-US" altLang="zh-CN" sz="3200">
                <a:latin typeface="等线 Light"/>
                <a:ea typeface="+mn-ea"/>
              </a:rPr>
              <a:t>get off </a:t>
            </a:r>
          </a:p>
          <a:p>
            <a:pPr>
              <a:lnSpc>
                <a:spcPct val="80000"/>
              </a:lnSpc>
              <a:buNone/>
            </a:pPr>
            <a:r>
              <a:rPr lang="en-US" altLang="zh-CN" sz="3200">
                <a:latin typeface="等线 Light"/>
                <a:ea typeface="+mn-ea"/>
              </a:rPr>
              <a:t>show up</a:t>
            </a:r>
          </a:p>
          <a:p>
            <a:pPr>
              <a:lnSpc>
                <a:spcPct val="80000"/>
              </a:lnSpc>
              <a:buNone/>
            </a:pPr>
            <a:r>
              <a:rPr lang="en-US" altLang="zh-CN" sz="3200">
                <a:latin typeface="等线 Light"/>
                <a:ea typeface="+mn-ea"/>
              </a:rPr>
              <a:t>set off</a:t>
            </a:r>
          </a:p>
          <a:p>
            <a:pPr>
              <a:lnSpc>
                <a:spcPct val="80000"/>
              </a:lnSpc>
              <a:buNone/>
            </a:pPr>
            <a:r>
              <a:rPr lang="en-US" altLang="zh-CN" sz="3200">
                <a:latin typeface="等线 Light"/>
                <a:ea typeface="+mn-ea"/>
                <a:sym typeface="微软雅黑 Light" charset="0"/>
              </a:rPr>
              <a:t>......</a:t>
            </a:r>
          </a:p>
        </p:txBody>
      </p:sp>
      <p:sp>
        <p:nvSpPr>
          <p:cNvPr id="428035" name="文本框 1"/>
          <p:cNvSpPr txBox="1"/>
          <p:nvPr/>
        </p:nvSpPr>
        <p:spPr>
          <a:xfrm>
            <a:off x="4529138" y="822325"/>
            <a:ext cx="3981450" cy="583565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latin typeface="等线 Light"/>
                <a:ea typeface="+mn-ea"/>
                <a:cs typeface="微软雅黑 Light" charset="0"/>
              </a:rPr>
              <a:t>你认识先的单词吗？</a:t>
            </a:r>
            <a:endParaRPr lang="zh-CN" altLang="en-US" sz="3200" b="1">
              <a:latin typeface="等线 Light"/>
              <a:ea typeface="微软雅黑 Light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29057" name="文本框 3"/>
          <p:cNvSpPr txBox="1"/>
          <p:nvPr/>
        </p:nvSpPr>
        <p:spPr>
          <a:xfrm>
            <a:off x="2568575" y="1984375"/>
            <a:ext cx="3848100" cy="2889885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lnSpc>
                <a:spcPct val="130000"/>
              </a:lnSpc>
              <a:buFont typeface="Wingdings"/>
              <a:buChar char="l"/>
            </a:pPr>
            <a:r>
              <a:rPr lang="zh-CN" altLang="zh-CN" sz="2800" b="1">
                <a:solidFill>
                  <a:srgbClr val="FF0000"/>
                </a:solidFill>
                <a:latin typeface="等线 Light"/>
                <a:ea typeface="+mn-ea"/>
                <a:cs typeface="微软雅黑 Light" charset="0"/>
              </a:rPr>
              <a:t>两个单词都认识，连到一起，不知啥意思。</a:t>
            </a:r>
          </a:p>
          <a:p>
            <a:pPr marL="342900" indent="-342900">
              <a:lnSpc>
                <a:spcPct val="130000"/>
              </a:lnSpc>
              <a:buFont typeface="Wingdings"/>
              <a:buChar char="l"/>
            </a:pPr>
            <a:endParaRPr lang="zh-CN" altLang="zh-CN" sz="2800" b="1">
              <a:solidFill>
                <a:srgbClr val="FF0000"/>
              </a:solidFill>
              <a:latin typeface="等线 Light"/>
              <a:ea typeface="+mn-ea"/>
              <a:cs typeface="微软雅黑 Light" charset="0"/>
            </a:endParaRPr>
          </a:p>
          <a:p>
            <a:pPr marL="342900" indent="-342900">
              <a:lnSpc>
                <a:spcPct val="130000"/>
              </a:lnSpc>
              <a:buFont typeface="Wingdings"/>
              <a:buChar char="l"/>
            </a:pPr>
            <a:r>
              <a:rPr lang="zh-CN" altLang="zh-CN" sz="2800" b="1">
                <a:solidFill>
                  <a:srgbClr val="FF0000"/>
                </a:solidFill>
                <a:latin typeface="等线 Light"/>
                <a:ea typeface="+mn-ea"/>
                <a:cs typeface="微软雅黑 Light" charset="0"/>
              </a:rPr>
              <a:t>背的时候清清楚楚，用的时候模模糊糊。</a:t>
            </a:r>
            <a:endParaRPr lang="zh-CN" altLang="zh-CN" sz="2800" b="1">
              <a:solidFill>
                <a:srgbClr val="FF0000"/>
              </a:solidFill>
              <a:latin typeface="等线 Light"/>
              <a:ea typeface="微软雅黑 Light"/>
            </a:endParaRPr>
          </a:p>
        </p:txBody>
      </p:sp>
      <p:pic>
        <p:nvPicPr>
          <p:cNvPr id="429058" name="图片 2"/>
          <p:cNvPicPr>
            <a:picLocks noChangeAspect="1"/>
          </p:cNvPicPr>
          <p:nvPr/>
        </p:nvPicPr>
        <p:blipFill>
          <a:blip r:embed="rId2"/>
          <a:srcRect l="19681" t="6702" r="11024"/>
          <a:stretch>
            <a:fillRect/>
          </a:stretch>
        </p:blipFill>
        <p:spPr>
          <a:xfrm>
            <a:off x="7402513" y="1116013"/>
            <a:ext cx="2857500" cy="4068762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30081" name="文本框 3"/>
          <p:cNvSpPr txBox="1"/>
          <p:nvPr/>
        </p:nvSpPr>
        <p:spPr>
          <a:xfrm>
            <a:off x="1876425" y="1854200"/>
            <a:ext cx="8439150" cy="3325495"/>
          </a:xfrm>
          <a:prstGeom prst="rect">
            <a:avLst/>
          </a:prstGeom>
          <a:noFill/>
          <a:ln w="38100" cap="flat" cmpd="sng">
            <a:solidFill>
              <a:schemeClr val="tx1"/>
            </a:solidFill>
            <a:prstDash val="sysDash"/>
            <a:round/>
            <a:headEnd type="none" w="med" len="med"/>
            <a:tailEnd type="none" w="med" len="med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endParaRPr lang="zh-CN" altLang="en-US">
              <a:latin typeface="等线 Light"/>
              <a:ea typeface="+mn-ea"/>
              <a:cs typeface="微软雅黑 Light" charset="0"/>
            </a:endParaRPr>
          </a:p>
          <a:p>
            <a:pPr algn="ctr">
              <a:lnSpc>
                <a:spcPct val="150000"/>
              </a:lnSpc>
            </a:pPr>
            <a:r>
              <a:rPr lang="zh-CN" altLang="en-US" sz="4000">
                <a:latin typeface="微软雅黑" charset="-122"/>
                <a:ea typeface="微软雅黑" charset="-122"/>
              </a:rPr>
              <a:t>具体 </a:t>
            </a:r>
            <a:r>
              <a:rPr lang="en-US" altLang="zh-CN" sz="4000">
                <a:latin typeface="微软雅黑" charset="-122"/>
                <a:ea typeface="微软雅黑" charset="-122"/>
              </a:rPr>
              <a:t>→ </a:t>
            </a:r>
            <a:r>
              <a:rPr lang="zh-CN" altLang="en-US" sz="4000">
                <a:latin typeface="微软雅黑" charset="-122"/>
                <a:ea typeface="微软雅黑" charset="-122"/>
              </a:rPr>
              <a:t>抽象</a:t>
            </a:r>
          </a:p>
          <a:p>
            <a:pPr algn="ctr">
              <a:lnSpc>
                <a:spcPct val="150000"/>
              </a:lnSpc>
            </a:pPr>
            <a:r>
              <a:rPr lang="en-US" altLang="zh-CN" sz="2800">
                <a:latin typeface="微软雅黑" charset="-122"/>
                <a:ea typeface="微软雅黑" charset="-122"/>
                <a:sym typeface="微软雅黑 Light" charset="0"/>
              </a:rPr>
              <a:t> </a:t>
            </a:r>
            <a:r>
              <a:rPr lang="zh-CN" altLang="en-US" sz="2800">
                <a:latin typeface="微软雅黑" charset="-122"/>
                <a:ea typeface="微软雅黑" charset="-122"/>
                <a:sym typeface="微软雅黑 Light" charset="0"/>
              </a:rPr>
              <a:t>空间  </a:t>
            </a:r>
            <a:r>
              <a:rPr lang="en-US" altLang="zh-CN" sz="2800">
                <a:latin typeface="微软雅黑" charset="-122"/>
                <a:ea typeface="微软雅黑" charset="-122"/>
                <a:sym typeface="微软雅黑 Light" charset="0"/>
              </a:rPr>
              <a:t>→  </a:t>
            </a:r>
            <a:r>
              <a:rPr lang="zh-CN" altLang="en-US" sz="2800">
                <a:latin typeface="微软雅黑" charset="-122"/>
                <a:ea typeface="微软雅黑" charset="-122"/>
                <a:sym typeface="微软雅黑 Light" charset="0"/>
              </a:rPr>
              <a:t>时间</a:t>
            </a:r>
          </a:p>
          <a:p>
            <a:pPr algn="ctr">
              <a:lnSpc>
                <a:spcPct val="150000"/>
              </a:lnSpc>
            </a:pPr>
            <a:r>
              <a:rPr lang="zh-CN" altLang="en-US" sz="2800">
                <a:latin typeface="微软雅黑" charset="-122"/>
                <a:ea typeface="微软雅黑" charset="-122"/>
                <a:sym typeface="微软雅黑 Light" charset="0"/>
              </a:rPr>
              <a:t>人、物    </a:t>
            </a:r>
            <a:r>
              <a:rPr lang="en-US" altLang="zh-CN" sz="2800">
                <a:latin typeface="微软雅黑" charset="-122"/>
                <a:ea typeface="微软雅黑" charset="-122"/>
                <a:sym typeface="微软雅黑 Light" charset="0"/>
              </a:rPr>
              <a:t>→       </a:t>
            </a:r>
            <a:r>
              <a:rPr lang="zh-CN" altLang="en-US" sz="2800">
                <a:latin typeface="微软雅黑" charset="-122"/>
                <a:ea typeface="微软雅黑" charset="-122"/>
                <a:sym typeface="微软雅黑 Light" charset="0"/>
              </a:rPr>
              <a:t>事</a:t>
            </a:r>
            <a:endParaRPr lang="zh-CN" altLang="en-US" sz="2800">
              <a:latin typeface="微软雅黑" charset="-122"/>
              <a:ea typeface="微软雅黑" charset="-122"/>
            </a:endParaRPr>
          </a:p>
          <a:p>
            <a:pPr>
              <a:lnSpc>
                <a:spcPct val="140000"/>
              </a:lnSpc>
            </a:pPr>
            <a:endParaRPr lang="zh-CN" altLang="en-US" sz="2800">
              <a:latin typeface="微软雅黑" charset="-122"/>
              <a:ea typeface="微软雅黑" charset="-122"/>
            </a:endParaRPr>
          </a:p>
        </p:txBody>
      </p:sp>
      <p:sp>
        <p:nvSpPr>
          <p:cNvPr id="430082" name="文本框 1"/>
          <p:cNvSpPr txBox="1"/>
          <p:nvPr/>
        </p:nvSpPr>
        <p:spPr>
          <a:xfrm>
            <a:off x="3089275" y="842963"/>
            <a:ext cx="6361113" cy="768350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4400" b="1">
                <a:solidFill>
                  <a:srgbClr val="FF0000"/>
                </a:solidFill>
                <a:latin typeface="等线 Light"/>
                <a:ea typeface="+mn-ea"/>
                <a:cs typeface="微软雅黑 Light" charset="0"/>
              </a:rPr>
              <a:t>速记词组总规律</a:t>
            </a:r>
            <a:endParaRPr lang="zh-CN" altLang="en-US" sz="4400" b="1">
              <a:solidFill>
                <a:srgbClr val="FF0000"/>
              </a:solidFill>
              <a:latin typeface="等线 Light"/>
              <a:ea typeface="微软雅黑 Light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31105" name="文本框 7"/>
          <p:cNvSpPr txBox="1"/>
          <p:nvPr/>
        </p:nvSpPr>
        <p:spPr>
          <a:xfrm>
            <a:off x="4156075" y="298450"/>
            <a:ext cx="3013075" cy="768350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latin typeface="等线 Light"/>
                <a:ea typeface="+mn-ea"/>
                <a:cs typeface="微软雅黑 Light" charset="0"/>
              </a:rPr>
              <a:t>（一）</a:t>
            </a:r>
            <a:r>
              <a:rPr lang="en-US" altLang="zh-CN" sz="2800" b="1">
                <a:latin typeface="等线 Light"/>
                <a:ea typeface="+mn-ea"/>
              </a:rPr>
              <a:t>  </a:t>
            </a:r>
            <a:r>
              <a:rPr lang="zh-CN" altLang="en-US" sz="4400" b="1">
                <a:latin typeface="等线 Light"/>
                <a:ea typeface="+mn-ea"/>
                <a:cs typeface="微软雅黑 Light" charset="0"/>
              </a:rPr>
              <a:t>on</a:t>
            </a:r>
            <a:endParaRPr lang="zh-CN" altLang="en-US" sz="4400" b="1">
              <a:latin typeface="等线 Light"/>
              <a:ea typeface="微软雅黑 Light"/>
            </a:endParaRPr>
          </a:p>
        </p:txBody>
      </p:sp>
      <p:sp>
        <p:nvSpPr>
          <p:cNvPr id="431106" name="文本框 10"/>
          <p:cNvSpPr txBox="1"/>
          <p:nvPr/>
        </p:nvSpPr>
        <p:spPr>
          <a:xfrm>
            <a:off x="365125" y="4575175"/>
            <a:ext cx="3790950" cy="398780"/>
          </a:xfrm>
          <a:prstGeom prst="rect">
            <a:avLst/>
          </a:prstGeom>
          <a:solidFill>
            <a:srgbClr val="FF0000"/>
          </a:solidFill>
          <a:ln w="9525" cap="flat" cmpd="sng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000" b="1">
                <a:latin typeface="等线 Light"/>
                <a:ea typeface="+mn-ea"/>
              </a:rPr>
              <a:t>on</a:t>
            </a:r>
            <a:r>
              <a:rPr lang="zh-CN" altLang="en-US" sz="2000">
                <a:latin typeface="等线 Light"/>
                <a:ea typeface="+mn-ea"/>
                <a:cs typeface="微软雅黑 Light" charset="0"/>
              </a:rPr>
              <a:t>本意：点或面的接触</a:t>
            </a:r>
            <a:endParaRPr lang="zh-CN" altLang="en-US" sz="2000">
              <a:latin typeface="等线 Light"/>
              <a:ea typeface="微软雅黑 Light"/>
            </a:endParaRPr>
          </a:p>
        </p:txBody>
      </p:sp>
      <p:sp>
        <p:nvSpPr>
          <p:cNvPr id="431107" name="文本框 11"/>
          <p:cNvSpPr txBox="1"/>
          <p:nvPr/>
        </p:nvSpPr>
        <p:spPr>
          <a:xfrm>
            <a:off x="6238875" y="4975225"/>
            <a:ext cx="5665788" cy="1503045"/>
          </a:xfrm>
          <a:prstGeom prst="rect">
            <a:avLst/>
          </a:prstGeom>
          <a:noFill/>
          <a:ln w="9525" cap="flat" cmpd="sng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0000"/>
              </a:lnSpc>
            </a:pPr>
            <a:r>
              <a:rPr lang="zh-CN" altLang="zh-CN" b="1">
                <a:latin typeface="等线 Light"/>
                <a:ea typeface="+mn-ea"/>
                <a:cs typeface="微软雅黑 Light" charset="0"/>
              </a:rPr>
              <a:t>某个动作与一个时间点</a:t>
            </a:r>
            <a:r>
              <a:rPr lang="en-US" altLang="zh-CN" b="1">
                <a:latin typeface="等线 Light"/>
                <a:ea typeface="+mn-ea"/>
              </a:rPr>
              <a:t>“</a:t>
            </a:r>
            <a:r>
              <a:rPr lang="zh-CN" altLang="zh-CN" b="1">
                <a:latin typeface="等线 Light"/>
                <a:ea typeface="+mn-ea"/>
                <a:cs typeface="微软雅黑 Light" charset="0"/>
              </a:rPr>
              <a:t>接触</a:t>
            </a:r>
            <a:r>
              <a:rPr lang="en-US" altLang="zh-CN" b="1">
                <a:latin typeface="等线 Light"/>
                <a:ea typeface="+mn-ea"/>
              </a:rPr>
              <a:t>”</a:t>
            </a:r>
            <a:r>
              <a:rPr lang="zh-CN" altLang="zh-CN" b="1">
                <a:latin typeface="等线 Light"/>
                <a:ea typeface="+mn-ea"/>
                <a:cs typeface="微软雅黑 Light" charset="0"/>
              </a:rPr>
              <a:t>  </a:t>
            </a:r>
            <a:r>
              <a:rPr lang="en-US" altLang="zh-CN" b="1">
                <a:latin typeface="等线 Light"/>
                <a:ea typeface="+mn-ea"/>
              </a:rPr>
              <a:t>→ </a:t>
            </a:r>
            <a:r>
              <a:rPr lang="zh-CN" altLang="zh-CN" b="1">
                <a:latin typeface="等线 Light"/>
                <a:ea typeface="+mn-ea"/>
                <a:cs typeface="微软雅黑 Light" charset="0"/>
              </a:rPr>
              <a:t>按时， 如 </a:t>
            </a:r>
            <a:r>
              <a:rPr lang="en-US" altLang="zh-CN" b="1">
                <a:latin typeface="等线 Light"/>
                <a:ea typeface="+mn-ea"/>
              </a:rPr>
              <a:t>on time</a:t>
            </a:r>
            <a:endParaRPr lang="zh-CN" altLang="zh-CN" b="1">
              <a:latin typeface="等线 Light"/>
              <a:ea typeface="+mn-ea"/>
              <a:cs typeface="微软雅黑 Light" charset="0"/>
            </a:endParaRPr>
          </a:p>
          <a:p>
            <a:pPr>
              <a:lnSpc>
                <a:spcPct val="170000"/>
              </a:lnSpc>
            </a:pPr>
            <a:r>
              <a:rPr lang="zh-CN" altLang="zh-CN" b="1">
                <a:latin typeface="等线 Light"/>
                <a:ea typeface="+mn-ea"/>
                <a:cs typeface="微软雅黑 Light" charset="0"/>
                <a:sym typeface="微软雅黑 Light" charset="0"/>
              </a:rPr>
              <a:t>某个动作与一段时间</a:t>
            </a:r>
            <a:r>
              <a:rPr lang="en-US" altLang="zh-CN" b="1">
                <a:latin typeface="等线 Light"/>
                <a:ea typeface="+mn-ea"/>
                <a:sym typeface="微软雅黑 Light" charset="0"/>
              </a:rPr>
              <a:t>“</a:t>
            </a:r>
            <a:r>
              <a:rPr lang="zh-CN" altLang="en-US" b="1">
                <a:latin typeface="等线 Light"/>
                <a:ea typeface="+mn-ea"/>
                <a:cs typeface="微软雅黑 Light" charset="0"/>
                <a:sym typeface="微软雅黑 Light" charset="0"/>
              </a:rPr>
              <a:t>接触</a:t>
            </a:r>
            <a:r>
              <a:rPr lang="en-US" altLang="zh-CN" b="1">
                <a:latin typeface="等线 Light"/>
                <a:ea typeface="+mn-ea"/>
                <a:sym typeface="微软雅黑 Light" charset="0"/>
              </a:rPr>
              <a:t>”</a:t>
            </a:r>
            <a:r>
              <a:rPr lang="zh-CN" altLang="zh-CN" b="1">
                <a:latin typeface="等线 Light"/>
                <a:ea typeface="+mn-ea"/>
                <a:cs typeface="微软雅黑 Light" charset="0"/>
                <a:sym typeface="微软雅黑 Light" charset="0"/>
              </a:rPr>
              <a:t>   </a:t>
            </a:r>
            <a:r>
              <a:rPr lang="en-US" altLang="zh-CN" b="1">
                <a:latin typeface="等线 Light"/>
                <a:ea typeface="+mn-ea"/>
                <a:sym typeface="微软雅黑 Light" charset="0"/>
              </a:rPr>
              <a:t>→ </a:t>
            </a:r>
            <a:r>
              <a:rPr lang="zh-CN" altLang="zh-CN" b="1">
                <a:latin typeface="等线 Light"/>
                <a:ea typeface="+mn-ea"/>
                <a:cs typeface="微软雅黑 Light" charset="0"/>
              </a:rPr>
              <a:t>持续 ，如 </a:t>
            </a:r>
            <a:r>
              <a:rPr lang="en-US" altLang="zh-CN" b="1">
                <a:latin typeface="等线 Light"/>
                <a:ea typeface="+mn-ea"/>
              </a:rPr>
              <a:t>go on</a:t>
            </a:r>
          </a:p>
        </p:txBody>
      </p:sp>
      <p:pic>
        <p:nvPicPr>
          <p:cNvPr id="431108" name="图片 1"/>
          <p:cNvPicPr>
            <a:picLocks noChangeAspect="1"/>
          </p:cNvPicPr>
          <p:nvPr/>
        </p:nvPicPr>
        <p:blipFill>
          <a:blip r:embed="rId2"/>
          <a:srcRect b="16869"/>
          <a:stretch>
            <a:fillRect/>
          </a:stretch>
        </p:blipFill>
        <p:spPr>
          <a:xfrm>
            <a:off x="927100" y="2058988"/>
            <a:ext cx="1803400" cy="2224087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431109" name="图片 2"/>
          <p:cNvPicPr>
            <a:picLocks noChangeAspect="1"/>
          </p:cNvPicPr>
          <p:nvPr/>
        </p:nvPicPr>
        <p:blipFill>
          <a:blip r:embed="rId3"/>
          <a:srcRect b="25105"/>
          <a:stretch>
            <a:fillRect/>
          </a:stretch>
        </p:blipFill>
        <p:spPr>
          <a:xfrm>
            <a:off x="8512175" y="3578225"/>
            <a:ext cx="2735263" cy="1163638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431110" name="图片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10300" y="3435350"/>
            <a:ext cx="1858963" cy="145097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4" name="右箭头 3"/>
          <p:cNvSpPr/>
          <p:nvPr/>
        </p:nvSpPr>
        <p:spPr>
          <a:xfrm rot="20940000">
            <a:off x="3497263" y="2565400"/>
            <a:ext cx="2392363" cy="327025"/>
          </a:xfrm>
          <a:prstGeom prst="rightArrow">
            <a:avLst/>
          </a:prstGeom>
          <a:solidFill>
            <a:schemeClr val="bg1"/>
          </a:solidFill>
          <a:ln w="381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 Light"/>
                <a:ea typeface="+mn-ea"/>
                <a:cs typeface="+mn-cs"/>
              </a:defRPr>
            </a:lvl9pPr>
          </a:lstStyle>
          <a:p>
            <a:pPr algn="ctr" fontAlgn="auto"/>
            <a:endParaRPr lang="zh-CN" altLang="en-US" strike="noStrike" noProof="1"/>
          </a:p>
        </p:txBody>
      </p:sp>
      <p:sp>
        <p:nvSpPr>
          <p:cNvPr id="5" name="右箭头 4"/>
          <p:cNvSpPr/>
          <p:nvPr/>
        </p:nvSpPr>
        <p:spPr>
          <a:xfrm rot="1320000">
            <a:off x="3463925" y="3957638"/>
            <a:ext cx="2457450" cy="350838"/>
          </a:xfrm>
          <a:prstGeom prst="rightArrow">
            <a:avLst>
              <a:gd name="adj1" fmla="val 50000"/>
              <a:gd name="adj2" fmla="val 47153"/>
            </a:avLst>
          </a:prstGeom>
          <a:solidFill>
            <a:schemeClr val="bg1"/>
          </a:solidFill>
          <a:ln w="381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 Light"/>
                <a:ea typeface="+mn-ea"/>
                <a:cs typeface="+mn-cs"/>
              </a:defRPr>
            </a:lvl9pPr>
          </a:lstStyle>
          <a:p>
            <a:pPr algn="ctr" fontAlgn="auto"/>
            <a:endParaRPr lang="zh-CN" altLang="en-US" strike="noStrike" noProof="1"/>
          </a:p>
        </p:txBody>
      </p:sp>
      <p:sp>
        <p:nvSpPr>
          <p:cNvPr id="431113" name="文本框 8"/>
          <p:cNvSpPr txBox="1"/>
          <p:nvPr/>
        </p:nvSpPr>
        <p:spPr>
          <a:xfrm>
            <a:off x="6356350" y="2501900"/>
            <a:ext cx="5051425" cy="423545"/>
          </a:xfrm>
          <a:prstGeom prst="rect">
            <a:avLst/>
          </a:prstGeom>
          <a:noFill/>
          <a:ln w="9525" cap="flat" cmpd="sng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zh-CN" altLang="zh-CN" b="1">
                <a:latin typeface="等线 Light"/>
                <a:ea typeface="+mn-ea"/>
                <a:cs typeface="微软雅黑 Light" charset="0"/>
              </a:rPr>
              <a:t>人、物的</a:t>
            </a:r>
            <a:r>
              <a:rPr lang="en-US" altLang="zh-CN" b="1">
                <a:latin typeface="等线 Light"/>
                <a:ea typeface="+mn-ea"/>
              </a:rPr>
              <a:t>“</a:t>
            </a:r>
            <a:r>
              <a:rPr lang="zh-CN" altLang="zh-CN" b="1">
                <a:latin typeface="等线 Light"/>
                <a:ea typeface="+mn-ea"/>
                <a:cs typeface="微软雅黑 Light" charset="0"/>
              </a:rPr>
              <a:t>接触</a:t>
            </a:r>
            <a:r>
              <a:rPr lang="en-US" altLang="zh-CN" b="1">
                <a:latin typeface="等线 Light"/>
                <a:ea typeface="+mn-ea"/>
              </a:rPr>
              <a:t>”</a:t>
            </a:r>
            <a:r>
              <a:rPr lang="zh-CN" altLang="zh-CN" b="1">
                <a:latin typeface="等线 Light"/>
                <a:ea typeface="+mn-ea"/>
                <a:cs typeface="微软雅黑 Light" charset="0"/>
              </a:rPr>
              <a:t>  </a:t>
            </a:r>
            <a:r>
              <a:rPr lang="en-US" altLang="zh-CN" b="1">
                <a:latin typeface="等线 Light"/>
                <a:ea typeface="+mn-ea"/>
              </a:rPr>
              <a:t>→ </a:t>
            </a:r>
            <a:r>
              <a:rPr lang="zh-CN" altLang="zh-CN" b="1">
                <a:latin typeface="等线 Light"/>
                <a:ea typeface="+mn-ea"/>
                <a:cs typeface="微软雅黑 Light" charset="0"/>
              </a:rPr>
              <a:t>如 </a:t>
            </a:r>
            <a:r>
              <a:rPr lang="en-US" altLang="zh-CN" b="1">
                <a:latin typeface="等线 Light"/>
                <a:ea typeface="+mn-ea"/>
              </a:rPr>
              <a:t>try on (</a:t>
            </a:r>
            <a:r>
              <a:rPr lang="zh-CN" altLang="zh-CN" b="1">
                <a:latin typeface="等线 Light"/>
                <a:ea typeface="+mn-ea"/>
                <a:cs typeface="微软雅黑 Light" charset="0"/>
              </a:rPr>
              <a:t>试穿</a:t>
            </a:r>
            <a:r>
              <a:rPr lang="en-US" altLang="zh-CN" b="1">
                <a:latin typeface="等线 Light"/>
                <a:ea typeface="+mn-ea"/>
              </a:rPr>
              <a:t>)</a:t>
            </a:r>
          </a:p>
        </p:txBody>
      </p:sp>
      <p:pic>
        <p:nvPicPr>
          <p:cNvPr id="431114" name="图片 1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362950" y="463550"/>
            <a:ext cx="1038225" cy="2038350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" name="三角形 16"/>
          <p:cNvSpPr/>
          <p:nvPr/>
        </p:nvSpPr>
        <p:spPr>
          <a:xfrm rot="5400000">
            <a:off x="-212725" y="5321300"/>
            <a:ext cx="808038" cy="388938"/>
          </a:xfrm>
          <a:prstGeom prst="triangle">
            <a:avLst/>
          </a:prstGeom>
          <a:solidFill>
            <a:schemeClr val="accent1">
              <a:alpha val="1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 Light"/>
                <a:ea typeface="+mn-ea"/>
                <a:cs typeface="+mn-cs"/>
              </a:defRPr>
            </a:lvl9pPr>
          </a:lstStyle>
          <a:p>
            <a:pPr algn="ctr" fontAlgn="auto"/>
            <a:endParaRPr kumimoji="1" lang="zh-CN" altLang="en-US" strike="noStrike" noProof="1"/>
          </a:p>
        </p:txBody>
      </p:sp>
      <p:pic>
        <p:nvPicPr>
          <p:cNvPr id="432130" name="图片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70888" y="1231900"/>
            <a:ext cx="1735137" cy="197167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4" name="文本框 3"/>
          <p:cNvSpPr txBox="1"/>
          <p:nvPr/>
        </p:nvSpPr>
        <p:spPr>
          <a:xfrm>
            <a:off x="1735138" y="925513"/>
            <a:ext cx="6299200" cy="29845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buFont typeface="Wingdings"/>
              <a:buNone/>
            </a:pPr>
            <a:r>
              <a:rPr lang="zh-CN" altLang="en-US" sz="2800" b="1" noProof="1">
                <a:latin typeface="+mn-lt"/>
                <a:ea typeface="+mn-ea"/>
                <a:cs typeface="+mn-cs"/>
                <a:sym typeface="+mn-ea"/>
              </a:rPr>
              <a:t>①</a:t>
            </a:r>
            <a:r>
              <a:rPr lang="en-US" altLang="zh-CN" sz="2800" b="1" noProof="1">
                <a:latin typeface="+mn-lt"/>
                <a:ea typeface="+mn-ea"/>
                <a:cs typeface="+mn-cs"/>
                <a:sym typeface="+mn-ea"/>
              </a:rPr>
              <a:t>try on </a:t>
            </a:r>
            <a:r>
              <a:rPr lang="zh-CN" altLang="en-US" sz="2800" b="1" noProof="1">
                <a:latin typeface="+mn-lt"/>
                <a:ea typeface="+mn-ea"/>
                <a:cs typeface="+mn-cs"/>
                <a:sym typeface="+mn-ea"/>
              </a:rPr>
              <a:t>试穿     </a:t>
            </a:r>
            <a:r>
              <a:rPr lang="en-US" altLang="zh-CN" sz="2800" b="1" noProof="1">
                <a:latin typeface="+mn-lt"/>
                <a:ea typeface="+mn-ea"/>
                <a:cs typeface="+mn-cs"/>
                <a:sym typeface="+mn-ea"/>
              </a:rPr>
              <a:t>put on </a:t>
            </a:r>
            <a:r>
              <a:rPr lang="zh-CN" altLang="zh-CN" sz="2800" b="1" noProof="1">
                <a:latin typeface="+mn-lt"/>
                <a:ea typeface="+mn-ea"/>
                <a:cs typeface="+mn-cs"/>
                <a:sym typeface="+mn-ea"/>
              </a:rPr>
              <a:t>穿上</a:t>
            </a:r>
            <a:endParaRPr lang="zh-CN" altLang="zh-CN" sz="2000" b="1" noProof="1"/>
          </a:p>
          <a:p>
            <a:pPr marL="342900" indent="-342900" fontAlgn="auto">
              <a:buFont typeface="Wingdings"/>
              <a:buChar char="l"/>
            </a:pPr>
            <a:endParaRPr lang="zh-CN" altLang="zh-CN" sz="2000" b="1" noProof="1">
              <a:sym typeface="+mn-ea"/>
            </a:endParaRPr>
          </a:p>
          <a:p>
            <a:pPr fontAlgn="auto">
              <a:buFont typeface="Wingdings"/>
              <a:buNone/>
            </a:pPr>
            <a:r>
              <a:rPr lang="zh-CN" altLang="en-US" b="1" noProof="1">
                <a:solidFill>
                  <a:srgbClr val="FF3300"/>
                </a:solidFill>
                <a:latin typeface="+mn-lt"/>
                <a:ea typeface="+mn-ea"/>
                <a:cs typeface="+mn-cs"/>
                <a:sym typeface="+mn-ea"/>
              </a:rPr>
              <a:t>本义：人（的皮肤）和衣服   </a:t>
            </a:r>
            <a:r>
              <a:rPr lang="zh-CN" altLang="en-US" b="1" u="sng" noProof="1">
                <a:solidFill>
                  <a:srgbClr val="FF3300"/>
                </a:solidFill>
                <a:latin typeface="+mn-lt"/>
                <a:ea typeface="+mn-ea"/>
                <a:cs typeface="+mn-cs"/>
                <a:sym typeface="+mn-ea"/>
              </a:rPr>
              <a:t>             </a:t>
            </a:r>
            <a:r>
              <a:rPr lang="zh-CN" altLang="en-US" b="1" noProof="1">
                <a:solidFill>
                  <a:srgbClr val="FF3300"/>
                </a:solidFill>
                <a:latin typeface="+mn-lt"/>
                <a:ea typeface="+mn-ea"/>
                <a:cs typeface="+mn-cs"/>
                <a:sym typeface="+mn-ea"/>
              </a:rPr>
              <a:t>   →穿戴</a:t>
            </a:r>
            <a:endParaRPr lang="zh-CN" altLang="en-US" sz="2000" b="1" noProof="1">
              <a:sym typeface="+mn-ea"/>
            </a:endParaRPr>
          </a:p>
          <a:p>
            <a:pPr marL="342900" indent="-342900" fontAlgn="auto">
              <a:buFont typeface="Wingdings"/>
              <a:buChar char="l"/>
            </a:pPr>
            <a:endParaRPr lang="zh-CN" altLang="en-US" sz="2000" b="1" noProof="1">
              <a:sym typeface="+mn-ea"/>
            </a:endParaRPr>
          </a:p>
          <a:p>
            <a:pPr fontAlgn="auto">
              <a:buFont typeface="Wingdings"/>
              <a:buNone/>
            </a:pPr>
            <a:r>
              <a:rPr lang="zh-CN" altLang="en-US" sz="2800" b="1" noProof="1">
                <a:latin typeface="+mn-lt"/>
                <a:ea typeface="+mn-ea"/>
                <a:cs typeface="+mn-cs"/>
              </a:rPr>
              <a:t>②</a:t>
            </a:r>
            <a:r>
              <a:rPr lang="en-US" altLang="zh-CN" sz="2800" b="1" noProof="1">
                <a:latin typeface="+mn-lt"/>
                <a:ea typeface="+mn-ea"/>
                <a:cs typeface="+mn-cs"/>
              </a:rPr>
              <a:t>turn on   </a:t>
            </a:r>
            <a:r>
              <a:rPr lang="zh-CN" altLang="en-US" sz="2800" b="1" noProof="1">
                <a:latin typeface="+mn-lt"/>
                <a:ea typeface="+mn-ea"/>
                <a:cs typeface="+mn-cs"/>
              </a:rPr>
              <a:t>打开（设备）</a:t>
            </a:r>
            <a:endParaRPr lang="zh-CN" altLang="en-US" sz="2000" b="1" noProof="1"/>
          </a:p>
          <a:p>
            <a:pPr marL="342900" indent="-342900" fontAlgn="auto">
              <a:buFont typeface="Wingdings"/>
              <a:buChar char="l"/>
            </a:pPr>
            <a:endParaRPr lang="zh-CN" altLang="en-US" sz="2000" b="1" noProof="1"/>
          </a:p>
          <a:p>
            <a:pPr fontAlgn="auto">
              <a:buFont typeface="Wingdings"/>
              <a:buNone/>
            </a:pPr>
            <a:r>
              <a:rPr lang="zh-CN" altLang="en-US" b="1" noProof="1">
                <a:solidFill>
                  <a:srgbClr val="FF3300"/>
                </a:solidFill>
                <a:latin typeface="+mn-lt"/>
                <a:ea typeface="+mn-ea"/>
                <a:cs typeface="+mn-cs"/>
              </a:rPr>
              <a:t>本</a:t>
            </a:r>
            <a:r>
              <a:rPr lang="zh-CN" altLang="en-US" b="1" noProof="1">
                <a:solidFill>
                  <a:srgbClr val="FF3300"/>
                </a:solidFill>
                <a:latin typeface="+mn-lt"/>
                <a:ea typeface="+mn-ea"/>
                <a:cs typeface="+mn-cs"/>
                <a:sym typeface="+mn-ea"/>
              </a:rPr>
              <a:t>义</a:t>
            </a:r>
            <a:r>
              <a:rPr lang="zh-CN" altLang="en-US" b="1" noProof="1">
                <a:solidFill>
                  <a:srgbClr val="FF3300"/>
                </a:solidFill>
                <a:latin typeface="+mn-lt"/>
                <a:ea typeface="+mn-ea"/>
                <a:cs typeface="+mn-cs"/>
              </a:rPr>
              <a:t>：旋转按钮turn，使电路</a:t>
            </a:r>
            <a:r>
              <a:rPr lang="zh-CN" altLang="en-US" b="1" u="sng" noProof="1">
                <a:solidFill>
                  <a:srgbClr val="FF3300"/>
                </a:solidFill>
                <a:latin typeface="+mn-lt"/>
                <a:ea typeface="+mn-ea"/>
                <a:cs typeface="+mn-cs"/>
              </a:rPr>
              <a:t>           </a:t>
            </a:r>
            <a:r>
              <a:rPr lang="zh-CN" altLang="en-US" b="1" noProof="1">
                <a:solidFill>
                  <a:srgbClr val="FF3300"/>
                </a:solidFill>
                <a:latin typeface="+mn-lt"/>
                <a:ea typeface="+mn-ea"/>
                <a:cs typeface="+mn-cs"/>
              </a:rPr>
              <a:t>on  </a:t>
            </a:r>
            <a:r>
              <a:rPr lang="en-US" altLang="zh-CN" b="1" noProof="1">
                <a:solidFill>
                  <a:srgbClr val="FF3300"/>
                </a:solidFill>
                <a:latin typeface="+mn-lt"/>
                <a:ea typeface="+mn-ea"/>
                <a:cs typeface="+mn-cs"/>
              </a:rPr>
              <a:t>→</a:t>
            </a:r>
            <a:r>
              <a:rPr lang="zh-CN" altLang="en-US" b="1" noProof="1">
                <a:solidFill>
                  <a:srgbClr val="FF3300"/>
                </a:solidFill>
                <a:latin typeface="+mn-lt"/>
                <a:ea typeface="+mn-ea"/>
                <a:cs typeface="+mn-cs"/>
              </a:rPr>
              <a:t>电流畅通。</a:t>
            </a:r>
            <a:endParaRPr lang="en-US" altLang="zh-CN" sz="2000" b="1" noProof="1"/>
          </a:p>
          <a:p>
            <a:pPr marL="342900" indent="-342900" fontAlgn="auto">
              <a:buFont typeface="Wingdings"/>
              <a:buChar char="l"/>
            </a:pPr>
            <a:endParaRPr lang="zh-CN" altLang="en-US" b="1" noProof="1"/>
          </a:p>
          <a:p>
            <a:pPr fontAlgn="auto"/>
            <a:endParaRPr lang="zh-CN" altLang="en-US" b="1" noProof="1"/>
          </a:p>
        </p:txBody>
      </p:sp>
      <p:pic>
        <p:nvPicPr>
          <p:cNvPr id="432132" name="图片 2"/>
          <p:cNvPicPr>
            <a:picLocks noChangeAspect="1"/>
          </p:cNvPicPr>
          <p:nvPr/>
        </p:nvPicPr>
        <p:blipFill>
          <a:blip r:embed="rId3"/>
          <a:srcRect l="4201" t="526" r="2591" b="3706"/>
          <a:stretch>
            <a:fillRect/>
          </a:stretch>
        </p:blipFill>
        <p:spPr>
          <a:xfrm>
            <a:off x="3111500" y="4019550"/>
            <a:ext cx="1555750" cy="155892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432133" name="图片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91138" y="4029075"/>
            <a:ext cx="1916112" cy="15494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432134" name="文本框 9"/>
          <p:cNvSpPr txBox="1"/>
          <p:nvPr/>
        </p:nvSpPr>
        <p:spPr>
          <a:xfrm>
            <a:off x="2978150" y="5715000"/>
            <a:ext cx="4441825" cy="368300"/>
          </a:xfrm>
          <a:prstGeom prst="rect">
            <a:avLst/>
          </a:prstGeom>
          <a:noFill/>
          <a:ln w="28575" cap="flat" cmpd="sng">
            <a:solidFill>
              <a:schemeClr val="tx1"/>
            </a:solidFill>
            <a:prstDash val="sysDash"/>
            <a:round/>
            <a:headEnd type="none" w="med" len="med"/>
            <a:tailEnd type="none" w="med" len="med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>
                <a:latin typeface="等线 Light"/>
                <a:ea typeface="+mn-ea"/>
                <a:cs typeface="微软雅黑 Light" charset="0"/>
              </a:rPr>
              <a:t>旋转  </a:t>
            </a:r>
            <a:r>
              <a:rPr lang="en-US" altLang="zh-CN">
                <a:latin typeface="等线 Light"/>
                <a:ea typeface="+mn-ea"/>
              </a:rPr>
              <a:t>turn         (</a:t>
            </a:r>
            <a:r>
              <a:rPr lang="zh-CN" altLang="zh-CN">
                <a:latin typeface="等线 Light"/>
                <a:ea typeface="+mn-ea"/>
                <a:cs typeface="微软雅黑 Light" charset="0"/>
              </a:rPr>
              <a:t>正负极</a:t>
            </a:r>
            <a:r>
              <a:rPr lang="en-US" altLang="zh-CN">
                <a:latin typeface="等线 Light"/>
                <a:ea typeface="+mn-ea"/>
              </a:rPr>
              <a:t>)</a:t>
            </a:r>
            <a:r>
              <a:rPr lang="zh-CN" altLang="en-US">
                <a:latin typeface="等线 Light"/>
                <a:ea typeface="+mn-ea"/>
                <a:cs typeface="微软雅黑 Light" charset="0"/>
              </a:rPr>
              <a:t>接触  </a:t>
            </a:r>
            <a:r>
              <a:rPr lang="en-US" altLang="zh-CN">
                <a:latin typeface="等线 Light"/>
                <a:ea typeface="+mn-ea"/>
              </a:rPr>
              <a:t>on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33153" name="文本框 3"/>
          <p:cNvSpPr txBox="1"/>
          <p:nvPr/>
        </p:nvSpPr>
        <p:spPr>
          <a:xfrm>
            <a:off x="3995738" y="246063"/>
            <a:ext cx="5881687" cy="1297305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altLang="zh-CN" sz="3200" b="1">
                <a:solidFill>
                  <a:srgbClr val="FF3300"/>
                </a:solidFill>
                <a:latin typeface="等线 Light"/>
                <a:ea typeface="+mn-ea"/>
              </a:rPr>
              <a:t>on</a:t>
            </a:r>
            <a:r>
              <a:rPr lang="en-US" altLang="zh-CN" sz="3200" b="1">
                <a:latin typeface="等线 Light"/>
                <a:ea typeface="+mn-ea"/>
              </a:rPr>
              <a:t>  board   ( </a:t>
            </a:r>
            <a:r>
              <a:rPr lang="zh-CN" altLang="en-US" sz="2400" b="1" u="sng">
                <a:latin typeface="等线 Light"/>
                <a:ea typeface="+mn-ea"/>
                <a:cs typeface="微软雅黑 Light" charset="0"/>
              </a:rPr>
              <a:t>本意：在木板上</a:t>
            </a:r>
            <a:r>
              <a:rPr lang="en-US" altLang="zh-CN" sz="3200" b="1">
                <a:latin typeface="等线 Light"/>
                <a:ea typeface="+mn-ea"/>
              </a:rPr>
              <a:t>)</a:t>
            </a:r>
            <a:endParaRPr lang="en-US" altLang="zh-CN" sz="2400" b="1">
              <a:latin typeface="等线 Light"/>
              <a:ea typeface="+mn-ea"/>
            </a:endParaRPr>
          </a:p>
          <a:p>
            <a:pPr>
              <a:lnSpc>
                <a:spcPct val="140000"/>
              </a:lnSpc>
            </a:pPr>
            <a:r>
              <a:rPr lang="zh-CN" altLang="en-US" sz="2400" b="1">
                <a:latin typeface="等线 Light"/>
                <a:ea typeface="+mn-ea"/>
                <a:cs typeface="微软雅黑 Light" charset="0"/>
              </a:rPr>
              <a:t>  在</a:t>
            </a:r>
            <a:r>
              <a:rPr lang="zh-CN" altLang="en-US" sz="2400" b="1">
                <a:latin typeface="等线 Light"/>
                <a:ea typeface="+mn-ea"/>
                <a:cs typeface="微软雅黑 Light" charset="0"/>
                <a:sym typeface="微软雅黑 Light" charset="0"/>
              </a:rPr>
              <a:t>船上   </a:t>
            </a:r>
            <a:r>
              <a:rPr lang="en-US" altLang="zh-CN" sz="2400" b="1">
                <a:latin typeface="等线 Light"/>
                <a:ea typeface="+mn-ea"/>
                <a:sym typeface="微软雅黑 Light" charset="0"/>
              </a:rPr>
              <a:t>→   </a:t>
            </a:r>
            <a:r>
              <a:rPr lang="zh-CN" altLang="en-US" sz="2400" b="1">
                <a:latin typeface="等线 Light"/>
                <a:ea typeface="+mn-ea"/>
                <a:cs typeface="微软雅黑 Light" charset="0"/>
                <a:sym typeface="微软雅黑 Light" charset="0"/>
              </a:rPr>
              <a:t>在</a:t>
            </a:r>
            <a:r>
              <a:rPr lang="zh-CN" altLang="en-US" sz="2400" b="1">
                <a:latin typeface="等线 Light"/>
                <a:ea typeface="+mn-ea"/>
                <a:cs typeface="微软雅黑 Light" charset="0"/>
              </a:rPr>
              <a:t>飞机或公共汽车上</a:t>
            </a:r>
            <a:endParaRPr lang="zh-CN" altLang="zh-CN" sz="2400" b="1">
              <a:solidFill>
                <a:srgbClr val="FF0000"/>
              </a:solidFill>
              <a:latin typeface="等线 Light"/>
              <a:ea typeface="微软雅黑 Light"/>
            </a:endParaRPr>
          </a:p>
        </p:txBody>
      </p:sp>
      <p:pic>
        <p:nvPicPr>
          <p:cNvPr id="433154" name="图片 2"/>
          <p:cNvPicPr>
            <a:picLocks noChangeAspect="1"/>
          </p:cNvPicPr>
          <p:nvPr/>
        </p:nvPicPr>
        <p:blipFill>
          <a:blip r:embed="rId2"/>
          <a:srcRect t="5069"/>
          <a:stretch>
            <a:fillRect/>
          </a:stretch>
        </p:blipFill>
        <p:spPr>
          <a:xfrm>
            <a:off x="5227638" y="1854200"/>
            <a:ext cx="2659062" cy="284797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433155" name="文本框 1"/>
          <p:cNvSpPr txBox="1"/>
          <p:nvPr/>
        </p:nvSpPr>
        <p:spPr>
          <a:xfrm>
            <a:off x="2249488" y="5133975"/>
            <a:ext cx="8616950" cy="506730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latin typeface="Times New Roman" charset="0"/>
                <a:ea typeface="+mn-ea"/>
                <a:cs typeface="微软雅黑 Light" charset="0"/>
              </a:rPr>
              <a:t>The three ships had 77 members on board in total.【2010四川阅读】三艘船上共有77人。</a:t>
            </a:r>
            <a:endParaRPr lang="zh-CN" altLang="en-US">
              <a:latin typeface="Times New Roman" charset="0"/>
              <a:ea typeface="微软雅黑 Light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34177" name="图片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7025" y="2184400"/>
            <a:ext cx="3016250" cy="1738313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434178" name="文本框 3"/>
          <p:cNvSpPr txBox="1"/>
          <p:nvPr/>
        </p:nvSpPr>
        <p:spPr>
          <a:xfrm>
            <a:off x="5597525" y="1193800"/>
            <a:ext cx="3086100" cy="866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0000"/>
              </a:lnSpc>
            </a:pPr>
            <a:r>
              <a:rPr lang="en-US" altLang="zh-CN" sz="2800" b="1">
                <a:latin typeface="等线 Light"/>
                <a:ea typeface="+mn-ea"/>
              </a:rPr>
              <a:t>get </a:t>
            </a:r>
            <a:r>
              <a:rPr lang="en-US" altLang="zh-CN" sz="2800" b="1">
                <a:solidFill>
                  <a:srgbClr val="FF3300"/>
                </a:solidFill>
                <a:latin typeface="等线 Light"/>
                <a:ea typeface="+mn-ea"/>
              </a:rPr>
              <a:t>on</a:t>
            </a:r>
            <a:r>
              <a:rPr lang="en-US" altLang="zh-CN" sz="2800" b="1">
                <a:latin typeface="等线 Light"/>
                <a:ea typeface="+mn-ea"/>
              </a:rPr>
              <a:t> 上车</a:t>
            </a:r>
            <a:endParaRPr lang="en-US" altLang="zh-CN" sz="2800" b="1">
              <a:solidFill>
                <a:srgbClr val="FF0000"/>
              </a:solidFill>
              <a:latin typeface="等线 Light"/>
              <a:ea typeface="+mn-ea"/>
            </a:endParaRPr>
          </a:p>
        </p:txBody>
      </p:sp>
      <p:pic>
        <p:nvPicPr>
          <p:cNvPr id="434179" name="图片 2"/>
          <p:cNvPicPr>
            <a:picLocks noChangeAspect="1"/>
          </p:cNvPicPr>
          <p:nvPr/>
        </p:nvPicPr>
        <p:blipFill>
          <a:blip r:embed="rId3"/>
          <a:srcRect l="16406" r="12123"/>
          <a:stretch>
            <a:fillRect/>
          </a:stretch>
        </p:blipFill>
        <p:spPr>
          <a:xfrm>
            <a:off x="7388225" y="2184400"/>
            <a:ext cx="2195513" cy="160337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434180" name="文本框 4"/>
          <p:cNvSpPr txBox="1"/>
          <p:nvPr/>
        </p:nvSpPr>
        <p:spPr>
          <a:xfrm>
            <a:off x="5462588" y="4233863"/>
            <a:ext cx="3355975" cy="368300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>
                <a:latin typeface="等线 Light"/>
                <a:ea typeface="+mn-ea"/>
              </a:rPr>
              <a:t>on </a:t>
            </a:r>
            <a:r>
              <a:rPr lang="zh-CN" altLang="zh-CN">
                <a:latin typeface="等线 Light"/>
                <a:ea typeface="+mn-ea"/>
                <a:cs typeface="微软雅黑 Light" charset="0"/>
              </a:rPr>
              <a:t>表示 人和车</a:t>
            </a:r>
            <a:r>
              <a:rPr lang="en-US" altLang="zh-CN">
                <a:latin typeface="等线 Light"/>
                <a:ea typeface="+mn-ea"/>
              </a:rPr>
              <a:t>“</a:t>
            </a:r>
            <a:r>
              <a:rPr lang="zh-CN" altLang="en-US">
                <a:latin typeface="等线 Light"/>
                <a:ea typeface="+mn-ea"/>
                <a:cs typeface="微软雅黑 Light" charset="0"/>
              </a:rPr>
              <a:t>接触</a:t>
            </a:r>
            <a:r>
              <a:rPr lang="en-US" altLang="zh-CN">
                <a:latin typeface="等线 Light"/>
                <a:ea typeface="+mn-ea"/>
              </a:rPr>
              <a:t>”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35201" name="文本框 4"/>
          <p:cNvSpPr txBox="1"/>
          <p:nvPr/>
        </p:nvSpPr>
        <p:spPr>
          <a:xfrm>
            <a:off x="2971800" y="1538288"/>
            <a:ext cx="6450013" cy="2646045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zh-CN" sz="4000">
                <a:latin typeface="等线 Light"/>
                <a:ea typeface="+mn-ea"/>
                <a:cs typeface="微软雅黑 Light" charset="0"/>
              </a:rPr>
              <a:t>与</a:t>
            </a:r>
            <a:r>
              <a:rPr lang="en-US" altLang="zh-CN" sz="4000">
                <a:latin typeface="等线 Light"/>
                <a:ea typeface="+mn-ea"/>
              </a:rPr>
              <a:t>“</a:t>
            </a:r>
            <a:r>
              <a:rPr lang="zh-CN" altLang="en-US" sz="4000">
                <a:latin typeface="等线 Light"/>
                <a:ea typeface="+mn-ea"/>
                <a:cs typeface="微软雅黑 Light" charset="0"/>
              </a:rPr>
              <a:t>事情</a:t>
            </a:r>
            <a:r>
              <a:rPr lang="en-US" altLang="zh-CN" sz="4000">
                <a:latin typeface="等线 Light"/>
                <a:ea typeface="+mn-ea"/>
              </a:rPr>
              <a:t>”</a:t>
            </a:r>
            <a:r>
              <a:rPr lang="zh-CN" altLang="en-US" sz="4000">
                <a:latin typeface="等线 Light"/>
                <a:ea typeface="+mn-ea"/>
                <a:cs typeface="微软雅黑 Light" charset="0"/>
              </a:rPr>
              <a:t>接触</a:t>
            </a:r>
          </a:p>
          <a:p>
            <a:endParaRPr lang="zh-CN" altLang="en-US">
              <a:latin typeface="等线 Light"/>
              <a:ea typeface="+mn-ea"/>
              <a:cs typeface="微软雅黑 Light" charset="0"/>
            </a:endParaRPr>
          </a:p>
          <a:p>
            <a:r>
              <a:rPr lang="zh-CN" altLang="en-US" b="1">
                <a:latin typeface="等线 Light"/>
                <a:ea typeface="+mn-ea"/>
                <a:cs typeface="微软雅黑 Light" charset="0"/>
              </a:rPr>
              <a:t>①跟</a:t>
            </a:r>
            <a:r>
              <a:rPr lang="en-US" altLang="zh-CN" b="1">
                <a:latin typeface="等线 Light"/>
                <a:ea typeface="+mn-ea"/>
              </a:rPr>
              <a:t>“</a:t>
            </a:r>
            <a:r>
              <a:rPr lang="zh-CN" altLang="en-US" b="1">
                <a:latin typeface="等线 Light"/>
                <a:ea typeface="+mn-ea"/>
                <a:cs typeface="微软雅黑 Light" charset="0"/>
              </a:rPr>
              <a:t>主题</a:t>
            </a:r>
            <a:r>
              <a:rPr lang="en-US" altLang="zh-CN" b="1">
                <a:latin typeface="等线 Light"/>
                <a:ea typeface="+mn-ea"/>
              </a:rPr>
              <a:t>”</a:t>
            </a:r>
            <a:r>
              <a:rPr lang="zh-CN" altLang="en-US" b="1">
                <a:latin typeface="等线 Light"/>
                <a:ea typeface="+mn-ea"/>
                <a:cs typeface="微软雅黑 Light" charset="0"/>
              </a:rPr>
              <a:t>接触：</a:t>
            </a:r>
            <a:r>
              <a:rPr lang="en-US" altLang="zh-CN" b="1">
                <a:latin typeface="等线 Light"/>
                <a:ea typeface="+mn-ea"/>
              </a:rPr>
              <a:t>reaserch, paper, discussion</a:t>
            </a:r>
            <a:r>
              <a:rPr lang="zh-CN" altLang="zh-CN" b="1">
                <a:latin typeface="等线 Light"/>
                <a:ea typeface="+mn-ea"/>
                <a:cs typeface="微软雅黑 Light" charset="0"/>
              </a:rPr>
              <a:t>   </a:t>
            </a:r>
            <a:r>
              <a:rPr lang="en-US" altLang="zh-CN" b="1">
                <a:latin typeface="等线 Light"/>
                <a:ea typeface="+mn-ea"/>
              </a:rPr>
              <a:t>on  + </a:t>
            </a:r>
            <a:r>
              <a:rPr lang="zh-CN" altLang="en-US" b="1">
                <a:latin typeface="等线 Light"/>
                <a:ea typeface="+mn-ea"/>
                <a:cs typeface="微软雅黑 Light" charset="0"/>
              </a:rPr>
              <a:t>事（主题）</a:t>
            </a:r>
            <a:r>
              <a:rPr lang="en-US" altLang="zh-CN" b="1">
                <a:latin typeface="等线 Light"/>
                <a:ea typeface="+mn-ea"/>
              </a:rPr>
              <a:t>→  “</a:t>
            </a:r>
            <a:r>
              <a:rPr lang="zh-CN" altLang="en-US" b="1">
                <a:latin typeface="等线 Light"/>
                <a:ea typeface="+mn-ea"/>
                <a:cs typeface="微软雅黑 Light" charset="0"/>
              </a:rPr>
              <a:t>关于</a:t>
            </a:r>
            <a:r>
              <a:rPr lang="en-US" altLang="zh-CN" b="1">
                <a:latin typeface="等线 Light"/>
                <a:ea typeface="+mn-ea"/>
              </a:rPr>
              <a:t>”</a:t>
            </a:r>
          </a:p>
          <a:p>
            <a:endParaRPr lang="en-US" altLang="zh-CN" b="1">
              <a:latin typeface="等线 Light"/>
              <a:ea typeface="+mn-ea"/>
            </a:endParaRPr>
          </a:p>
          <a:p>
            <a:r>
              <a:rPr lang="zh-CN" altLang="en-US" b="1">
                <a:latin typeface="等线 Light"/>
                <a:ea typeface="+mn-ea"/>
                <a:cs typeface="微软雅黑 Light" charset="0"/>
              </a:rPr>
              <a:t>②跟</a:t>
            </a:r>
            <a:r>
              <a:rPr lang="en-US" altLang="zh-CN" b="1">
                <a:latin typeface="等线 Light"/>
                <a:ea typeface="+mn-ea"/>
              </a:rPr>
              <a:t>“</a:t>
            </a:r>
            <a:r>
              <a:rPr lang="zh-CN" altLang="en-US" b="1">
                <a:latin typeface="等线 Light"/>
                <a:ea typeface="+mn-ea"/>
                <a:cs typeface="微软雅黑 Light" charset="0"/>
              </a:rPr>
              <a:t>目的</a:t>
            </a:r>
            <a:r>
              <a:rPr lang="en-US" altLang="zh-CN" b="1">
                <a:latin typeface="等线 Light"/>
                <a:ea typeface="+mn-ea"/>
              </a:rPr>
              <a:t>”</a:t>
            </a:r>
            <a:r>
              <a:rPr lang="zh-CN" altLang="en-US" b="1">
                <a:latin typeface="等线 Light"/>
                <a:ea typeface="+mn-ea"/>
                <a:cs typeface="微软雅黑 Light" charset="0"/>
              </a:rPr>
              <a:t>接触</a:t>
            </a:r>
            <a:r>
              <a:rPr lang="en-US" altLang="zh-CN" b="1">
                <a:latin typeface="等线 Light"/>
                <a:ea typeface="+mn-ea"/>
              </a:rPr>
              <a:t>→</a:t>
            </a:r>
            <a:r>
              <a:rPr lang="zh-CN" altLang="en-US" b="1">
                <a:latin typeface="等线 Light"/>
                <a:ea typeface="+mn-ea"/>
                <a:cs typeface="微软雅黑 Light" charset="0"/>
              </a:rPr>
              <a:t>故意</a:t>
            </a:r>
            <a:endParaRPr lang="en-US" altLang="zh-CN" b="1">
              <a:latin typeface="等线 Light"/>
              <a:ea typeface="+mn-ea"/>
            </a:endParaRPr>
          </a:p>
          <a:p>
            <a:endParaRPr lang="en-US" altLang="zh-CN" b="1">
              <a:latin typeface="等线 Light"/>
              <a:ea typeface="+mn-ea"/>
            </a:endParaRPr>
          </a:p>
          <a:p>
            <a:r>
              <a:rPr lang="zh-CN" altLang="en-US" b="1">
                <a:latin typeface="等线 Light"/>
                <a:ea typeface="+mn-ea"/>
                <a:cs typeface="微软雅黑 Light" charset="0"/>
              </a:rPr>
              <a:t>③</a:t>
            </a:r>
            <a:r>
              <a:rPr lang="en-US" altLang="zh-CN" b="1">
                <a:latin typeface="等线 Light"/>
                <a:ea typeface="+mn-ea"/>
              </a:rPr>
              <a:t>On  </a:t>
            </a:r>
            <a:r>
              <a:rPr lang="zh-CN" altLang="en-US" b="1">
                <a:latin typeface="等线 Light"/>
                <a:ea typeface="+mn-ea"/>
                <a:cs typeface="微软雅黑 Light" charset="0"/>
              </a:rPr>
              <a:t>（一</a:t>
            </a:r>
            <a:r>
              <a:rPr lang="en-US" altLang="zh-CN" b="1">
                <a:latin typeface="等线 Light"/>
                <a:ea typeface="+mn-ea"/>
              </a:rPr>
              <a:t>....</a:t>
            </a:r>
            <a:r>
              <a:rPr lang="zh-CN" altLang="zh-CN" b="1">
                <a:latin typeface="等线 Light"/>
                <a:ea typeface="+mn-ea"/>
                <a:cs typeface="微软雅黑 Light" charset="0"/>
              </a:rPr>
              <a:t>就</a:t>
            </a:r>
            <a:r>
              <a:rPr lang="zh-CN" altLang="en-US" b="1">
                <a:latin typeface="等线 Light"/>
                <a:ea typeface="+mn-ea"/>
                <a:cs typeface="微软雅黑 Light" charset="0"/>
              </a:rPr>
              <a:t>）</a:t>
            </a:r>
            <a:endParaRPr lang="zh-CN" altLang="en-US" b="1">
              <a:latin typeface="等线 Light"/>
              <a:ea typeface="微软雅黑 Light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36225" name="文本框 3"/>
          <p:cNvSpPr txBox="1"/>
          <p:nvPr/>
        </p:nvSpPr>
        <p:spPr>
          <a:xfrm>
            <a:off x="4362450" y="654050"/>
            <a:ext cx="5251450" cy="1235710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0000"/>
              </a:lnSpc>
            </a:pPr>
            <a:r>
              <a:rPr lang="en-US" altLang="zh-CN" sz="2800" b="1">
                <a:solidFill>
                  <a:srgbClr val="FF3300"/>
                </a:solidFill>
                <a:latin typeface="等线 Light"/>
                <a:ea typeface="+mn-ea"/>
              </a:rPr>
              <a:t>on</a:t>
            </a:r>
            <a:r>
              <a:rPr lang="en-US" altLang="zh-CN" sz="2800" b="1">
                <a:latin typeface="等线 Light"/>
                <a:ea typeface="+mn-ea"/>
              </a:rPr>
              <a:t> purpose   </a:t>
            </a:r>
            <a:r>
              <a:rPr lang="zh-CN" altLang="en-US" sz="2800" b="1">
                <a:latin typeface="等线 Light"/>
                <a:ea typeface="+mn-ea"/>
                <a:cs typeface="微软雅黑 Light" charset="0"/>
              </a:rPr>
              <a:t>故意地，特意的</a:t>
            </a:r>
          </a:p>
          <a:p>
            <a:endParaRPr lang="zh-CN" altLang="zh-CN" sz="2400" b="1">
              <a:solidFill>
                <a:srgbClr val="FF0000"/>
              </a:solidFill>
              <a:latin typeface="等线 Light"/>
              <a:ea typeface="微软雅黑 Light"/>
            </a:endParaRPr>
          </a:p>
        </p:txBody>
      </p:sp>
      <p:pic>
        <p:nvPicPr>
          <p:cNvPr id="436226" name="图片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2725" y="2073275"/>
            <a:ext cx="3390900" cy="220345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436227" name="文本框 2"/>
          <p:cNvSpPr txBox="1"/>
          <p:nvPr/>
        </p:nvSpPr>
        <p:spPr>
          <a:xfrm>
            <a:off x="3963988" y="4821238"/>
            <a:ext cx="6048375" cy="977265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60000"/>
              </a:lnSpc>
            </a:pPr>
            <a:r>
              <a:rPr lang="zh-CN" altLang="en-US" b="1">
                <a:latin typeface="等线 Light"/>
                <a:ea typeface="+mn-ea"/>
                <a:cs typeface="微软雅黑 Light" charset="0"/>
              </a:rPr>
              <a:t>Cinderella left her shoe on the stairs </a:t>
            </a:r>
            <a:r>
              <a:rPr lang="zh-CN" altLang="en-US" b="1">
                <a:solidFill>
                  <a:srgbClr val="FF0000"/>
                </a:solidFill>
                <a:latin typeface="等线 Light"/>
                <a:ea typeface="+mn-ea"/>
                <a:cs typeface="微软雅黑 Light" charset="0"/>
              </a:rPr>
              <a:t>on purpose</a:t>
            </a:r>
            <a:r>
              <a:rPr lang="zh-CN" altLang="en-US" b="1">
                <a:latin typeface="等线 Light"/>
                <a:ea typeface="+mn-ea"/>
                <a:cs typeface="微软雅黑 Light" charset="0"/>
              </a:rPr>
              <a:t>. </a:t>
            </a:r>
          </a:p>
          <a:p>
            <a:pPr>
              <a:lnSpc>
                <a:spcPct val="160000"/>
              </a:lnSpc>
            </a:pPr>
            <a:r>
              <a:rPr lang="zh-CN" altLang="en-US" b="1">
                <a:latin typeface="等线 Light"/>
                <a:ea typeface="+mn-ea"/>
                <a:cs typeface="微软雅黑 Light" charset="0"/>
                <a:sym typeface="微软雅黑 Light" charset="0"/>
              </a:rPr>
              <a:t>（</a:t>
            </a:r>
            <a:r>
              <a:rPr lang="en-US" altLang="zh-CN" b="1">
                <a:latin typeface="等线 Light"/>
                <a:ea typeface="+mn-ea"/>
                <a:sym typeface="微软雅黑 Light" charset="0"/>
              </a:rPr>
              <a:t>2014</a:t>
            </a:r>
            <a:r>
              <a:rPr lang="zh-CN" altLang="en-US" b="1">
                <a:latin typeface="等线 Light"/>
                <a:ea typeface="+mn-ea"/>
                <a:cs typeface="微软雅黑 Light" charset="0"/>
                <a:sym typeface="微软雅黑 Light" charset="0"/>
              </a:rPr>
              <a:t>福建卷）</a:t>
            </a:r>
            <a:r>
              <a:rPr lang="zh-CN" altLang="en-US" b="1">
                <a:latin typeface="等线 Light"/>
                <a:ea typeface="+mn-ea"/>
                <a:cs typeface="微软雅黑 Light" charset="0"/>
              </a:rPr>
              <a:t>灰姑娘故意把鞋落在楼梯上。 </a:t>
            </a:r>
            <a:endParaRPr lang="zh-CN" altLang="en-US" b="1">
              <a:latin typeface="等线 Light"/>
              <a:ea typeface="微软雅黑 Light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37249" name="文本框 1"/>
          <p:cNvSpPr txBox="1"/>
          <p:nvPr/>
        </p:nvSpPr>
        <p:spPr>
          <a:xfrm>
            <a:off x="1630363" y="1193800"/>
            <a:ext cx="8499475" cy="4879340"/>
          </a:xfrm>
          <a:prstGeom prst="rect">
            <a:avLst/>
          </a:prstGeom>
          <a:noFill/>
          <a:ln w="38100" cap="flat" cmpd="sng">
            <a:solidFill>
              <a:schemeClr val="tx1"/>
            </a:solidFill>
            <a:prstDash val="sysDash"/>
            <a:round/>
            <a:headEnd type="none" w="med" len="med"/>
            <a:tailEnd type="none" w="med" len="med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endParaRPr lang="zh-CN" altLang="en-US" b="1">
              <a:latin typeface="等线 Light"/>
              <a:ea typeface="+mn-ea"/>
              <a:cs typeface="微软雅黑 Light" charset="0"/>
            </a:endParaRPr>
          </a:p>
          <a:p>
            <a:pPr>
              <a:lnSpc>
                <a:spcPct val="120000"/>
              </a:lnSpc>
            </a:pPr>
            <a:r>
              <a:rPr lang="zh-CN" altLang="en-US" b="1">
                <a:solidFill>
                  <a:srgbClr val="FF0000"/>
                </a:solidFill>
                <a:latin typeface="等线 Light"/>
                <a:ea typeface="+mn-ea"/>
                <a:cs typeface="微软雅黑 Light" charset="0"/>
              </a:rPr>
              <a:t>carry on  继续（</a:t>
            </a:r>
            <a:r>
              <a:rPr lang="en-US" altLang="zh-CN" b="1">
                <a:solidFill>
                  <a:srgbClr val="FF0000"/>
                </a:solidFill>
                <a:latin typeface="等线 Light"/>
                <a:ea typeface="+mn-ea"/>
                <a:sym typeface="微软雅黑 Light" charset="0"/>
              </a:rPr>
              <a:t>keep on </a:t>
            </a:r>
            <a:r>
              <a:rPr lang="zh-CN" altLang="en-US" b="1">
                <a:solidFill>
                  <a:srgbClr val="FF0000"/>
                </a:solidFill>
                <a:latin typeface="等线 Light"/>
                <a:ea typeface="+mn-ea"/>
                <a:cs typeface="微软雅黑 Light" charset="0"/>
                <a:sym typeface="微软雅黑 Light" charset="0"/>
              </a:rPr>
              <a:t>，</a:t>
            </a:r>
            <a:r>
              <a:rPr lang="en-US" altLang="zh-CN" b="1">
                <a:solidFill>
                  <a:srgbClr val="FF0000"/>
                </a:solidFill>
                <a:latin typeface="等线 Light"/>
                <a:ea typeface="+mn-ea"/>
                <a:sym typeface="微软雅黑 Light" charset="0"/>
              </a:rPr>
              <a:t> go on</a:t>
            </a:r>
            <a:r>
              <a:rPr lang="zh-CN" altLang="en-US" b="1">
                <a:solidFill>
                  <a:srgbClr val="FF0000"/>
                </a:solidFill>
                <a:latin typeface="等线 Light"/>
                <a:ea typeface="+mn-ea"/>
                <a:cs typeface="微软雅黑 Light" charset="0"/>
                <a:sym typeface="微软雅黑 Light" charset="0"/>
              </a:rPr>
              <a:t>）</a:t>
            </a:r>
            <a:r>
              <a:rPr lang="en-US" altLang="zh-CN" b="1">
                <a:solidFill>
                  <a:srgbClr val="FF0000"/>
                </a:solidFill>
                <a:latin typeface="等线 Light"/>
                <a:ea typeface="+mn-ea"/>
                <a:sym typeface="微软雅黑 Light" charset="0"/>
              </a:rPr>
              <a:t> </a:t>
            </a:r>
            <a:endParaRPr lang="zh-CN" altLang="en-US" b="1">
              <a:solidFill>
                <a:srgbClr val="FF0000"/>
              </a:solidFill>
              <a:latin typeface="等线 Light"/>
              <a:ea typeface="+mn-ea"/>
              <a:cs typeface="微软雅黑 Light" charset="0"/>
            </a:endParaRPr>
          </a:p>
          <a:p>
            <a:pPr>
              <a:lnSpc>
                <a:spcPct val="120000"/>
              </a:lnSpc>
            </a:pPr>
            <a:r>
              <a:rPr lang="zh-CN" altLang="en-US" b="1">
                <a:latin typeface="等线 Light"/>
                <a:ea typeface="+mn-ea"/>
                <a:cs typeface="微软雅黑 Light" charset="0"/>
              </a:rPr>
              <a:t>The bad habit will </a:t>
            </a:r>
            <a:r>
              <a:rPr lang="zh-CN" altLang="en-US" b="1">
                <a:solidFill>
                  <a:srgbClr val="FF0000"/>
                </a:solidFill>
                <a:latin typeface="等线 Light"/>
                <a:ea typeface="+mn-ea"/>
                <a:cs typeface="微软雅黑 Light" charset="0"/>
              </a:rPr>
              <a:t>carry on </a:t>
            </a:r>
            <a:r>
              <a:rPr lang="zh-CN" altLang="en-US" b="1">
                <a:latin typeface="等线 Light"/>
                <a:ea typeface="+mn-ea"/>
                <a:cs typeface="微软雅黑 Light" charset="0"/>
              </a:rPr>
              <a:t>throughout their lives.【2007安徽阅读】这个坏习惯将贯穿他们一生。</a:t>
            </a:r>
          </a:p>
          <a:p>
            <a:pPr>
              <a:lnSpc>
                <a:spcPct val="120000"/>
              </a:lnSpc>
            </a:pPr>
            <a:endParaRPr lang="en-US" altLang="zh-CN" b="1">
              <a:latin typeface="等线 Light"/>
              <a:ea typeface="+mn-ea"/>
              <a:sym typeface="微软雅黑 Light" charset="0"/>
            </a:endParaRPr>
          </a:p>
          <a:p>
            <a:pPr>
              <a:lnSpc>
                <a:spcPct val="120000"/>
              </a:lnSpc>
            </a:pPr>
            <a:r>
              <a:rPr lang="zh-CN" altLang="en-US" b="1">
                <a:solidFill>
                  <a:srgbClr val="FF0000"/>
                </a:solidFill>
                <a:latin typeface="等线 Light"/>
                <a:ea typeface="+mn-ea"/>
                <a:cs typeface="微软雅黑 Light" charset="0"/>
                <a:sym typeface="微软雅黑 Light" charset="0"/>
              </a:rPr>
              <a:t>move on继续前进</a:t>
            </a:r>
            <a:endParaRPr lang="zh-CN" altLang="en-US" b="1">
              <a:solidFill>
                <a:srgbClr val="FF0000"/>
              </a:solidFill>
              <a:latin typeface="等线 Light"/>
              <a:ea typeface="+mn-ea"/>
              <a:cs typeface="微软雅黑 Light" charset="0"/>
            </a:endParaRPr>
          </a:p>
          <a:p>
            <a:pPr>
              <a:lnSpc>
                <a:spcPct val="120000"/>
              </a:lnSpc>
            </a:pPr>
            <a:r>
              <a:rPr lang="zh-CN" altLang="en-US" b="1">
                <a:latin typeface="等线 Light"/>
                <a:ea typeface="+mn-ea"/>
                <a:cs typeface="微软雅黑 Light" charset="0"/>
                <a:sym typeface="微软雅黑 Light" charset="0"/>
              </a:rPr>
              <a:t>I've learned to get over bad life's experiences and learned how to </a:t>
            </a:r>
            <a:r>
              <a:rPr lang="zh-CN" altLang="en-US" b="1" u="sng">
                <a:solidFill>
                  <a:srgbClr val="FF0000"/>
                </a:solidFill>
                <a:latin typeface="等线 Light"/>
                <a:ea typeface="+mn-ea"/>
                <a:cs typeface="微软雅黑 Light" charset="0"/>
                <a:sym typeface="微软雅黑 Light" charset="0"/>
              </a:rPr>
              <a:t>move on</a:t>
            </a:r>
            <a:r>
              <a:rPr lang="zh-CN" altLang="en-US" b="1">
                <a:latin typeface="等线 Light"/>
                <a:ea typeface="+mn-ea"/>
                <a:cs typeface="微软雅黑 Light" charset="0"/>
                <a:sym typeface="微软雅黑 Light" charset="0"/>
              </a:rPr>
              <a:t> because of her.【2011全国二阅读】我学会了克服不好的人生经历并且因为她我学会了如何继续前进。</a:t>
            </a:r>
            <a:endParaRPr lang="zh-CN" altLang="en-US" b="1">
              <a:latin typeface="等线 Light"/>
              <a:ea typeface="+mn-ea"/>
              <a:cs typeface="微软雅黑 Light" charset="0"/>
            </a:endParaRPr>
          </a:p>
          <a:p>
            <a:pPr>
              <a:lnSpc>
                <a:spcPct val="130000"/>
              </a:lnSpc>
            </a:pPr>
            <a:endParaRPr lang="zh-CN" altLang="en-US" b="1">
              <a:latin typeface="等线 Light"/>
              <a:ea typeface="+mn-ea"/>
              <a:cs typeface="微软雅黑 Light" charset="0"/>
            </a:endParaRPr>
          </a:p>
          <a:p>
            <a:pPr>
              <a:lnSpc>
                <a:spcPct val="120000"/>
              </a:lnSpc>
            </a:pPr>
            <a:r>
              <a:rPr lang="zh-CN" altLang="en-US" b="1">
                <a:solidFill>
                  <a:srgbClr val="FF0000"/>
                </a:solidFill>
                <a:latin typeface="等线 Light"/>
                <a:ea typeface="+mn-ea"/>
                <a:cs typeface="微软雅黑 Light" charset="0"/>
                <a:sym typeface="微软雅黑 Light" charset="0"/>
              </a:rPr>
              <a:t>hold on 等会儿，等一下；坚持</a:t>
            </a:r>
            <a:endParaRPr lang="zh-CN" altLang="en-US" b="1">
              <a:solidFill>
                <a:srgbClr val="FF0000"/>
              </a:solidFill>
              <a:latin typeface="等线 Light"/>
              <a:ea typeface="+mn-ea"/>
              <a:cs typeface="微软雅黑 Light" charset="0"/>
            </a:endParaRPr>
          </a:p>
          <a:p>
            <a:pPr>
              <a:lnSpc>
                <a:spcPct val="120000"/>
              </a:lnSpc>
            </a:pPr>
            <a:r>
              <a:rPr lang="zh-CN" altLang="en-US" b="1">
                <a:solidFill>
                  <a:srgbClr val="FF0000"/>
                </a:solidFill>
                <a:latin typeface="等线 Light"/>
                <a:ea typeface="+mn-ea"/>
                <a:cs typeface="微软雅黑 Light" charset="0"/>
                <a:sym typeface="微软雅黑 Light" charset="0"/>
              </a:rPr>
              <a:t>Hold on</a:t>
            </a:r>
            <a:r>
              <a:rPr lang="zh-CN" altLang="en-US" b="1">
                <a:latin typeface="等线 Light"/>
                <a:ea typeface="+mn-ea"/>
                <a:cs typeface="微软雅黑 Light" charset="0"/>
                <a:sym typeface="微软雅黑 Light" charset="0"/>
              </a:rPr>
              <a:t>, please. I’ll see if I can find him for you.【2008江苏单选】 “等一下，我来找找。”</a:t>
            </a:r>
            <a:endParaRPr lang="zh-CN" altLang="en-US" b="1">
              <a:latin typeface="等线 Light"/>
              <a:ea typeface="+mn-ea"/>
              <a:cs typeface="微软雅黑 Light" charset="0"/>
            </a:endParaRPr>
          </a:p>
          <a:p>
            <a:pPr>
              <a:lnSpc>
                <a:spcPct val="130000"/>
              </a:lnSpc>
            </a:pPr>
            <a:endParaRPr lang="zh-CN" altLang="en-US" b="1">
              <a:latin typeface="等线 Light"/>
              <a:ea typeface="+mn-ea"/>
              <a:cs typeface="微软雅黑 Light" charset="0"/>
            </a:endParaRPr>
          </a:p>
          <a:p>
            <a:pPr>
              <a:lnSpc>
                <a:spcPct val="70000"/>
              </a:lnSpc>
            </a:pPr>
            <a:endParaRPr lang="zh-CN" altLang="en-US" b="1">
              <a:solidFill>
                <a:srgbClr val="FF0000"/>
              </a:solidFill>
              <a:latin typeface="等线 Light"/>
              <a:ea typeface="微软雅黑 Light"/>
            </a:endParaRPr>
          </a:p>
        </p:txBody>
      </p:sp>
      <p:sp>
        <p:nvSpPr>
          <p:cNvPr id="437250" name="文本框 2"/>
          <p:cNvSpPr txBox="1"/>
          <p:nvPr/>
        </p:nvSpPr>
        <p:spPr>
          <a:xfrm>
            <a:off x="3275013" y="463550"/>
            <a:ext cx="5641975" cy="953135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>
                <a:solidFill>
                  <a:srgbClr val="FF0000"/>
                </a:solidFill>
                <a:latin typeface="等线 Light"/>
                <a:ea typeface="+mn-ea"/>
                <a:sym typeface="微软雅黑 Light" charset="0"/>
              </a:rPr>
              <a:t>on</a:t>
            </a:r>
            <a:r>
              <a:rPr lang="zh-CN" altLang="zh-CN" sz="2800" b="1">
                <a:solidFill>
                  <a:srgbClr val="FF0000"/>
                </a:solidFill>
                <a:latin typeface="等线 Light"/>
                <a:ea typeface="+mn-ea"/>
                <a:cs typeface="微软雅黑 Light" charset="0"/>
                <a:sym typeface="微软雅黑 Light" charset="0"/>
              </a:rPr>
              <a:t>可以表示：</a:t>
            </a:r>
            <a:r>
              <a:rPr lang="zh-CN" altLang="en-US" sz="2800" b="1">
                <a:solidFill>
                  <a:srgbClr val="FF0000"/>
                </a:solidFill>
                <a:latin typeface="等线 Light"/>
                <a:ea typeface="+mn-ea"/>
                <a:cs typeface="微软雅黑 Light" charset="0"/>
                <a:sym typeface="微软雅黑 Light" charset="0"/>
              </a:rPr>
              <a:t>（时间上）持续</a:t>
            </a:r>
            <a:endParaRPr lang="zh-CN" altLang="en-US" sz="2800" b="1">
              <a:solidFill>
                <a:srgbClr val="FF0000"/>
              </a:solidFill>
              <a:latin typeface="等线 Light"/>
              <a:ea typeface="+mn-ea"/>
              <a:cs typeface="微软雅黑 Light" charset="0"/>
            </a:endParaRPr>
          </a:p>
          <a:p>
            <a:endParaRPr lang="zh-CN" altLang="en-US" sz="2800" b="1">
              <a:solidFill>
                <a:srgbClr val="FF0000"/>
              </a:solidFill>
              <a:latin typeface="等线 Light"/>
              <a:ea typeface="微软雅黑 Light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38273" name="文本框 4"/>
          <p:cNvSpPr txBox="1"/>
          <p:nvPr/>
        </p:nvSpPr>
        <p:spPr>
          <a:xfrm>
            <a:off x="5184775" y="625475"/>
            <a:ext cx="2808288" cy="922020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4400" b="1">
                <a:latin typeface="微软雅黑" charset="-122"/>
                <a:ea typeface="微软雅黑" charset="-122"/>
              </a:rPr>
              <a:t>   </a:t>
            </a:r>
            <a:r>
              <a:rPr lang="en-US" altLang="zh-CN" sz="5400" b="1">
                <a:latin typeface="微软雅黑" charset="-122"/>
                <a:ea typeface="微软雅黑" charset="-122"/>
              </a:rPr>
              <a:t>up</a:t>
            </a:r>
          </a:p>
        </p:txBody>
      </p:sp>
      <p:pic>
        <p:nvPicPr>
          <p:cNvPr id="438274" name="图片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83200" y="1905000"/>
            <a:ext cx="1625600" cy="16256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438275" name="文本框 6"/>
          <p:cNvSpPr txBox="1"/>
          <p:nvPr/>
        </p:nvSpPr>
        <p:spPr>
          <a:xfrm>
            <a:off x="4471988" y="3730625"/>
            <a:ext cx="3048000" cy="1318260"/>
          </a:xfrm>
          <a:prstGeom prst="rect">
            <a:avLst/>
          </a:prstGeom>
          <a:noFill/>
          <a:ln w="28575" cap="flat" cmpd="sng">
            <a:solidFill>
              <a:schemeClr val="tx1"/>
            </a:solidFill>
            <a:prstDash val="sysDash"/>
            <a:round/>
            <a:headEnd type="none" w="med" len="med"/>
            <a:tailEnd type="none" w="med" len="med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90000"/>
              </a:lnSpc>
            </a:pPr>
            <a:r>
              <a:rPr lang="en-US" altLang="zh-CN" sz="2400" b="1">
                <a:latin typeface="等线 Light"/>
                <a:ea typeface="+mn-ea"/>
              </a:rPr>
              <a:t>up </a:t>
            </a:r>
            <a:r>
              <a:rPr lang="zh-CN" altLang="zh-CN" b="1">
                <a:latin typeface="等线 Light"/>
                <a:ea typeface="+mn-ea"/>
                <a:cs typeface="微软雅黑 Light" charset="0"/>
              </a:rPr>
              <a:t>本义</a:t>
            </a:r>
            <a:r>
              <a:rPr lang="zh-CN" altLang="en-US" b="1">
                <a:latin typeface="等线 Light"/>
                <a:ea typeface="+mn-ea"/>
                <a:cs typeface="微软雅黑 Light" charset="0"/>
                <a:sym typeface="微软雅黑 Light" charset="0"/>
              </a:rPr>
              <a:t>（空间）</a:t>
            </a:r>
            <a:r>
              <a:rPr lang="zh-CN" altLang="zh-CN" b="1">
                <a:latin typeface="等线 Light"/>
                <a:ea typeface="+mn-ea"/>
                <a:cs typeface="微软雅黑 Light" charset="0"/>
              </a:rPr>
              <a:t>：</a:t>
            </a:r>
            <a:r>
              <a:rPr lang="zh-CN" altLang="en-US" b="1">
                <a:solidFill>
                  <a:srgbClr val="FF0000"/>
                </a:solidFill>
                <a:latin typeface="等线 Light"/>
                <a:ea typeface="+mn-ea"/>
                <a:cs typeface="微软雅黑 Light" charset="0"/>
                <a:sym typeface="微软雅黑 Light" charset="0"/>
              </a:rPr>
              <a:t>向上</a:t>
            </a:r>
            <a:endParaRPr lang="zh-CN" altLang="en-US" b="1">
              <a:latin typeface="等线 Light"/>
              <a:ea typeface="+mn-ea"/>
              <a:cs typeface="微软雅黑 Light" charset="0"/>
              <a:sym typeface="微软雅黑 Light" charset="0"/>
            </a:endParaRPr>
          </a:p>
          <a:p>
            <a:pPr>
              <a:lnSpc>
                <a:spcPct val="190000"/>
              </a:lnSpc>
            </a:pPr>
            <a:r>
              <a:rPr lang="zh-CN" altLang="en-US" b="1">
                <a:latin typeface="等线 Light"/>
                <a:ea typeface="+mn-ea"/>
                <a:cs typeface="微软雅黑 Light" charset="0"/>
              </a:rPr>
              <a:t>【举例】</a:t>
            </a:r>
            <a:r>
              <a:rPr lang="en-US" altLang="zh-CN" b="1">
                <a:latin typeface="等线 Light"/>
                <a:ea typeface="+mn-ea"/>
              </a:rPr>
              <a:t>look up to </a:t>
            </a:r>
            <a:r>
              <a:rPr lang="zh-CN" altLang="zh-CN" b="1">
                <a:latin typeface="等线 Light"/>
                <a:ea typeface="+mn-ea"/>
                <a:cs typeface="微软雅黑 Light" charset="0"/>
              </a:rPr>
              <a:t>仰视</a:t>
            </a:r>
            <a:endParaRPr lang="zh-CN" altLang="zh-CN" b="1">
              <a:latin typeface="等线 Light"/>
              <a:ea typeface="微软雅黑 Light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39297" name="文本框 4"/>
          <p:cNvSpPr txBox="1"/>
          <p:nvPr/>
        </p:nvSpPr>
        <p:spPr>
          <a:xfrm>
            <a:off x="1130300" y="2193925"/>
            <a:ext cx="1314450" cy="1106805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6600" b="1">
                <a:latin typeface="微软雅黑" charset="-122"/>
                <a:ea typeface="微软雅黑" charset="-122"/>
              </a:rPr>
              <a:t>up</a:t>
            </a:r>
          </a:p>
        </p:txBody>
      </p:sp>
      <p:sp>
        <p:nvSpPr>
          <p:cNvPr id="439298" name="文本框 9"/>
          <p:cNvSpPr txBox="1"/>
          <p:nvPr/>
        </p:nvSpPr>
        <p:spPr>
          <a:xfrm>
            <a:off x="2444750" y="1797050"/>
            <a:ext cx="8286750" cy="2584450"/>
          </a:xfrm>
          <a:prstGeom prst="rect">
            <a:avLst/>
          </a:prstGeom>
          <a:noFill/>
          <a:ln w="38100" cap="flat" cmpd="sng">
            <a:solidFill>
              <a:schemeClr val="tx1"/>
            </a:solidFill>
            <a:prstDash val="sysDash"/>
            <a:round/>
            <a:headEnd type="none" w="med" len="med"/>
            <a:tailEnd type="none" w="med" len="med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zh-CN" b="1">
                <a:latin typeface="等线 Light"/>
                <a:ea typeface="+mn-ea"/>
                <a:cs typeface="微软雅黑 Light" charset="0"/>
                <a:sym typeface="微软雅黑 Light" charset="0"/>
              </a:rPr>
              <a:t>延伸义（物的状态）</a:t>
            </a:r>
            <a:r>
              <a:rPr lang="zh-CN" altLang="zh-CN" b="1">
                <a:latin typeface="等线 Light"/>
                <a:ea typeface="+mn-ea"/>
                <a:cs typeface="微软雅黑 Light" charset="0"/>
              </a:rPr>
              <a:t>：</a:t>
            </a:r>
            <a:r>
              <a:rPr lang="zh-CN" altLang="en-US" b="1">
                <a:solidFill>
                  <a:srgbClr val="FF0000"/>
                </a:solidFill>
                <a:latin typeface="等线 Light"/>
                <a:ea typeface="+mn-ea"/>
                <a:cs typeface="微软雅黑 Light" charset="0"/>
              </a:rPr>
              <a:t>出现</a:t>
            </a:r>
            <a:r>
              <a:rPr lang="zh-CN" altLang="zh-CN" b="1">
                <a:latin typeface="等线 Light"/>
                <a:ea typeface="+mn-ea"/>
                <a:cs typeface="微软雅黑 Light" charset="0"/>
              </a:rPr>
              <a:t>（从没有到有，从0-1）   </a:t>
            </a:r>
            <a:r>
              <a:rPr lang="en-US" altLang="zh-CN" b="1">
                <a:latin typeface="等线 Light"/>
                <a:ea typeface="+mn-ea"/>
              </a:rPr>
              <a:t>show up</a:t>
            </a:r>
            <a:r>
              <a:rPr lang="zh-CN" altLang="zh-CN" b="1">
                <a:latin typeface="等线 Light"/>
                <a:ea typeface="+mn-ea"/>
                <a:cs typeface="微软雅黑 Light" charset="0"/>
              </a:rPr>
              <a:t> 出现</a:t>
            </a:r>
          </a:p>
          <a:p>
            <a:pPr>
              <a:lnSpc>
                <a:spcPct val="150000"/>
              </a:lnSpc>
            </a:pPr>
            <a:endParaRPr lang="en-US" altLang="zh-CN" b="1">
              <a:solidFill>
                <a:srgbClr val="FF0000"/>
              </a:solidFill>
              <a:latin typeface="等线 Light"/>
              <a:ea typeface="+mn-ea"/>
            </a:endParaRPr>
          </a:p>
          <a:p>
            <a:pPr>
              <a:lnSpc>
                <a:spcPct val="150000"/>
              </a:lnSpc>
            </a:pPr>
            <a:r>
              <a:rPr lang="zh-CN" altLang="zh-CN" b="1">
                <a:latin typeface="等线 Light"/>
                <a:ea typeface="+mn-ea"/>
                <a:cs typeface="微软雅黑 Light" charset="0"/>
                <a:sym typeface="微软雅黑 Light" charset="0"/>
              </a:rPr>
              <a:t>延伸义（物的数量和位置）：</a:t>
            </a:r>
            <a:r>
              <a:rPr lang="zh-CN" altLang="en-US" b="1">
                <a:solidFill>
                  <a:srgbClr val="FF0000"/>
                </a:solidFill>
                <a:latin typeface="等线 Light"/>
                <a:ea typeface="+mn-ea"/>
                <a:cs typeface="微软雅黑 Light" charset="0"/>
                <a:sym typeface="微软雅黑 Light" charset="0"/>
              </a:rPr>
              <a:t>增加</a:t>
            </a:r>
            <a:r>
              <a:rPr lang="zh-CN" altLang="zh-CN" b="1">
                <a:latin typeface="等线 Light"/>
                <a:ea typeface="+mn-ea"/>
                <a:cs typeface="微软雅黑 Light" charset="0"/>
                <a:sym typeface="微软雅黑 Light" charset="0"/>
              </a:rPr>
              <a:t>（从有到更多，从1-10）  </a:t>
            </a:r>
            <a:r>
              <a:rPr lang="en-US" altLang="zh-CN" b="1">
                <a:latin typeface="等线 Light"/>
                <a:ea typeface="+mn-ea"/>
                <a:sym typeface="微软雅黑 Light" charset="0"/>
              </a:rPr>
              <a:t>go up</a:t>
            </a:r>
            <a:r>
              <a:rPr lang="zh-CN" altLang="zh-CN" b="1">
                <a:latin typeface="等线 Light"/>
                <a:ea typeface="+mn-ea"/>
                <a:cs typeface="微软雅黑 Light" charset="0"/>
                <a:sym typeface="微软雅黑 Light" charset="0"/>
              </a:rPr>
              <a:t>  上升，修建 </a:t>
            </a:r>
            <a:endParaRPr lang="zh-CN" altLang="zh-CN" b="1">
              <a:latin typeface="等线 Light"/>
              <a:ea typeface="+mn-ea"/>
              <a:cs typeface="微软雅黑 Light" charset="0"/>
            </a:endParaRPr>
          </a:p>
          <a:p>
            <a:pPr>
              <a:lnSpc>
                <a:spcPct val="150000"/>
              </a:lnSpc>
            </a:pPr>
            <a:endParaRPr lang="zh-CN" altLang="zh-CN" b="1">
              <a:latin typeface="等线 Light"/>
              <a:ea typeface="+mn-ea"/>
              <a:cs typeface="微软雅黑 Light" charset="0"/>
            </a:endParaRPr>
          </a:p>
          <a:p>
            <a:pPr>
              <a:lnSpc>
                <a:spcPct val="150000"/>
              </a:lnSpc>
            </a:pPr>
            <a:r>
              <a:rPr lang="zh-CN" altLang="zh-CN" b="1">
                <a:latin typeface="等线 Light"/>
                <a:ea typeface="+mn-ea"/>
                <a:cs typeface="微软雅黑 Light" charset="0"/>
                <a:sym typeface="微软雅黑 Light" charset="0"/>
              </a:rPr>
              <a:t>延伸义（物的数量）：</a:t>
            </a:r>
            <a:r>
              <a:rPr lang="zh-CN" altLang="en-US" b="1">
                <a:solidFill>
                  <a:srgbClr val="FF0000"/>
                </a:solidFill>
                <a:latin typeface="等线 Light"/>
                <a:ea typeface="+mn-ea"/>
                <a:cs typeface="微软雅黑 Light" charset="0"/>
                <a:sym typeface="微软雅黑 Light" charset="0"/>
              </a:rPr>
              <a:t>没有</a:t>
            </a:r>
            <a:r>
              <a:rPr lang="zh-CN" altLang="zh-CN" b="1">
                <a:latin typeface="等线 Light"/>
                <a:ea typeface="+mn-ea"/>
                <a:cs typeface="微软雅黑 Light" charset="0"/>
                <a:sym typeface="微软雅黑 Light" charset="0"/>
              </a:rPr>
              <a:t>（“此消彼长”思维，增加的同时，有消耗）</a:t>
            </a:r>
            <a:r>
              <a:rPr lang="en-US" altLang="zh-CN" b="1">
                <a:latin typeface="等线 Light"/>
                <a:ea typeface="+mn-ea"/>
                <a:sym typeface="微软雅黑 Light" charset="0"/>
              </a:rPr>
              <a:t>use up</a:t>
            </a:r>
            <a:r>
              <a:rPr lang="zh-CN" altLang="zh-CN" b="1">
                <a:latin typeface="等线 Light"/>
                <a:ea typeface="+mn-ea"/>
                <a:cs typeface="微软雅黑 Light" charset="0"/>
                <a:sym typeface="微软雅黑 Light" charset="0"/>
              </a:rPr>
              <a:t>  </a:t>
            </a:r>
            <a:r>
              <a:rPr lang="zh-CN" altLang="en-US" b="1">
                <a:solidFill>
                  <a:srgbClr val="FF0000"/>
                </a:solidFill>
                <a:latin typeface="等线 Light"/>
                <a:ea typeface="+mn-ea"/>
                <a:cs typeface="微软雅黑 Light" charset="0"/>
                <a:sym typeface="微软雅黑 Light" charset="0"/>
              </a:rPr>
              <a:t>   </a:t>
            </a:r>
            <a:endParaRPr lang="en-US" altLang="zh-CN" b="1">
              <a:solidFill>
                <a:srgbClr val="FF0000"/>
              </a:solidFill>
              <a:latin typeface="等线 Light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40321" name="图片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87438" y="3362325"/>
            <a:ext cx="3017837" cy="1611313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440322" name="文本框 3"/>
          <p:cNvSpPr txBox="1"/>
          <p:nvPr/>
        </p:nvSpPr>
        <p:spPr>
          <a:xfrm>
            <a:off x="1214438" y="5292725"/>
            <a:ext cx="2890837" cy="398780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latin typeface="等线 Light"/>
                <a:ea typeface="+mn-ea"/>
                <a:cs typeface="微软雅黑 Light" charset="0"/>
              </a:rPr>
              <a:t>give up 	放弃</a:t>
            </a:r>
            <a:endParaRPr lang="zh-CN" altLang="en-US" sz="2000" b="1">
              <a:latin typeface="等线 Light"/>
              <a:ea typeface="微软雅黑 Light"/>
            </a:endParaRPr>
          </a:p>
        </p:txBody>
      </p:sp>
      <p:sp>
        <p:nvSpPr>
          <p:cNvPr id="440323" name="文本框 2"/>
          <p:cNvSpPr txBox="1"/>
          <p:nvPr/>
        </p:nvSpPr>
        <p:spPr>
          <a:xfrm>
            <a:off x="4105275" y="411163"/>
            <a:ext cx="4586288" cy="2325370"/>
          </a:xfrm>
          <a:prstGeom prst="rect">
            <a:avLst/>
          </a:prstGeom>
          <a:noFill/>
          <a:ln w="38100" cap="flat" cmpd="sng">
            <a:solidFill>
              <a:schemeClr val="tx1"/>
            </a:solidFill>
            <a:prstDash val="sysDash"/>
            <a:round/>
            <a:headEnd type="none" w="med" len="med"/>
            <a:tailEnd type="none" w="med" len="med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zh-CN" altLang="en-US" sz="2800">
                <a:latin typeface="等线 Light"/>
                <a:ea typeface="+mn-ea"/>
                <a:cs typeface="微软雅黑 Light" charset="0"/>
              </a:rPr>
              <a:t>本义：向上</a:t>
            </a:r>
          </a:p>
          <a:p>
            <a:pPr>
              <a:lnSpc>
                <a:spcPct val="150000"/>
              </a:lnSpc>
            </a:pPr>
            <a:r>
              <a:rPr lang="zh-CN" altLang="en-US" sz="2000" b="1">
                <a:latin typeface="微软雅黑" charset="-122"/>
                <a:ea typeface="微软雅黑" charset="-122"/>
              </a:rPr>
              <a:t>stay up 熬夜</a:t>
            </a:r>
          </a:p>
          <a:p>
            <a:pPr>
              <a:lnSpc>
                <a:spcPct val="150000"/>
              </a:lnSpc>
            </a:pPr>
            <a:r>
              <a:rPr lang="en-US" altLang="zh-CN" sz="2000" b="1">
                <a:latin typeface="微软雅黑" charset="-122"/>
                <a:ea typeface="微软雅黑" charset="-122"/>
              </a:rPr>
              <a:t>get up </a:t>
            </a:r>
            <a:r>
              <a:rPr lang="zh-CN" altLang="zh-CN" sz="2000" b="1">
                <a:latin typeface="微软雅黑" charset="-122"/>
                <a:ea typeface="微软雅黑" charset="-122"/>
              </a:rPr>
              <a:t>起床</a:t>
            </a:r>
          </a:p>
          <a:p>
            <a:pPr>
              <a:lnSpc>
                <a:spcPct val="150000"/>
              </a:lnSpc>
            </a:pPr>
            <a:r>
              <a:rPr lang="zh-CN" altLang="zh-CN" sz="2000" b="1">
                <a:latin typeface="微软雅黑" charset="-122"/>
                <a:ea typeface="微软雅黑" charset="-122"/>
              </a:rPr>
              <a:t>wake up 醒；叫醒</a:t>
            </a:r>
          </a:p>
          <a:p>
            <a:pPr>
              <a:lnSpc>
                <a:spcPct val="150000"/>
              </a:lnSpc>
            </a:pPr>
            <a:r>
              <a:rPr lang="zh-CN" altLang="zh-CN" sz="2000" b="1">
                <a:latin typeface="微软雅黑" charset="-122"/>
                <a:ea typeface="微软雅黑" charset="-122"/>
              </a:rPr>
              <a:t>cheer up (（使）振作起来</a:t>
            </a:r>
          </a:p>
        </p:txBody>
      </p:sp>
      <p:pic>
        <p:nvPicPr>
          <p:cNvPr id="440324" name="图片 58"/>
          <p:cNvPicPr>
            <a:picLocks noChangeAspect="1"/>
          </p:cNvPicPr>
          <p:nvPr/>
        </p:nvPicPr>
        <p:blipFill>
          <a:blip r:embed="rId3"/>
          <a:srcRect l="723"/>
          <a:stretch>
            <a:fillRect/>
          </a:stretch>
        </p:blipFill>
        <p:spPr>
          <a:xfrm>
            <a:off x="7175500" y="2895600"/>
            <a:ext cx="1992313" cy="2176463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440325" name="文本框 4"/>
          <p:cNvSpPr txBox="1"/>
          <p:nvPr/>
        </p:nvSpPr>
        <p:spPr>
          <a:xfrm>
            <a:off x="6311900" y="5292725"/>
            <a:ext cx="4116388" cy="645160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b="1">
                <a:latin typeface="等线 Light"/>
                <a:ea typeface="+mn-ea"/>
                <a:cs typeface="微软雅黑 Light" charset="0"/>
              </a:rPr>
              <a:t>hang up</a:t>
            </a:r>
            <a:r>
              <a:rPr lang="zh-CN" altLang="en-US">
                <a:latin typeface="等线 Light"/>
                <a:ea typeface="+mn-ea"/>
                <a:cs typeface="微软雅黑 Light" charset="0"/>
              </a:rPr>
              <a:t> 因原指壁挂式电话的话筒“挂起来，挂上”而表示“挂断电话</a:t>
            </a:r>
            <a:r>
              <a:rPr lang="en-US" altLang="zh-CN">
                <a:latin typeface="等线 Light"/>
                <a:ea typeface="+mn-ea"/>
              </a:rPr>
              <a:t>”</a:t>
            </a: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41345" name="文本框 2"/>
          <p:cNvSpPr txBox="1"/>
          <p:nvPr/>
        </p:nvSpPr>
        <p:spPr>
          <a:xfrm>
            <a:off x="2768600" y="1046163"/>
            <a:ext cx="7350125" cy="1076325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2800">
              <a:latin typeface="等线 Light"/>
              <a:ea typeface="+mn-ea"/>
              <a:cs typeface="微软雅黑 Light" charset="0"/>
            </a:endParaRPr>
          </a:p>
          <a:p>
            <a:pPr algn="ctr"/>
            <a:r>
              <a:rPr lang="en-US" altLang="zh-CN" sz="3600" b="1">
                <a:latin typeface="等线 Light"/>
                <a:ea typeface="+mn-ea"/>
              </a:rPr>
              <a:t>back up  </a:t>
            </a:r>
            <a:r>
              <a:rPr lang="zh-CN" altLang="zh-CN" sz="3600" b="1">
                <a:latin typeface="等线 Light"/>
                <a:ea typeface="+mn-ea"/>
                <a:cs typeface="微软雅黑 Light" charset="0"/>
              </a:rPr>
              <a:t>支持</a:t>
            </a:r>
            <a:r>
              <a:rPr lang="zh-CN" altLang="en-US">
                <a:latin typeface="等线 Light"/>
                <a:ea typeface="+mn-ea"/>
                <a:cs typeface="微软雅黑 Light" charset="0"/>
              </a:rPr>
              <a:t>	</a:t>
            </a:r>
            <a:endParaRPr lang="zh-CN" altLang="en-US">
              <a:latin typeface="等线 Light"/>
              <a:ea typeface="微软雅黑 Light"/>
            </a:endParaRPr>
          </a:p>
        </p:txBody>
      </p:sp>
      <p:pic>
        <p:nvPicPr>
          <p:cNvPr id="441346" name="图片 1"/>
          <p:cNvPicPr>
            <a:picLocks noChangeAspect="1"/>
          </p:cNvPicPr>
          <p:nvPr/>
        </p:nvPicPr>
        <p:blipFill>
          <a:blip r:embed="rId2"/>
          <a:srcRect t="9714" r="13354"/>
          <a:stretch>
            <a:fillRect/>
          </a:stretch>
        </p:blipFill>
        <p:spPr>
          <a:xfrm>
            <a:off x="3328988" y="2416175"/>
            <a:ext cx="2944812" cy="2027238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441347" name="图片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65938" y="2395538"/>
            <a:ext cx="2441575" cy="2068512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441348" name="文本框 4"/>
          <p:cNvSpPr txBox="1"/>
          <p:nvPr/>
        </p:nvSpPr>
        <p:spPr>
          <a:xfrm>
            <a:off x="3094038" y="4776788"/>
            <a:ext cx="6213475" cy="368300"/>
          </a:xfrm>
          <a:prstGeom prst="rect">
            <a:avLst/>
          </a:prstGeom>
          <a:noFill/>
          <a:ln w="9525" cap="flat" cmpd="sng">
            <a:solidFill>
              <a:schemeClr val="tx1"/>
            </a:solidFill>
            <a:prstDash val="sysDash"/>
            <a:round/>
            <a:headEnd type="none" w="med" len="med"/>
            <a:tailEnd type="none" w="med" len="med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>
                <a:latin typeface="等线 Light"/>
                <a:ea typeface="+mn-ea"/>
              </a:rPr>
              <a:t>back </a:t>
            </a:r>
            <a:r>
              <a:rPr lang="zh-CN" altLang="zh-CN">
                <a:latin typeface="等线 Light"/>
                <a:ea typeface="+mn-ea"/>
                <a:cs typeface="微软雅黑 Light" charset="0"/>
              </a:rPr>
              <a:t>后面，后背   </a:t>
            </a:r>
            <a:r>
              <a:rPr lang="en-US" altLang="zh-CN">
                <a:latin typeface="等线 Light"/>
                <a:ea typeface="+mn-ea"/>
              </a:rPr>
              <a:t>up </a:t>
            </a:r>
            <a:r>
              <a:rPr lang="zh-CN" altLang="zh-CN">
                <a:latin typeface="等线 Light"/>
                <a:ea typeface="+mn-ea"/>
                <a:cs typeface="微软雅黑 Light" charset="0"/>
              </a:rPr>
              <a:t>向上，</a:t>
            </a:r>
            <a:r>
              <a:rPr lang="en-US" altLang="zh-CN">
                <a:latin typeface="等线 Light"/>
                <a:ea typeface="+mn-ea"/>
              </a:rPr>
              <a:t>“</a:t>
            </a:r>
            <a:r>
              <a:rPr lang="zh-CN" altLang="en-US">
                <a:latin typeface="等线 Light"/>
                <a:ea typeface="+mn-ea"/>
                <a:cs typeface="微软雅黑 Light" charset="0"/>
              </a:rPr>
              <a:t>在背后给你向上的力量</a:t>
            </a:r>
            <a:r>
              <a:rPr lang="en-US" altLang="zh-CN">
                <a:latin typeface="等线 Light"/>
                <a:ea typeface="+mn-ea"/>
              </a:rPr>
              <a:t>”</a:t>
            </a: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42369" name="文本框 1"/>
          <p:cNvSpPr txBox="1"/>
          <p:nvPr/>
        </p:nvSpPr>
        <p:spPr>
          <a:xfrm>
            <a:off x="2994025" y="1822450"/>
            <a:ext cx="7018338" cy="2861310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400" b="1">
                <a:solidFill>
                  <a:srgbClr val="FF0000"/>
                </a:solidFill>
                <a:latin typeface="等线 Light"/>
                <a:ea typeface="+mn-ea"/>
                <a:cs typeface="微软雅黑 Light" charset="0"/>
              </a:rPr>
              <a:t>build up 增加，增强，扩大；发展</a:t>
            </a:r>
            <a:endParaRPr lang="zh-CN" altLang="en-US">
              <a:solidFill>
                <a:srgbClr val="FF0000"/>
              </a:solidFill>
              <a:latin typeface="等线 Light"/>
              <a:ea typeface="+mn-ea"/>
              <a:cs typeface="微软雅黑 Light" charset="0"/>
            </a:endParaRPr>
          </a:p>
          <a:p>
            <a:pPr>
              <a:lnSpc>
                <a:spcPct val="150000"/>
              </a:lnSpc>
            </a:pPr>
            <a:r>
              <a:rPr lang="zh-CN" altLang="en-US">
                <a:latin typeface="等线 Light"/>
                <a:ea typeface="+mn-ea"/>
                <a:cs typeface="微软雅黑 Light" charset="0"/>
              </a:rPr>
              <a:t>Confidence builds up.【2015天津阅读】信心增加了。</a:t>
            </a:r>
          </a:p>
          <a:p>
            <a:pPr>
              <a:lnSpc>
                <a:spcPct val="150000"/>
              </a:lnSpc>
            </a:pPr>
            <a:endParaRPr lang="zh-CN" altLang="en-US">
              <a:latin typeface="等线 Light"/>
              <a:ea typeface="+mn-ea"/>
              <a:cs typeface="微软雅黑 Light" charset="0"/>
            </a:endParaRPr>
          </a:p>
          <a:p>
            <a:pPr>
              <a:lnSpc>
                <a:spcPct val="150000"/>
              </a:lnSpc>
            </a:pPr>
            <a:r>
              <a:rPr lang="zh-CN" altLang="en-US" sz="2400" b="1">
                <a:solidFill>
                  <a:srgbClr val="FF0000"/>
                </a:solidFill>
                <a:latin typeface="等线 Light"/>
                <a:ea typeface="+mn-ea"/>
                <a:cs typeface="微软雅黑 Light" charset="0"/>
              </a:rPr>
              <a:t>dress up  装扮，打扮；</a:t>
            </a:r>
          </a:p>
          <a:p>
            <a:pPr>
              <a:lnSpc>
                <a:spcPct val="150000"/>
              </a:lnSpc>
            </a:pPr>
            <a:r>
              <a:rPr lang="zh-CN" altLang="en-US">
                <a:latin typeface="等线 Light"/>
                <a:ea typeface="+mn-ea"/>
                <a:cs typeface="微软雅黑 Light" charset="0"/>
              </a:rPr>
              <a:t>Let her daughter dress up like her friends.【2008上海阅读】让女儿打扮地和她的朋友们一样。 </a:t>
            </a:r>
            <a:endParaRPr lang="zh-CN" altLang="en-US">
              <a:latin typeface="等线 Light"/>
              <a:ea typeface="微软雅黑 Light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43393" name="文本框 2"/>
          <p:cNvSpPr txBox="1"/>
          <p:nvPr/>
        </p:nvSpPr>
        <p:spPr>
          <a:xfrm>
            <a:off x="2670175" y="1628775"/>
            <a:ext cx="7540625" cy="2952115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altLang="zh-CN" sz="2800" b="1">
                <a:latin typeface="等线 Light"/>
                <a:ea typeface="+mn-ea"/>
              </a:rPr>
              <a:t>draw</a:t>
            </a:r>
            <a:r>
              <a:rPr lang="zh-CN" altLang="en-US" sz="2800" b="1">
                <a:latin typeface="等线 Light"/>
                <a:ea typeface="+mn-ea"/>
                <a:cs typeface="微软雅黑 Light" charset="0"/>
              </a:rPr>
              <a:t> up  起草</a:t>
            </a:r>
          </a:p>
          <a:p>
            <a:pPr>
              <a:lnSpc>
                <a:spcPct val="120000"/>
              </a:lnSpc>
            </a:pPr>
            <a:r>
              <a:rPr lang="zh-CN" altLang="en-US" sz="2800" b="1">
                <a:latin typeface="等线 Light"/>
                <a:ea typeface="+mn-ea"/>
                <a:cs typeface="微软雅黑 Light" charset="0"/>
              </a:rPr>
              <a:t>   </a:t>
            </a:r>
            <a:r>
              <a:rPr lang="zh-CN" altLang="en-US" sz="2000" b="1">
                <a:latin typeface="等线 Light"/>
                <a:ea typeface="+mn-ea"/>
                <a:cs typeface="微软雅黑 Light" charset="0"/>
              </a:rPr>
              <a:t>（</a:t>
            </a:r>
            <a:r>
              <a:rPr lang="en-US" altLang="zh-CN" sz="2000" b="1">
                <a:latin typeface="等线 Light"/>
                <a:ea typeface="+mn-ea"/>
              </a:rPr>
              <a:t>draw</a:t>
            </a:r>
            <a:r>
              <a:rPr lang="zh-CN" altLang="zh-CN" sz="2000" b="1">
                <a:latin typeface="等线 Light"/>
                <a:ea typeface="+mn-ea"/>
                <a:cs typeface="微软雅黑 Light" charset="0"/>
              </a:rPr>
              <a:t>画，</a:t>
            </a:r>
            <a:r>
              <a:rPr lang="en-US" altLang="zh-CN" sz="2000" b="1">
                <a:latin typeface="等线 Light"/>
                <a:ea typeface="+mn-ea"/>
              </a:rPr>
              <a:t>up</a:t>
            </a:r>
            <a:r>
              <a:rPr lang="zh-CN" altLang="zh-CN" sz="2000" b="1">
                <a:latin typeface="等线 Light"/>
                <a:ea typeface="+mn-ea"/>
                <a:cs typeface="微软雅黑 Light" charset="0"/>
              </a:rPr>
              <a:t>向上，需要</a:t>
            </a:r>
            <a:r>
              <a:rPr lang="zh-CN" altLang="zh-CN" sz="2000" b="1">
                <a:solidFill>
                  <a:srgbClr val="FF0000"/>
                </a:solidFill>
                <a:latin typeface="等线 Light"/>
                <a:ea typeface="+mn-ea"/>
                <a:cs typeface="微软雅黑 Light" charset="0"/>
              </a:rPr>
              <a:t>向上</a:t>
            </a:r>
            <a:r>
              <a:rPr lang="zh-CN" altLang="zh-CN" sz="2000" b="1">
                <a:latin typeface="等线 Light"/>
                <a:ea typeface="+mn-ea"/>
                <a:cs typeface="微软雅黑 Light" charset="0"/>
              </a:rPr>
              <a:t>递交</a:t>
            </a:r>
            <a:r>
              <a:rPr lang="en-US" altLang="zh-CN" sz="2000" b="1">
                <a:latin typeface="等线 Light"/>
                <a:ea typeface="+mn-ea"/>
              </a:rPr>
              <a:t>“</a:t>
            </a:r>
            <a:r>
              <a:rPr lang="zh-CN" altLang="en-US" sz="2000" b="1">
                <a:latin typeface="等线 Light"/>
                <a:ea typeface="+mn-ea"/>
                <a:cs typeface="微软雅黑 Light" charset="0"/>
              </a:rPr>
              <a:t>画出的草稿</a:t>
            </a:r>
            <a:r>
              <a:rPr lang="en-US" altLang="zh-CN" sz="2000" b="1">
                <a:latin typeface="等线 Light"/>
                <a:ea typeface="+mn-ea"/>
              </a:rPr>
              <a:t>”→</a:t>
            </a:r>
            <a:r>
              <a:rPr lang="zh-CN" altLang="en-US" sz="2000" b="1">
                <a:latin typeface="等线 Light"/>
                <a:ea typeface="+mn-ea"/>
                <a:cs typeface="微软雅黑 Light" charset="0"/>
              </a:rPr>
              <a:t>起草）</a:t>
            </a:r>
            <a:endParaRPr lang="zh-CN" altLang="en-US" sz="2800" b="1">
              <a:latin typeface="等线 Light"/>
              <a:ea typeface="+mn-ea"/>
              <a:cs typeface="微软雅黑 Light" charset="0"/>
            </a:endParaRPr>
          </a:p>
          <a:p>
            <a:pPr>
              <a:lnSpc>
                <a:spcPct val="120000"/>
              </a:lnSpc>
            </a:pPr>
            <a:endParaRPr lang="zh-CN" altLang="en-US" sz="2800" b="1">
              <a:latin typeface="等线 Light"/>
              <a:ea typeface="+mn-ea"/>
              <a:cs typeface="微软雅黑 Light" charset="0"/>
            </a:endParaRPr>
          </a:p>
          <a:p>
            <a:pPr algn="ctr">
              <a:lnSpc>
                <a:spcPct val="120000"/>
              </a:lnSpc>
            </a:pPr>
            <a:r>
              <a:rPr lang="zh-CN" altLang="en-US" sz="2800" b="1">
                <a:latin typeface="等线 Light"/>
                <a:ea typeface="+mn-ea"/>
                <a:cs typeface="微软雅黑 Light" charset="0"/>
              </a:rPr>
              <a:t>sign up  报名</a:t>
            </a:r>
          </a:p>
          <a:p>
            <a:pPr>
              <a:lnSpc>
                <a:spcPct val="120000"/>
              </a:lnSpc>
            </a:pPr>
            <a:r>
              <a:rPr lang="zh-CN" altLang="en-US" sz="2800" b="1">
                <a:latin typeface="等线 Light"/>
                <a:ea typeface="+mn-ea"/>
                <a:cs typeface="微软雅黑 Light" charset="0"/>
              </a:rPr>
              <a:t>    </a:t>
            </a:r>
            <a:r>
              <a:rPr lang="zh-CN" altLang="en-US" sz="2000" b="1">
                <a:latin typeface="等线 Light"/>
                <a:ea typeface="+mn-ea"/>
                <a:cs typeface="微软雅黑 Light" charset="0"/>
              </a:rPr>
              <a:t>（</a:t>
            </a:r>
            <a:r>
              <a:rPr lang="en-US" altLang="zh-CN" sz="2000" b="1">
                <a:latin typeface="等线 Light"/>
                <a:ea typeface="+mn-ea"/>
              </a:rPr>
              <a:t>sign</a:t>
            </a:r>
            <a:r>
              <a:rPr lang="zh-CN" altLang="zh-CN" sz="2000" b="1">
                <a:latin typeface="等线 Light"/>
                <a:ea typeface="+mn-ea"/>
                <a:cs typeface="微软雅黑 Light" charset="0"/>
              </a:rPr>
              <a:t>签名，</a:t>
            </a:r>
            <a:r>
              <a:rPr lang="en-US" altLang="zh-CN" sz="2000" b="1">
                <a:latin typeface="等线 Light"/>
                <a:ea typeface="+mn-ea"/>
              </a:rPr>
              <a:t>up</a:t>
            </a:r>
            <a:r>
              <a:rPr lang="zh-CN" altLang="zh-CN" sz="2000" b="1">
                <a:latin typeface="等线 Light"/>
                <a:ea typeface="+mn-ea"/>
                <a:cs typeface="微软雅黑 Light" charset="0"/>
              </a:rPr>
              <a:t>向上，签完名后要</a:t>
            </a:r>
            <a:r>
              <a:rPr lang="zh-CN" altLang="zh-CN" sz="2000" b="1">
                <a:solidFill>
                  <a:srgbClr val="FF0000"/>
                </a:solidFill>
                <a:latin typeface="等线 Light"/>
                <a:ea typeface="+mn-ea"/>
                <a:cs typeface="微软雅黑 Light" charset="0"/>
              </a:rPr>
              <a:t>向上</a:t>
            </a:r>
            <a:r>
              <a:rPr lang="zh-CN" altLang="zh-CN" sz="2000" b="1">
                <a:latin typeface="等线 Light"/>
                <a:ea typeface="+mn-ea"/>
                <a:cs typeface="微软雅黑 Light" charset="0"/>
              </a:rPr>
              <a:t>提交</a:t>
            </a:r>
            <a:r>
              <a:rPr lang="en-US" altLang="zh-CN" sz="2000" b="1">
                <a:latin typeface="等线 Light"/>
                <a:ea typeface="+mn-ea"/>
              </a:rPr>
              <a:t>→ </a:t>
            </a:r>
            <a:r>
              <a:rPr lang="zh-CN" altLang="en-US" sz="2000" b="1">
                <a:latin typeface="等线 Light"/>
                <a:ea typeface="+mn-ea"/>
                <a:cs typeface="微软雅黑 Light" charset="0"/>
              </a:rPr>
              <a:t>报名）</a:t>
            </a:r>
            <a:endParaRPr lang="zh-CN" altLang="en-US" sz="2800" b="1">
              <a:latin typeface="等线 Light"/>
              <a:ea typeface="+mn-ea"/>
              <a:cs typeface="微软雅黑 Light" charset="0"/>
            </a:endParaRPr>
          </a:p>
          <a:p>
            <a:r>
              <a:rPr lang="zh-CN" altLang="en-US">
                <a:latin typeface="等线 Light"/>
                <a:ea typeface="+mn-ea"/>
                <a:cs typeface="微软雅黑 Light" charset="0"/>
              </a:rPr>
              <a:t>	</a:t>
            </a:r>
            <a:endParaRPr lang="zh-CN" altLang="en-US">
              <a:latin typeface="等线 Light"/>
              <a:ea typeface="微软雅黑 Light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44417" name="文本框 2"/>
          <p:cNvSpPr txBox="1"/>
          <p:nvPr/>
        </p:nvSpPr>
        <p:spPr>
          <a:xfrm>
            <a:off x="873125" y="3325813"/>
            <a:ext cx="7350125" cy="521970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>
                <a:latin typeface="等线 Light"/>
                <a:ea typeface="+mn-ea"/>
                <a:cs typeface="微软雅黑 Light" charset="0"/>
              </a:rPr>
              <a:t>　</a:t>
            </a:r>
            <a:r>
              <a:rPr lang="zh-CN" altLang="en-US" sz="2800">
                <a:latin typeface="等线 Light"/>
                <a:ea typeface="+mn-ea"/>
                <a:cs typeface="微软雅黑 Light" charset="0"/>
              </a:rPr>
              <a:t>	</a:t>
            </a:r>
            <a:endParaRPr lang="zh-CN" altLang="en-US" b="1">
              <a:latin typeface="等线 Light"/>
              <a:ea typeface="微软雅黑 Light"/>
            </a:endParaRPr>
          </a:p>
        </p:txBody>
      </p:sp>
      <p:sp>
        <p:nvSpPr>
          <p:cNvPr id="444418" name="文本框 3"/>
          <p:cNvSpPr txBox="1"/>
          <p:nvPr/>
        </p:nvSpPr>
        <p:spPr>
          <a:xfrm>
            <a:off x="1484313" y="3113088"/>
            <a:ext cx="8894762" cy="3744595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zh-CN" altLang="en-US" b="1">
                <a:solidFill>
                  <a:srgbClr val="FF0000"/>
                </a:solidFill>
                <a:latin typeface="等线 Light"/>
                <a:ea typeface="+mn-ea"/>
                <a:cs typeface="微软雅黑 Light" charset="0"/>
                <a:sym typeface="微软雅黑 Light" charset="0"/>
              </a:rPr>
              <a:t>show up 出现 </a:t>
            </a:r>
            <a:endParaRPr lang="zh-CN" altLang="en-US" b="1">
              <a:latin typeface="等线 Light"/>
              <a:ea typeface="+mn-ea"/>
              <a:cs typeface="微软雅黑 Light" charset="0"/>
              <a:sym typeface="微软雅黑 Light" charset="0"/>
            </a:endParaRPr>
          </a:p>
          <a:p>
            <a:pPr>
              <a:lnSpc>
                <a:spcPct val="120000"/>
              </a:lnSpc>
            </a:pPr>
            <a:r>
              <a:rPr lang="zh-CN" altLang="en-US">
                <a:latin typeface="等线 Light"/>
                <a:ea typeface="+mn-ea"/>
                <a:cs typeface="微软雅黑 Light" charset="0"/>
                <a:sym typeface="微软雅黑 Light" charset="0"/>
              </a:rPr>
              <a:t>Sometimes just a few people show up on time.【2009安徽阅读】有时候只有一些人能够准时出现</a:t>
            </a:r>
          </a:p>
          <a:p>
            <a:pPr>
              <a:lnSpc>
                <a:spcPct val="120000"/>
              </a:lnSpc>
            </a:pPr>
            <a:endParaRPr lang="zh-CN" altLang="en-US">
              <a:latin typeface="等线 Light"/>
              <a:ea typeface="+mn-ea"/>
              <a:cs typeface="微软雅黑 Light" charset="0"/>
              <a:sym typeface="微软雅黑 Light" charset="0"/>
            </a:endParaRPr>
          </a:p>
          <a:p>
            <a:pPr>
              <a:lnSpc>
                <a:spcPct val="120000"/>
              </a:lnSpc>
            </a:pPr>
            <a:r>
              <a:rPr lang="zh-CN" altLang="en-US" b="1">
                <a:solidFill>
                  <a:srgbClr val="FF0000"/>
                </a:solidFill>
                <a:latin typeface="等线 Light"/>
                <a:ea typeface="+mn-ea"/>
                <a:cs typeface="微软雅黑 Light" charset="0"/>
              </a:rPr>
              <a:t>turn up 出现；调大</a:t>
            </a:r>
          </a:p>
          <a:p>
            <a:pPr>
              <a:lnSpc>
                <a:spcPct val="120000"/>
              </a:lnSpc>
            </a:pPr>
            <a:r>
              <a:rPr lang="zh-CN" altLang="en-US">
                <a:latin typeface="等线 Light"/>
                <a:ea typeface="+mn-ea"/>
                <a:cs typeface="微软雅黑 Light" charset="0"/>
              </a:rPr>
              <a:t>She turned up at the doorstep of my house in Cornwall.【2010北京阅读】她在我位于Cornwall的房前台阶上出现了。</a:t>
            </a:r>
          </a:p>
          <a:p>
            <a:pPr>
              <a:lnSpc>
                <a:spcPct val="120000"/>
              </a:lnSpc>
            </a:pPr>
            <a:endParaRPr lang="zh-CN" altLang="en-US">
              <a:latin typeface="等线 Light"/>
              <a:ea typeface="+mn-ea"/>
              <a:cs typeface="微软雅黑 Light" charset="0"/>
            </a:endParaRPr>
          </a:p>
          <a:p>
            <a:pPr>
              <a:lnSpc>
                <a:spcPct val="120000"/>
              </a:lnSpc>
            </a:pPr>
            <a:r>
              <a:rPr lang="zh-CN" altLang="en-US" b="1">
                <a:solidFill>
                  <a:srgbClr val="FF0000"/>
                </a:solidFill>
                <a:latin typeface="等线 Light"/>
                <a:ea typeface="+mn-ea"/>
                <a:cs typeface="微软雅黑 Light" charset="0"/>
              </a:rPr>
              <a:t>spring up  突然出现</a:t>
            </a:r>
          </a:p>
          <a:p>
            <a:pPr>
              <a:lnSpc>
                <a:spcPct val="120000"/>
              </a:lnSpc>
            </a:pPr>
            <a:r>
              <a:rPr lang="zh-CN" altLang="en-US">
                <a:latin typeface="等线 Light"/>
                <a:ea typeface="+mn-ea"/>
                <a:cs typeface="微软雅黑 Light" charset="0"/>
              </a:rPr>
              <a:t>As a result, reading clubs and neighborhood groups sprang up around the city.【2011天津阅读】结果，阅读俱乐部和阅读社区在城市周围突然出现。</a:t>
            </a:r>
            <a:endParaRPr lang="zh-CN" altLang="en-US">
              <a:latin typeface="等线 Light"/>
              <a:ea typeface="微软雅黑 Light"/>
            </a:endParaRPr>
          </a:p>
        </p:txBody>
      </p:sp>
      <p:pic>
        <p:nvPicPr>
          <p:cNvPr id="444419" name="图片 8"/>
          <p:cNvPicPr>
            <a:picLocks noChangeAspect="1"/>
          </p:cNvPicPr>
          <p:nvPr/>
        </p:nvPicPr>
        <p:blipFill>
          <a:blip r:embed="rId2"/>
          <a:srcRect b="6030"/>
          <a:stretch>
            <a:fillRect/>
          </a:stretch>
        </p:blipFill>
        <p:spPr>
          <a:xfrm>
            <a:off x="4297363" y="1069975"/>
            <a:ext cx="2655887" cy="2043113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444420" name="文本框 9"/>
          <p:cNvSpPr txBox="1"/>
          <p:nvPr/>
        </p:nvSpPr>
        <p:spPr>
          <a:xfrm>
            <a:off x="3640138" y="469900"/>
            <a:ext cx="4583112" cy="460375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400" b="1">
                <a:latin typeface="等线 Light"/>
                <a:ea typeface="+mn-ea"/>
                <a:sym typeface="微软雅黑 Light" charset="0"/>
              </a:rPr>
              <a:t>up</a:t>
            </a:r>
            <a:r>
              <a:rPr lang="zh-CN" altLang="zh-CN" sz="2400" b="1">
                <a:latin typeface="等线 Light"/>
                <a:ea typeface="+mn-ea"/>
                <a:cs typeface="微软雅黑 Light" charset="0"/>
                <a:sym typeface="微软雅黑 Light" charset="0"/>
              </a:rPr>
              <a:t>延伸义（物的状态）：</a:t>
            </a:r>
            <a:r>
              <a:rPr lang="zh-CN" altLang="en-US" sz="2400" b="1">
                <a:solidFill>
                  <a:srgbClr val="FF0000"/>
                </a:solidFill>
                <a:latin typeface="等线 Light"/>
                <a:ea typeface="+mn-ea"/>
                <a:cs typeface="微软雅黑 Light" charset="0"/>
                <a:sym typeface="微软雅黑 Light" charset="0"/>
              </a:rPr>
              <a:t>出现</a:t>
            </a:r>
            <a:endParaRPr lang="zh-CN" altLang="en-US" sz="2400" b="1">
              <a:solidFill>
                <a:srgbClr val="FF0000"/>
              </a:solidFill>
              <a:latin typeface="等线 Light"/>
              <a:ea typeface="微软雅黑 Light"/>
              <a:sym typeface="微软雅黑 Light" charset="0"/>
            </a:endParaRPr>
          </a:p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45441" name="文本框 1"/>
          <p:cNvSpPr txBox="1"/>
          <p:nvPr/>
        </p:nvSpPr>
        <p:spPr>
          <a:xfrm>
            <a:off x="2381250" y="3544888"/>
            <a:ext cx="8572500" cy="1476375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b="1">
                <a:solidFill>
                  <a:srgbClr val="FF0000"/>
                </a:solidFill>
                <a:latin typeface="等线 Light"/>
                <a:ea typeface="+mn-ea"/>
                <a:sym typeface="微软雅黑 Light" charset="0"/>
              </a:rPr>
              <a:t>add up</a:t>
            </a:r>
            <a:r>
              <a:rPr lang="zh-CN" altLang="zh-CN" b="1">
                <a:solidFill>
                  <a:srgbClr val="FF0000"/>
                </a:solidFill>
                <a:latin typeface="等线 Light"/>
                <a:ea typeface="+mn-ea"/>
                <a:cs typeface="微软雅黑 Light" charset="0"/>
                <a:sym typeface="微软雅黑 Light" charset="0"/>
              </a:rPr>
              <a:t>  增加</a:t>
            </a:r>
          </a:p>
          <a:p>
            <a:endParaRPr lang="zh-CN" altLang="en-US">
              <a:latin typeface="等线 Light"/>
              <a:ea typeface="+mn-ea"/>
              <a:cs typeface="微软雅黑 Light" charset="0"/>
            </a:endParaRPr>
          </a:p>
          <a:p>
            <a:r>
              <a:rPr lang="zh-CN" altLang="en-US">
                <a:latin typeface="等线 Light"/>
                <a:ea typeface="+mn-ea"/>
                <a:cs typeface="微软雅黑 Light" charset="0"/>
              </a:rPr>
              <a:t>By the end of the day, I could remember orders, </a:t>
            </a:r>
            <a:r>
              <a:rPr lang="zh-CN" altLang="en-US" b="1">
                <a:solidFill>
                  <a:srgbClr val="FF0000"/>
                </a:solidFill>
                <a:latin typeface="等线 Light"/>
                <a:ea typeface="+mn-ea"/>
                <a:cs typeface="微软雅黑 Light" charset="0"/>
              </a:rPr>
              <a:t>add up</a:t>
            </a:r>
            <a:r>
              <a:rPr lang="zh-CN" altLang="en-US">
                <a:latin typeface="等线 Light"/>
                <a:ea typeface="+mn-ea"/>
                <a:cs typeface="微软雅黑 Light" charset="0"/>
              </a:rPr>
              <a:t> the bill, and make change quickly with a smile.【2007湖南完形】那天快结束的时候我可以记住订单，数钱以及带着微笑快速找零。</a:t>
            </a:r>
            <a:endParaRPr lang="zh-CN" altLang="en-US">
              <a:latin typeface="等线 Light"/>
              <a:ea typeface="微软雅黑 Light"/>
            </a:endParaRPr>
          </a:p>
        </p:txBody>
      </p:sp>
      <p:sp>
        <p:nvSpPr>
          <p:cNvPr id="445442" name="文本框 8"/>
          <p:cNvSpPr txBox="1"/>
          <p:nvPr/>
        </p:nvSpPr>
        <p:spPr>
          <a:xfrm>
            <a:off x="2586038" y="571500"/>
            <a:ext cx="7796212" cy="645160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zh-CN" altLang="zh-CN" sz="2400" b="1">
                <a:latin typeface="等线 Light"/>
                <a:ea typeface="+mn-ea"/>
                <a:cs typeface="微软雅黑 Light" charset="0"/>
                <a:sym typeface="微软雅黑 Light" charset="0"/>
              </a:rPr>
              <a:t>延伸义（物的数量）</a:t>
            </a:r>
            <a:r>
              <a:rPr lang="zh-CN" altLang="zh-CN" sz="2400" b="1">
                <a:latin typeface="等线 Light"/>
                <a:ea typeface="+mn-ea"/>
                <a:cs typeface="微软雅黑 Light" charset="0"/>
              </a:rPr>
              <a:t>：</a:t>
            </a:r>
            <a:r>
              <a:rPr lang="zh-CN" altLang="en-US" sz="2400" b="1">
                <a:solidFill>
                  <a:srgbClr val="FF0000"/>
                </a:solidFill>
                <a:latin typeface="等线 Light"/>
                <a:ea typeface="+mn-ea"/>
                <a:cs typeface="微软雅黑 Light" charset="0"/>
              </a:rPr>
              <a:t>增加               </a:t>
            </a:r>
            <a:endParaRPr lang="zh-CN" altLang="en-US" sz="2400" b="1">
              <a:solidFill>
                <a:srgbClr val="FF0000"/>
              </a:solidFill>
              <a:latin typeface="等线 Light"/>
              <a:ea typeface="微软雅黑 Light"/>
            </a:endParaRPr>
          </a:p>
        </p:txBody>
      </p:sp>
      <p:pic>
        <p:nvPicPr>
          <p:cNvPr id="445443" name="图片 12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5187950" y="1314450"/>
            <a:ext cx="2592388" cy="2230438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46465" name="文本框 9"/>
          <p:cNvSpPr txBox="1"/>
          <p:nvPr/>
        </p:nvSpPr>
        <p:spPr>
          <a:xfrm>
            <a:off x="3825875" y="1460500"/>
            <a:ext cx="4541838" cy="2251075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</a:pPr>
            <a:r>
              <a:rPr lang="en-US" altLang="zh-CN" sz="5400" b="1">
                <a:latin typeface="微软雅黑" charset="-122"/>
                <a:ea typeface="微软雅黑" charset="-122"/>
              </a:rPr>
              <a:t>use</a:t>
            </a:r>
            <a:r>
              <a:rPr lang="en-US" altLang="zh-CN" sz="5400" b="1">
                <a:solidFill>
                  <a:srgbClr val="FF0000"/>
                </a:solidFill>
                <a:latin typeface="微软雅黑" charset="-122"/>
                <a:ea typeface="微软雅黑" charset="-122"/>
              </a:rPr>
              <a:t> up </a:t>
            </a:r>
          </a:p>
          <a:p>
            <a:pPr algn="ctr">
              <a:lnSpc>
                <a:spcPct val="130000"/>
              </a:lnSpc>
            </a:pPr>
            <a:r>
              <a:rPr lang="zh-CN" altLang="zh-CN" sz="5400" b="1">
                <a:latin typeface="微软雅黑" charset="-122"/>
                <a:ea typeface="微软雅黑" charset="-122"/>
              </a:rPr>
              <a:t>用  </a:t>
            </a:r>
            <a:r>
              <a:rPr lang="zh-CN" altLang="zh-CN" sz="5400" b="1">
                <a:solidFill>
                  <a:srgbClr val="FF0000"/>
                </a:solidFill>
                <a:latin typeface="微软雅黑" charset="-122"/>
                <a:ea typeface="微软雅黑" charset="-122"/>
              </a:rPr>
              <a:t>完</a:t>
            </a:r>
          </a:p>
        </p:txBody>
      </p:sp>
      <p:sp>
        <p:nvSpPr>
          <p:cNvPr id="446466" name="文本框 1"/>
          <p:cNvSpPr txBox="1"/>
          <p:nvPr/>
        </p:nvSpPr>
        <p:spPr>
          <a:xfrm>
            <a:off x="3068638" y="3978275"/>
            <a:ext cx="6594475" cy="398780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000" b="1">
                <a:latin typeface="等线 Light"/>
                <a:ea typeface="+mn-ea"/>
                <a:cs typeface="微软雅黑 Light" charset="0"/>
              </a:rPr>
              <a:t>【思考】为什么</a:t>
            </a:r>
            <a:r>
              <a:rPr lang="en-US" altLang="zh-CN" sz="2000" b="1">
                <a:latin typeface="等线 Light"/>
                <a:ea typeface="+mn-ea"/>
              </a:rPr>
              <a:t>up</a:t>
            </a:r>
            <a:r>
              <a:rPr lang="zh-CN" altLang="zh-CN" sz="2000" b="1">
                <a:latin typeface="等线 Light"/>
                <a:ea typeface="+mn-ea"/>
                <a:cs typeface="微软雅黑 Light" charset="0"/>
              </a:rPr>
              <a:t>的本意是</a:t>
            </a:r>
            <a:r>
              <a:rPr lang="en-US" altLang="zh-CN" sz="2000" b="1">
                <a:latin typeface="等线 Light"/>
                <a:ea typeface="+mn-ea"/>
              </a:rPr>
              <a:t>“</a:t>
            </a:r>
            <a:r>
              <a:rPr lang="zh-CN" altLang="en-US" sz="2000" b="1">
                <a:latin typeface="等线 Light"/>
                <a:ea typeface="+mn-ea"/>
                <a:cs typeface="微软雅黑 Light" charset="0"/>
              </a:rPr>
              <a:t>向上</a:t>
            </a:r>
            <a:r>
              <a:rPr lang="en-US" altLang="zh-CN" sz="2000" b="1">
                <a:latin typeface="等线 Light"/>
                <a:ea typeface="+mn-ea"/>
              </a:rPr>
              <a:t>”</a:t>
            </a:r>
            <a:r>
              <a:rPr lang="zh-CN" altLang="en-US" sz="2000" b="1">
                <a:latin typeface="等线 Light"/>
                <a:ea typeface="+mn-ea"/>
                <a:cs typeface="微软雅黑 Light" charset="0"/>
              </a:rPr>
              <a:t>，这里却是</a:t>
            </a:r>
            <a:r>
              <a:rPr lang="en-US" altLang="zh-CN" sz="2000" b="1">
                <a:latin typeface="等线 Light"/>
                <a:ea typeface="+mn-ea"/>
              </a:rPr>
              <a:t>“</a:t>
            </a:r>
            <a:r>
              <a:rPr lang="zh-CN" altLang="en-US" sz="2000" b="1">
                <a:latin typeface="等线 Light"/>
                <a:ea typeface="+mn-ea"/>
                <a:cs typeface="微软雅黑 Light" charset="0"/>
              </a:rPr>
              <a:t>完</a:t>
            </a:r>
            <a:r>
              <a:rPr lang="en-US" altLang="zh-CN" sz="2000" b="1">
                <a:latin typeface="等线 Light"/>
                <a:ea typeface="+mn-ea"/>
              </a:rPr>
              <a:t>”</a:t>
            </a:r>
            <a:r>
              <a:rPr lang="zh-CN" altLang="en-US" sz="2000" b="1">
                <a:latin typeface="等线 Light"/>
                <a:ea typeface="+mn-ea"/>
                <a:cs typeface="微软雅黑 Light" charset="0"/>
              </a:rPr>
              <a:t>？</a:t>
            </a:r>
            <a:endParaRPr lang="zh-CN" altLang="en-US" sz="2000" b="1">
              <a:latin typeface="等线 Light"/>
              <a:ea typeface="微软雅黑 Light"/>
            </a:endParaRPr>
          </a:p>
        </p:txBody>
      </p:sp>
    </p:spTree>
  </p:cSld>
  <p:clrMapOvr>
    <a:masterClrMapping/>
  </p:clrMapOvr>
  <p:transition/>
  <p:timing/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47489" name="图片 1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1613" y="2168525"/>
            <a:ext cx="1611312" cy="2255838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447490" name="文本框 9"/>
          <p:cNvSpPr txBox="1"/>
          <p:nvPr/>
        </p:nvSpPr>
        <p:spPr>
          <a:xfrm>
            <a:off x="6102350" y="2709863"/>
            <a:ext cx="2260600" cy="1173480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10000"/>
              </a:lnSpc>
            </a:pPr>
            <a:r>
              <a:rPr lang="en-US" altLang="zh-CN" sz="3200" b="1">
                <a:solidFill>
                  <a:srgbClr val="FF0000"/>
                </a:solidFill>
                <a:latin typeface="等线 Light"/>
                <a:ea typeface="+mn-ea"/>
              </a:rPr>
              <a:t>use up </a:t>
            </a:r>
          </a:p>
          <a:p>
            <a:pPr algn="ctr">
              <a:lnSpc>
                <a:spcPct val="110000"/>
              </a:lnSpc>
            </a:pPr>
            <a:r>
              <a:rPr lang="zh-CN" altLang="zh-CN" sz="3200" b="1">
                <a:solidFill>
                  <a:srgbClr val="FF0000"/>
                </a:solidFill>
                <a:latin typeface="等线 Light"/>
                <a:ea typeface="+mn-ea"/>
                <a:cs typeface="微软雅黑 Light" charset="0"/>
              </a:rPr>
              <a:t>用完</a:t>
            </a:r>
            <a:endParaRPr lang="zh-CN" altLang="zh-CN" sz="3200" b="1">
              <a:solidFill>
                <a:srgbClr val="FF0000"/>
              </a:solidFill>
              <a:latin typeface="等线 Light"/>
              <a:ea typeface="微软雅黑 Light"/>
            </a:endParaRPr>
          </a:p>
        </p:txBody>
      </p:sp>
      <p:sp>
        <p:nvSpPr>
          <p:cNvPr id="447491" name="文本框 2"/>
          <p:cNvSpPr txBox="1"/>
          <p:nvPr/>
        </p:nvSpPr>
        <p:spPr>
          <a:xfrm>
            <a:off x="2546350" y="4527550"/>
            <a:ext cx="8191500" cy="1087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0000"/>
              </a:lnSpc>
            </a:pPr>
            <a:r>
              <a:rPr lang="zh-CN" altLang="en-US" b="1">
                <a:latin typeface="等线 Light"/>
                <a:ea typeface="+mn-ea"/>
                <a:cs typeface="微软雅黑 Light" charset="0"/>
              </a:rPr>
              <a:t>The child has </a:t>
            </a:r>
            <a:r>
              <a:rPr lang="zh-CN" altLang="en-US" b="1" u="sng">
                <a:latin typeface="等线 Light"/>
                <a:ea typeface="+mn-ea"/>
                <a:cs typeface="微软雅黑 Light" charset="0"/>
              </a:rPr>
              <a:t>used up </a:t>
            </a:r>
            <a:r>
              <a:rPr lang="zh-CN" altLang="en-US" b="1">
                <a:latin typeface="等线 Light"/>
                <a:ea typeface="+mn-ea"/>
                <a:cs typeface="微软雅黑 Light" charset="0"/>
              </a:rPr>
              <a:t>their daily allowance.</a:t>
            </a:r>
          </a:p>
          <a:p>
            <a:pPr>
              <a:lnSpc>
                <a:spcPct val="180000"/>
              </a:lnSpc>
            </a:pPr>
            <a:r>
              <a:rPr lang="zh-CN" altLang="en-US" b="1">
                <a:latin typeface="等线 Light"/>
                <a:ea typeface="+mn-ea"/>
                <a:cs typeface="微软雅黑 Light" charset="0"/>
              </a:rPr>
              <a:t>【2007山东阅读】那个小孩用光了每天的零花钱。</a:t>
            </a:r>
            <a:endParaRPr lang="zh-CN" altLang="en-US" b="1">
              <a:latin typeface="等线 Light"/>
              <a:ea typeface="微软雅黑 Light"/>
            </a:endParaRPr>
          </a:p>
        </p:txBody>
      </p:sp>
      <p:sp>
        <p:nvSpPr>
          <p:cNvPr id="447492" name="文本框 10"/>
          <p:cNvSpPr txBox="1"/>
          <p:nvPr/>
        </p:nvSpPr>
        <p:spPr>
          <a:xfrm>
            <a:off x="2633663" y="455613"/>
            <a:ext cx="7659687" cy="1198880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zh-CN" altLang="zh-CN" sz="2400" b="1">
                <a:latin typeface="等线 Light"/>
                <a:ea typeface="+mn-ea"/>
                <a:cs typeface="微软雅黑 Light" charset="0"/>
                <a:sym typeface="微软雅黑 Light" charset="0"/>
              </a:rPr>
              <a:t>延伸义（物的数量）</a:t>
            </a:r>
            <a:r>
              <a:rPr lang="zh-CN" altLang="zh-CN" sz="2400" b="1">
                <a:latin typeface="等线 Light"/>
                <a:ea typeface="+mn-ea"/>
                <a:cs typeface="微软雅黑 Light" charset="0"/>
              </a:rPr>
              <a:t>：</a:t>
            </a:r>
            <a:r>
              <a:rPr lang="zh-CN" altLang="en-US" sz="2400" b="1">
                <a:solidFill>
                  <a:srgbClr val="FF0000"/>
                </a:solidFill>
                <a:latin typeface="等线 Light"/>
                <a:ea typeface="+mn-ea"/>
                <a:cs typeface="微软雅黑 Light" charset="0"/>
              </a:rPr>
              <a:t>没有、完</a:t>
            </a:r>
          </a:p>
          <a:p>
            <a:pPr>
              <a:lnSpc>
                <a:spcPct val="150000"/>
              </a:lnSpc>
            </a:pPr>
            <a:r>
              <a:rPr lang="zh-CN" altLang="zh-CN" sz="2400" b="1">
                <a:latin typeface="等线 Light"/>
                <a:ea typeface="+mn-ea"/>
                <a:cs typeface="微软雅黑 Light" charset="0"/>
              </a:rPr>
              <a:t>（“</a:t>
            </a:r>
            <a:r>
              <a:rPr lang="zh-CN" altLang="zh-CN" sz="2400" b="1">
                <a:latin typeface="等线 Light"/>
                <a:ea typeface="+mn-ea"/>
                <a:cs typeface="微软雅黑 Light" charset="0"/>
                <a:sym typeface="微软雅黑 Light" charset="0"/>
              </a:rPr>
              <a:t>此消彼长</a:t>
            </a:r>
            <a:r>
              <a:rPr lang="zh-CN" altLang="zh-CN" sz="2400" b="1">
                <a:latin typeface="等线 Light"/>
                <a:ea typeface="+mn-ea"/>
                <a:cs typeface="微软雅黑 Light" charset="0"/>
              </a:rPr>
              <a:t>”思维，增加的同时，就会有消耗）          </a:t>
            </a:r>
            <a:endParaRPr lang="zh-CN" altLang="zh-CN" sz="2400" b="1">
              <a:solidFill>
                <a:srgbClr val="FF0000"/>
              </a:solidFill>
              <a:latin typeface="等线 Light"/>
              <a:ea typeface="微软雅黑 Light"/>
            </a:endParaRPr>
          </a:p>
        </p:txBody>
      </p:sp>
      <p:cxnSp>
        <p:nvCxnSpPr>
          <p:cNvPr id="2" name="直接箭头连接符 1"/>
          <p:cNvCxnSpPr/>
          <p:nvPr/>
        </p:nvCxnSpPr>
        <p:spPr>
          <a:xfrm flipH="1">
            <a:off x="5037138" y="3487738"/>
            <a:ext cx="1714500" cy="644525"/>
          </a:xfrm>
          <a:prstGeom prst="straightConnector1">
            <a:avLst/>
          </a:prstGeom>
          <a:ln w="57150">
            <a:tailEnd type="arrow" w="med" len="me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48513" name="文本框 10"/>
          <p:cNvSpPr txBox="1"/>
          <p:nvPr/>
        </p:nvSpPr>
        <p:spPr>
          <a:xfrm>
            <a:off x="5314950" y="2170113"/>
            <a:ext cx="1562100" cy="1076325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 b="1">
                <a:solidFill>
                  <a:srgbClr val="FF0000"/>
                </a:solidFill>
                <a:latin typeface="等线 Light"/>
                <a:ea typeface="+mn-ea"/>
              </a:rPr>
              <a:t>eat up </a:t>
            </a:r>
            <a:r>
              <a:rPr lang="zh-CN" altLang="en-US" sz="3200" b="1">
                <a:solidFill>
                  <a:srgbClr val="FF0000"/>
                </a:solidFill>
                <a:latin typeface="等线 Light"/>
                <a:ea typeface="+mn-ea"/>
                <a:cs typeface="微软雅黑 Light" charset="0"/>
              </a:rPr>
              <a:t>吃完</a:t>
            </a:r>
            <a:endParaRPr lang="zh-CN" altLang="en-US" sz="3200" b="1">
              <a:solidFill>
                <a:srgbClr val="FF0000"/>
              </a:solidFill>
              <a:latin typeface="等线 Light"/>
              <a:ea typeface="微软雅黑 Light"/>
            </a:endParaRPr>
          </a:p>
        </p:txBody>
      </p:sp>
      <p:sp>
        <p:nvSpPr>
          <p:cNvPr id="448514" name="文本框 1"/>
          <p:cNvSpPr txBox="1"/>
          <p:nvPr/>
        </p:nvSpPr>
        <p:spPr>
          <a:xfrm>
            <a:off x="7086600" y="2047875"/>
            <a:ext cx="3495675" cy="1198880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等线 Light"/>
                <a:ea typeface="+mn-ea"/>
              </a:rPr>
              <a:t>“</a:t>
            </a:r>
            <a:r>
              <a:rPr lang="zh-CN" altLang="en-US" sz="3600" b="1">
                <a:latin typeface="等线 Light"/>
                <a:ea typeface="+mn-ea"/>
                <a:cs typeface="微软雅黑 Light" charset="0"/>
              </a:rPr>
              <a:t>此消彼长</a:t>
            </a:r>
            <a:r>
              <a:rPr lang="en-US" altLang="zh-CN" sz="3600" b="1">
                <a:latin typeface="等线 Light"/>
                <a:ea typeface="+mn-ea"/>
              </a:rPr>
              <a:t>”</a:t>
            </a:r>
          </a:p>
          <a:p>
            <a:pPr algn="ctr"/>
            <a:r>
              <a:rPr lang="zh-CN" altLang="en-US" sz="3600" b="1">
                <a:latin typeface="等线 Light"/>
                <a:ea typeface="+mn-ea"/>
                <a:cs typeface="微软雅黑 Light" charset="0"/>
              </a:rPr>
              <a:t>的</a:t>
            </a:r>
            <a:r>
              <a:rPr lang="zh-CN" altLang="en-US" sz="3200" b="1">
                <a:latin typeface="等线 Light"/>
                <a:ea typeface="+mn-ea"/>
                <a:cs typeface="微软雅黑 Light" charset="0"/>
              </a:rPr>
              <a:t>思维</a:t>
            </a:r>
            <a:endParaRPr lang="zh-CN" altLang="en-US" sz="3200" b="1">
              <a:latin typeface="等线 Light"/>
              <a:ea typeface="微软雅黑 Light"/>
            </a:endParaRPr>
          </a:p>
        </p:txBody>
      </p:sp>
      <p:pic>
        <p:nvPicPr>
          <p:cNvPr id="448515" name="图片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90775" y="1241425"/>
            <a:ext cx="2540000" cy="167957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448516" name="图片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90775" y="2921000"/>
            <a:ext cx="2362200" cy="1704975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/>
</p:sld>
</file>

<file path=ppt/slides/slide2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49537" name="图片 5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30588" y="1754188"/>
            <a:ext cx="4986337" cy="2576512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449538" name="文本框 1"/>
          <p:cNvSpPr txBox="1"/>
          <p:nvPr/>
        </p:nvSpPr>
        <p:spPr>
          <a:xfrm>
            <a:off x="3522663" y="4330700"/>
            <a:ext cx="4894262" cy="1143000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90000"/>
              </a:lnSpc>
            </a:pPr>
            <a:r>
              <a:rPr lang="en-US" altLang="zh-CN" b="1">
                <a:latin typeface="等线 Light"/>
                <a:ea typeface="+mn-ea"/>
              </a:rPr>
              <a:t>W</a:t>
            </a:r>
            <a:r>
              <a:rPr lang="zh-CN" altLang="en-US" b="1">
                <a:latin typeface="等线 Light"/>
                <a:ea typeface="+mn-ea"/>
                <a:cs typeface="微软雅黑 Light" charset="0"/>
              </a:rPr>
              <a:t>e drank up every last drop of soup.</a:t>
            </a:r>
          </a:p>
          <a:p>
            <a:pPr>
              <a:lnSpc>
                <a:spcPct val="190000"/>
              </a:lnSpc>
            </a:pPr>
            <a:r>
              <a:rPr lang="en-US" altLang="zh-CN" b="1">
                <a:latin typeface="等线 Light"/>
                <a:ea typeface="+mn-ea"/>
                <a:sym typeface="微软雅黑 Light" charset="0"/>
              </a:rPr>
              <a:t>(2015</a:t>
            </a:r>
            <a:r>
              <a:rPr lang="zh-CN" altLang="zh-CN" b="1">
                <a:latin typeface="等线 Light"/>
                <a:ea typeface="+mn-ea"/>
                <a:cs typeface="微软雅黑 Light" charset="0"/>
                <a:sym typeface="微软雅黑 Light" charset="0"/>
              </a:rPr>
              <a:t>四川卷阅读</a:t>
            </a:r>
            <a:r>
              <a:rPr lang="en-US" altLang="zh-CN" b="1">
                <a:latin typeface="等线 Light"/>
                <a:ea typeface="+mn-ea"/>
                <a:sym typeface="微软雅黑 Light" charset="0"/>
              </a:rPr>
              <a:t>)</a:t>
            </a:r>
            <a:r>
              <a:rPr lang="zh-CN" altLang="en-US" b="1">
                <a:latin typeface="等线 Light"/>
                <a:ea typeface="+mn-ea"/>
                <a:cs typeface="微软雅黑 Light" charset="0"/>
              </a:rPr>
              <a:t>我们喝光了最后一滴汤。</a:t>
            </a:r>
            <a:endParaRPr lang="en-US" altLang="zh-CN" b="1">
              <a:latin typeface="等线 Light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2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https://d.book118.com/786054031233010100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UNIT_PLACING_PICTURE_USER_VIEWPORT" val="{&quot;height&quot;:2220,&quot;width&quot;:2580}"/>
  <p:tag name="REFSHAPE" val="589851652"/>
</p:tagLst>
</file>

<file path=ppt/tags/tag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灰度">
      <a:dk1>
        <a:sysClr val="windowText" lastClr="000000"/>
      </a:dk1>
      <a:lt1>
        <a:sysClr val="window" lastClr="FFFFFF"/>
      </a:lt1>
      <a:dk2>
        <a:srgbClr val="000000"/>
      </a:dk2>
      <a:lt2>
        <a:srgbClr val="F8F8F8"/>
      </a:lt2>
      <a:accent1>
        <a:srgbClr val="DDDDDD"/>
      </a:accent1>
      <a:accent2>
        <a:srgbClr val="B2B2B2"/>
      </a:accent2>
      <a:accent3>
        <a:srgbClr val="969696"/>
      </a:accent3>
      <a:accent4>
        <a:srgbClr val="808080"/>
      </a:accent4>
      <a:accent5>
        <a:srgbClr val="5F5F5F"/>
      </a:accent5>
      <a:accent6>
        <a:srgbClr val="4D4D4D"/>
      </a:accent6>
      <a:hlink>
        <a:srgbClr val="5F5F5F"/>
      </a:hlink>
      <a:folHlink>
        <a:srgbClr val="919191"/>
      </a:folHlink>
    </a:clrScheme>
    <a:fontScheme name="渐变模板字体">
      <a:majorFont>
        <a:latin typeface="等线 Light"/>
        <a:ea typeface="微软雅黑" charset="-122"/>
        <a:cs typeface="Arial"/>
      </a:majorFont>
      <a:minorFont>
        <a:latin typeface="等线 Light"/>
        <a:ea typeface="微软雅黑 Light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124</Paragraphs>
  <Slides>28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baseType="lpstr" size="37">
      <vt:lpstr>Arial</vt:lpstr>
      <vt:lpstr>Calibri</vt:lpstr>
      <vt:lpstr>等线 Light</vt:lpstr>
      <vt:lpstr>微软雅黑</vt:lpstr>
      <vt:lpstr>微软雅黑 Light</vt:lpstr>
      <vt:lpstr>宋体</vt:lpstr>
      <vt:lpstr>Wingdings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2024-09-25T05:19:43.396</cp:lastPrinted>
  <dcterms:created xsi:type="dcterms:W3CDTF">2024-09-24T21:19:43Z</dcterms:created>
  <dcterms:modified xsi:type="dcterms:W3CDTF">2024-09-24T21:19:45Z</dcterms:modified>
</cp:coreProperties>
</file>