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12C4A-4507-40AE-8A4B-8BD16CDE7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E190A-DB0B-4DED-969C-19498B76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EDD4E-44AA-454D-968B-13630CE5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430A0-EF0E-47AF-B2A3-00953B5F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EBE6E8-BD77-4F8E-A2F7-6F6486634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D73E8-DB4E-4900-8110-01ACDC294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C7FF6-E225-4348-9EA7-F8581A39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26939-CC73-4661-889B-32722AD91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53426-655A-4D07-90A5-772F0295B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1A17C-12D0-4F62-B553-A1EEA399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4049A-986A-4469-81FC-79D7AF08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6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mtClean="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7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mtClean="0"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8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algn="r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2770" name="Freeform 2"/>
          <p:cNvSpPr/>
          <p:nvPr/>
        </p:nvSpPr>
        <p:spPr bwMode="auto">
          <a:xfrm rot="-3172564">
            <a:off x="7777956" y="-15081"/>
            <a:ext cx="1162050" cy="2084388"/>
          </a:xfrm>
          <a:custGeom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1" name="Rectangle 3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2" name="Rectangle 4"/>
          <p:cNvSpPr>
            <a:spLocks noGrp="1"/>
          </p:cNvSpPr>
          <p:nvPr>
            <p:ph type="body" idx="1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anose="030f0702030302020204" pitchFamily="66" charset="0"/>
                <a:ea typeface="宋体" panose="02010600030101010101" pitchFamily="2" charset="-122"/>
                <a:cs typeface="+mn-cs"/>
              </a:rPr>
              <a:t>医学课件</a:t>
            </a: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anose="030f0702030302020204" pitchFamily="66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Comic Sans MS" panose="030f0702030302020204" pitchFamily="66" charset="0"/>
              </a:rPr>
              <a:t/>
            </a:fld>
            <a:endParaRPr lang="en-US" altLang="zh-CN">
              <a:latin typeface="Comic Sans MS" panose="030f0702030302020204" pitchFamily="66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anose="030f0702030302020204" pitchFamily="66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10222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Rectangle 7"/>
          <p:cNvSpPr txBox="1">
            <a:spLocks noGrp="1"/>
          </p:cNvSpPr>
          <p:nvPr>
            <p:ph type="sldNum" sz="quarter" idx="4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</a:t>
            </a:fld>
            <a:endParaRPr lang="en-US" altLang="zh-CN" sz="140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 vert="horz" wrap="square" lIns="91440" tIns="45720" rIns="91440" bIns="45720" numCol="1" anchor="b" anchorCtr="0" compatLnSpc="1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子宫颈癌的护理</a:t>
            </a:r>
            <a:endParaRPr kumimoji="0" lang="zh-CN" altLang="en-US" sz="4400" b="0" i="0" u="none" strike="noStrike" kern="0" cap="none" spc="0" normalizeH="0" baseline="0" noProof="0" smtClean="0">
              <a:ln>
                <a:noFill/>
              </a:ln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副标题 1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5123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2</a:t>
            </a:fld>
            <a:endParaRPr lang="en-US" altLang="zh-CN" sz="1400"/>
          </a:p>
        </p:txBody>
      </p:sp>
      <p:sp>
        <p:nvSpPr>
          <p:cNvPr id="512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/>
              <a:t>学习目标</a:t>
            </a:r>
            <a:endParaRPr lang="zh-CN" altLang="en-US"/>
          </a:p>
        </p:txBody>
      </p:sp>
      <p:sp>
        <p:nvSpPr>
          <p:cNvPr id="5125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/>
            <a:r>
              <a:rPr lang="en-US" altLang="zh-CN"/>
              <a:t>1.</a:t>
            </a:r>
            <a:r>
              <a:rPr lang="zh-CN" altLang="en-US"/>
              <a:t>了解宫颈癌的病因，病理，处理原则，主要的转移途径。</a:t>
            </a:r>
            <a:endParaRPr lang="zh-CN" altLang="en-US"/>
          </a:p>
          <a:p>
            <a:pPr eaLnBrk="1" hangingPunct="1"/>
            <a:r>
              <a:rPr lang="en-US" altLang="zh-CN"/>
              <a:t>2.</a:t>
            </a:r>
            <a:r>
              <a:rPr lang="zh-CN" altLang="en-US"/>
              <a:t>熟悉宫颈癌的临床表现及主要的诊断检查</a:t>
            </a:r>
            <a:endParaRPr lang="zh-CN" altLang="en-US"/>
          </a:p>
          <a:p>
            <a:pPr eaLnBrk="1" hangingPunct="1"/>
            <a:r>
              <a:rPr lang="en-US" altLang="zh-CN"/>
              <a:t>3.</a:t>
            </a:r>
            <a:r>
              <a:rPr lang="zh-CN" altLang="en-US"/>
              <a:t>掌握宫颈癌的主要护理诊断及护理措施。</a:t>
            </a:r>
            <a:endParaRPr lang="zh-CN" altLang="en-US"/>
          </a:p>
          <a:p>
            <a:pPr eaLnBrk="1" hangingPunct="1"/>
            <a:r>
              <a:rPr lang="en-US" altLang="zh-CN"/>
              <a:t>4.</a:t>
            </a:r>
            <a:r>
              <a:rPr lang="zh-CN" altLang="en-US"/>
              <a:t>学会如何对宫颈癌的病人进行健康宣教。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6147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3</a:t>
            </a:fld>
            <a:endParaRPr lang="en-US" altLang="zh-CN" sz="1400"/>
          </a:p>
        </p:txBody>
      </p:sp>
      <p:sp>
        <p:nvSpPr>
          <p:cNvPr id="614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概述</a:t>
            </a:r>
            <a:endParaRPr lang="zh-CN" altLang="en-US" b="1"/>
          </a:p>
        </p:txBody>
      </p:sp>
      <p:sp>
        <p:nvSpPr>
          <p:cNvPr id="614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lnSpc>
                <a:spcPct val="155000"/>
              </a:lnSpc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常见的妇科恶性肿瘤之一，严重威胁妇女的生命。发病率在女性恶性肿瘤中仅次于乳腺癌。 </a:t>
            </a:r>
            <a:endParaRPr lang="zh-CN" altLang="en-US" sz="1400"/>
          </a:p>
          <a:p>
            <a:pPr eaLnBrk="1" hangingPunct="1">
              <a:lnSpc>
                <a:spcPct val="155000"/>
              </a:lnSpc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发病年龄呈年轻化趋势 </a:t>
            </a:r>
            <a:endParaRPr lang="zh-CN" altLang="en-US" sz="1400"/>
          </a:p>
          <a:p>
            <a:pPr eaLnBrk="1" hangingPunct="1">
              <a:lnSpc>
                <a:spcPct val="155000"/>
              </a:lnSpc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早期诊断与早期治疗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阴道脱落细胞涂片检查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) </a:t>
            </a:r>
            <a:endParaRPr lang="en-US" altLang="zh-CN" sz="1400"/>
          </a:p>
          <a:p>
            <a:pPr eaLnBrk="1" hangingPunct="1">
              <a:lnSpc>
                <a:spcPct val="155000"/>
              </a:lnSpc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发病率和死亡率明显下降</a:t>
            </a:r>
            <a:endParaRPr lang="zh-CN" altLang="en-US" sz="28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7171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4</a:t>
            </a:fld>
            <a:endParaRPr lang="en-US" altLang="zh-CN" sz="1400"/>
          </a:p>
        </p:txBody>
      </p:sp>
      <p:sp>
        <p:nvSpPr>
          <p:cNvPr id="717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/>
              <a:t>病因（</a:t>
            </a:r>
            <a:r>
              <a:rPr lang="en-US" altLang="zh-CN"/>
              <a:t>Etiology</a:t>
            </a:r>
            <a:r>
              <a:rPr lang="zh-CN" altLang="en-US"/>
              <a:t>） </a:t>
            </a:r>
            <a:endParaRPr lang="zh-CN" altLang="en-US"/>
          </a:p>
        </p:txBody>
      </p:sp>
      <p:sp>
        <p:nvSpPr>
          <p:cNvPr id="717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1</a:t>
            </a:r>
            <a:r>
              <a:rPr lang="zh-CN" altLang="en-US" b="1"/>
              <a:t>、</a:t>
            </a:r>
            <a:r>
              <a:rPr lang="zh-CN" altLang="en-US" b="1">
                <a:solidFill>
                  <a:schemeClr val="tx2"/>
                </a:solidFill>
              </a:rPr>
              <a:t>性行为</a:t>
            </a:r>
            <a:r>
              <a:rPr lang="zh-CN" altLang="en-US" b="1"/>
              <a:t>：早婚（</a:t>
            </a:r>
            <a:r>
              <a:rPr lang="en-US" altLang="zh-CN" b="1"/>
              <a:t>18</a:t>
            </a:r>
            <a:r>
              <a:rPr lang="zh-CN" altLang="en-US" b="1"/>
              <a:t>岁以前）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性生活过早（</a:t>
            </a:r>
            <a:r>
              <a:rPr lang="en-US" altLang="zh-CN" b="1"/>
              <a:t>16</a:t>
            </a:r>
            <a:r>
              <a:rPr lang="zh-CN" altLang="en-US" b="1"/>
              <a:t>岁以前）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性生活紊乱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初婚年龄在</a:t>
            </a:r>
            <a:r>
              <a:rPr lang="en-US" altLang="zh-CN" b="1"/>
              <a:t>18</a:t>
            </a:r>
            <a:r>
              <a:rPr lang="zh-CN" altLang="en-US" b="1"/>
              <a:t>岁以下者，比</a:t>
            </a:r>
            <a:r>
              <a:rPr lang="en-US" altLang="zh-CN" b="1"/>
              <a:t>25</a:t>
            </a:r>
            <a:r>
              <a:rPr lang="zh-CN" altLang="en-US" b="1"/>
              <a:t>岁以上患病率高</a:t>
            </a:r>
            <a:r>
              <a:rPr lang="en-US" altLang="zh-CN" b="1"/>
              <a:t>13.3</a:t>
            </a:r>
            <a:r>
              <a:rPr lang="zh-CN" altLang="en-US" b="1"/>
              <a:t>倍。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8195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5</a:t>
            </a:fld>
            <a:endParaRPr lang="en-US" altLang="zh-CN" sz="1400"/>
          </a:p>
        </p:txBody>
      </p:sp>
      <p:sp>
        <p:nvSpPr>
          <p:cNvPr id="819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/>
              <a:t>病因（</a:t>
            </a:r>
            <a:r>
              <a:rPr lang="en-US" altLang="zh-CN"/>
              <a:t>Etiology</a:t>
            </a:r>
            <a:r>
              <a:rPr lang="zh-CN" altLang="en-US"/>
              <a:t>）</a:t>
            </a:r>
            <a:endParaRPr lang="zh-CN" altLang="en-US"/>
          </a:p>
        </p:txBody>
      </p:sp>
      <p:sp>
        <p:nvSpPr>
          <p:cNvPr id="8197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2</a:t>
            </a:r>
            <a:r>
              <a:rPr lang="zh-CN" altLang="en-US" b="1"/>
              <a:t>、</a:t>
            </a:r>
            <a:r>
              <a:rPr lang="zh-CN" altLang="en-US" b="1">
                <a:solidFill>
                  <a:schemeClr val="tx2"/>
                </a:solidFill>
              </a:rPr>
              <a:t>分娩因素</a:t>
            </a:r>
            <a:r>
              <a:rPr lang="zh-CN" altLang="en-US" b="1"/>
              <a:t>：多孕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多产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密产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宫颈裂伤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分娩</a:t>
            </a:r>
            <a:r>
              <a:rPr lang="en-US" altLang="zh-CN" b="1"/>
              <a:t>1-3</a:t>
            </a:r>
            <a:r>
              <a:rPr lang="zh-CN" altLang="en-US" b="1"/>
              <a:t>次患病率最低（</a:t>
            </a:r>
            <a:r>
              <a:rPr lang="en-US" altLang="zh-CN" b="1"/>
              <a:t>110.38/10</a:t>
            </a:r>
            <a:r>
              <a:rPr lang="zh-CN" altLang="en-US" b="1"/>
              <a:t>万）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分娩</a:t>
            </a:r>
            <a:r>
              <a:rPr lang="en-US" altLang="zh-CN" b="1"/>
              <a:t>7</a:t>
            </a:r>
            <a:r>
              <a:rPr lang="zh-CN" altLang="en-US" b="1"/>
              <a:t>次以上明显增高（</a:t>
            </a:r>
            <a:r>
              <a:rPr lang="en-US" altLang="zh-CN" b="1"/>
              <a:t>377.52/10</a:t>
            </a:r>
            <a:r>
              <a:rPr lang="zh-CN" altLang="en-US" b="1"/>
              <a:t>万）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9219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6</a:t>
            </a:fld>
            <a:endParaRPr lang="en-US" altLang="zh-CN" sz="1400"/>
          </a:p>
        </p:txBody>
      </p:sp>
      <p:sp>
        <p:nvSpPr>
          <p:cNvPr id="922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/>
              <a:t>病因（</a:t>
            </a:r>
            <a:r>
              <a:rPr lang="en-US" altLang="zh-CN"/>
              <a:t>Etiology</a:t>
            </a:r>
            <a:r>
              <a:rPr lang="zh-CN" altLang="en-US"/>
              <a:t>）</a:t>
            </a:r>
            <a:endParaRPr lang="zh-CN" altLang="en-US"/>
          </a:p>
        </p:txBody>
      </p:sp>
      <p:sp>
        <p:nvSpPr>
          <p:cNvPr id="922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  <a:buNone/>
            </a:pPr>
            <a:r>
              <a:rPr lang="en-US" altLang="zh-CN" b="1"/>
              <a:t>3</a:t>
            </a:r>
            <a:r>
              <a:rPr lang="zh-CN" altLang="en-US" b="1"/>
              <a:t>、</a:t>
            </a:r>
            <a:r>
              <a:rPr lang="zh-CN" altLang="en-US" b="1">
                <a:solidFill>
                  <a:schemeClr val="tx2"/>
                </a:solidFill>
              </a:rPr>
              <a:t>男性性行为及有关因素</a:t>
            </a:r>
            <a:r>
              <a:rPr lang="zh-CN" altLang="en-US" b="1"/>
              <a:t>： </a:t>
            </a:r>
            <a:endParaRPr lang="zh-CN" altLang="en-US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/>
              <a:t>患者配偶的性伴侣数远多于对照组，且多有性病史 </a:t>
            </a:r>
            <a:endParaRPr lang="zh-CN" altLang="en-US" b="1" u="sng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 u="sng"/>
              <a:t>高危男子</a:t>
            </a:r>
            <a:r>
              <a:rPr lang="zh-CN" altLang="en-US" b="1"/>
              <a:t>：阴茎癌 </a:t>
            </a:r>
            <a:endParaRPr lang="zh-CN" altLang="en-US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/>
              <a:t>                前列腺癌 </a:t>
            </a:r>
            <a:endParaRPr lang="zh-CN" altLang="en-US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/>
              <a:t>                前妻曾患有宫颈癌 </a:t>
            </a:r>
            <a:endParaRPr lang="zh-CN" altLang="en-US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b="1"/>
              <a:t>配偶阴茎癌 其妻子较其他妇女宫颈癌的危险性高</a:t>
            </a:r>
            <a:r>
              <a:rPr lang="en-US" altLang="zh-CN" b="1"/>
              <a:t>3-6</a:t>
            </a:r>
            <a:r>
              <a:rPr lang="zh-CN" altLang="en-US" b="1"/>
              <a:t>倍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0243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7</a:t>
            </a:fld>
            <a:endParaRPr lang="en-US" altLang="zh-CN" sz="1400"/>
          </a:p>
        </p:txBody>
      </p:sp>
      <p:sp>
        <p:nvSpPr>
          <p:cNvPr id="1024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/>
              <a:t>病因（</a:t>
            </a:r>
            <a:r>
              <a:rPr lang="en-US" altLang="zh-CN"/>
              <a:t>Etiology</a:t>
            </a:r>
            <a:r>
              <a:rPr lang="zh-CN" altLang="en-US"/>
              <a:t>）</a:t>
            </a:r>
            <a:endParaRPr lang="zh-CN" altLang="en-US"/>
          </a:p>
        </p:txBody>
      </p:sp>
      <p:sp>
        <p:nvSpPr>
          <p:cNvPr id="10245" name="Rectangle 3"/>
          <p:cNvSpPr>
            <a:spLocks noGrp="1"/>
          </p:cNvSpPr>
          <p:nvPr>
            <p:ph idx="1"/>
          </p:nvPr>
        </p:nvSpPr>
        <p:spPr>
          <a:xfrm>
            <a:off x="685800" y="2076450"/>
            <a:ext cx="7696200" cy="3324225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/>
              <a:t>4</a:t>
            </a:r>
            <a:r>
              <a:rPr lang="zh-CN" altLang="en-US" sz="2800" b="1"/>
              <a:t>、</a:t>
            </a:r>
            <a:r>
              <a:rPr lang="zh-CN" altLang="en-US" sz="2800" b="1">
                <a:solidFill>
                  <a:schemeClr val="tx2"/>
                </a:solidFill>
              </a:rPr>
              <a:t>某些病毒感染</a:t>
            </a:r>
            <a:r>
              <a:rPr lang="zh-CN" altLang="en-US" sz="2800" b="1"/>
              <a:t> （性交感染） </a:t>
            </a:r>
            <a:endParaRPr lang="zh-CN" altLang="en-US" sz="28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 b="1"/>
              <a:t>单纯泡疹病毒</a:t>
            </a:r>
            <a:r>
              <a:rPr lang="en-US" altLang="zh-CN" sz="2800" b="1"/>
              <a:t>II</a:t>
            </a:r>
            <a:r>
              <a:rPr lang="zh-CN" altLang="en-US" sz="2800" b="1"/>
              <a:t>型（</a:t>
            </a:r>
            <a:r>
              <a:rPr lang="en-US" altLang="zh-CN" sz="2800" b="1"/>
              <a:t>herpes simplex virusII </a:t>
            </a:r>
            <a:r>
              <a:rPr lang="en-US" altLang="zh-CN" sz="2800" b="1" u="sng"/>
              <a:t>HSV-2</a:t>
            </a:r>
            <a:r>
              <a:rPr lang="zh-CN" altLang="en-US" sz="2800" b="1"/>
              <a:t>） </a:t>
            </a:r>
            <a:endParaRPr lang="zh-CN" altLang="en-US" sz="28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 b="1"/>
              <a:t>人乳头状瘤病毒（</a:t>
            </a:r>
            <a:r>
              <a:rPr lang="en-US" altLang="zh-CN" sz="2800" b="1"/>
              <a:t>human papplloma virus HPV</a:t>
            </a:r>
            <a:r>
              <a:rPr lang="zh-CN" altLang="en-US" sz="2800" b="1"/>
              <a:t>） </a:t>
            </a:r>
            <a:endParaRPr lang="zh-CN" altLang="en-US" sz="28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800" b="1"/>
              <a:t>人巨细胞病毒（</a:t>
            </a:r>
            <a:r>
              <a:rPr lang="en-US" altLang="zh-CN" sz="2800" b="1"/>
              <a:t>human cytomegalovirus HCMV</a:t>
            </a:r>
            <a:r>
              <a:rPr lang="zh-CN" altLang="en-US" sz="2800" b="1"/>
              <a:t>） </a:t>
            </a:r>
            <a:endParaRPr lang="zh-CN" altLang="en-US" sz="2800" b="1"/>
          </a:p>
          <a:p>
            <a:pPr eaLnBrk="1" hangingPunct="1">
              <a:lnSpc>
                <a:spcPct val="90000"/>
              </a:lnSpc>
              <a:buNone/>
            </a:pPr>
            <a:r>
              <a:rPr lang="en-US" altLang="zh-CN" sz="2800" b="1"/>
              <a:t>HSV-2</a:t>
            </a:r>
            <a:r>
              <a:rPr lang="zh-CN" altLang="en-US" sz="2800" b="1"/>
              <a:t>最早被确认，宫颈癌患者中</a:t>
            </a:r>
            <a:r>
              <a:rPr lang="en-US" altLang="zh-CN" sz="2800" b="1"/>
              <a:t>HSV-2</a:t>
            </a:r>
            <a:r>
              <a:rPr lang="zh-CN" altLang="en-US" sz="2800" b="1"/>
              <a:t>抗体阳性率达</a:t>
            </a:r>
            <a:r>
              <a:rPr lang="en-US" altLang="zh-CN" sz="2800" b="1"/>
              <a:t>80%</a:t>
            </a:r>
            <a:r>
              <a:rPr lang="zh-CN" altLang="en-US" sz="2800" b="1"/>
              <a:t>以上，对照组为</a:t>
            </a:r>
            <a:r>
              <a:rPr lang="en-US" altLang="zh-CN" sz="2800" b="1"/>
              <a:t>14.14%-57.14%</a:t>
            </a:r>
            <a:r>
              <a:rPr lang="zh-CN" altLang="en-US" sz="2800" b="1"/>
              <a:t>。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1267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8</a:t>
            </a:fld>
            <a:endParaRPr lang="en-US" altLang="zh-CN" sz="1400"/>
          </a:p>
        </p:txBody>
      </p:sp>
      <p:sp>
        <p:nvSpPr>
          <p:cNvPr id="1126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病理（</a:t>
            </a:r>
            <a:r>
              <a:rPr lang="en-US" altLang="zh-CN" b="1"/>
              <a:t>Pathology</a:t>
            </a:r>
            <a:r>
              <a:rPr lang="zh-CN" altLang="en-US" b="1"/>
              <a:t>）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126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1</a:t>
            </a:r>
            <a:r>
              <a:rPr lang="zh-CN" altLang="en-US" b="1"/>
              <a:t>、</a:t>
            </a:r>
            <a:r>
              <a:rPr lang="zh-CN" altLang="en-US" b="1">
                <a:solidFill>
                  <a:schemeClr val="tx2"/>
                </a:solidFill>
              </a:rPr>
              <a:t>鳞状细胞癌</a:t>
            </a:r>
            <a:r>
              <a:rPr lang="zh-CN" altLang="en-US" b="1"/>
              <a:t>：占</a:t>
            </a:r>
            <a:r>
              <a:rPr lang="en-US" altLang="zh-CN" b="1"/>
              <a:t>80%-85%  </a:t>
            </a:r>
            <a:endParaRPr lang="en-US" altLang="zh-CN" b="1"/>
          </a:p>
          <a:p>
            <a:pPr eaLnBrk="1" hangingPunct="1">
              <a:buNone/>
            </a:pP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2</a:t>
            </a:r>
            <a:r>
              <a:rPr lang="zh-CN" altLang="en-US" b="1"/>
              <a:t>、腺癌：约占</a:t>
            </a:r>
            <a:r>
              <a:rPr lang="en-US" altLang="zh-CN" b="1"/>
              <a:t>15% </a:t>
            </a:r>
            <a:endParaRPr lang="en-US" altLang="zh-CN" b="1"/>
          </a:p>
          <a:p>
            <a:pPr eaLnBrk="1" hangingPunct="1">
              <a:buNone/>
            </a:pP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3</a:t>
            </a:r>
            <a:r>
              <a:rPr lang="zh-CN" altLang="en-US" b="1"/>
              <a:t>、鳞腺癌：占</a:t>
            </a:r>
            <a:r>
              <a:rPr lang="en-US" altLang="zh-CN" b="1"/>
              <a:t>3%-5%</a:t>
            </a:r>
            <a:endParaRPr lang="en-US" altLang="zh-CN" b="1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2291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9</a:t>
            </a:fld>
            <a:endParaRPr lang="en-US" altLang="zh-CN" sz="1400"/>
          </a:p>
        </p:txBody>
      </p:sp>
      <p:sp>
        <p:nvSpPr>
          <p:cNvPr id="1229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（二）宫颈癌形成过程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229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1</a:t>
            </a:r>
            <a:r>
              <a:rPr lang="zh-CN" altLang="en-US" b="1"/>
              <a:t>、不典型增生（</a:t>
            </a:r>
            <a:r>
              <a:rPr lang="en-US" altLang="zh-CN" b="1"/>
              <a:t>cervical dysplasia </a:t>
            </a:r>
            <a:r>
              <a:rPr lang="zh-CN" altLang="en-US" b="1"/>
              <a:t>）：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细胞分化不良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排列紊乱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核深染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核异型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核分裂相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3315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10</a:t>
            </a:fld>
            <a:endParaRPr lang="en-US" altLang="zh-CN" sz="1400"/>
          </a:p>
        </p:txBody>
      </p:sp>
      <p:sp>
        <p:nvSpPr>
          <p:cNvPr id="1331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宫颈不典型增生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3317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b="1"/>
              <a:t>轻度（</a:t>
            </a:r>
            <a:r>
              <a:rPr lang="en-US" altLang="zh-CN" b="1"/>
              <a:t>I</a:t>
            </a:r>
            <a:r>
              <a:rPr lang="zh-CN" altLang="en-US" b="1"/>
              <a:t>级）</a:t>
            </a:r>
            <a:r>
              <a:rPr lang="en-US" altLang="zh-CN" b="1"/>
              <a:t>mild (grade I) </a:t>
            </a: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        </a:t>
            </a:r>
            <a:r>
              <a:rPr lang="zh-CN" altLang="en-US" b="1"/>
              <a:t>病变局限在上皮层下</a:t>
            </a:r>
            <a:r>
              <a:rPr lang="en-US" altLang="zh-CN" b="1"/>
              <a:t>1/3</a:t>
            </a:r>
            <a:r>
              <a:rPr lang="zh-CN" altLang="en-US" b="1"/>
              <a:t>；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中度（</a:t>
            </a:r>
            <a:r>
              <a:rPr lang="en-US" altLang="zh-CN" b="1"/>
              <a:t>II</a:t>
            </a:r>
            <a:r>
              <a:rPr lang="zh-CN" altLang="en-US" b="1"/>
              <a:t>级）</a:t>
            </a:r>
            <a:r>
              <a:rPr lang="en-US" altLang="zh-CN" b="1"/>
              <a:t>moderate(gradeII) </a:t>
            </a: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        </a:t>
            </a:r>
            <a:r>
              <a:rPr lang="zh-CN" altLang="en-US" b="1"/>
              <a:t>病变局限在上皮层下</a:t>
            </a:r>
            <a:r>
              <a:rPr lang="en-US" altLang="zh-CN" b="1"/>
              <a:t>2/3</a:t>
            </a:r>
            <a:r>
              <a:rPr lang="zh-CN" altLang="en-US" b="1"/>
              <a:t>；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重度（</a:t>
            </a:r>
            <a:r>
              <a:rPr lang="en-US" altLang="zh-CN" b="1"/>
              <a:t>III</a:t>
            </a:r>
            <a:r>
              <a:rPr lang="zh-CN" altLang="en-US" b="1"/>
              <a:t>级）</a:t>
            </a:r>
            <a:r>
              <a:rPr lang="en-US" altLang="zh-CN" b="1"/>
              <a:t>severe (gradeIII) </a:t>
            </a: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        </a:t>
            </a:r>
            <a:r>
              <a:rPr lang="zh-CN" altLang="en-US" b="1"/>
              <a:t>病变几乎累及全部上皮层（上</a:t>
            </a:r>
            <a:r>
              <a:rPr lang="en-US" altLang="zh-CN" b="1"/>
              <a:t>1/3</a:t>
            </a:r>
            <a:r>
              <a:rPr lang="zh-CN" altLang="en-US" b="1"/>
              <a:t>）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4339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11</a:t>
            </a:fld>
            <a:endParaRPr lang="en-US" altLang="zh-CN" sz="1400"/>
          </a:p>
        </p:txBody>
      </p:sp>
      <p:sp>
        <p:nvSpPr>
          <p:cNvPr id="1434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（二）宫颈癌形成过程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434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2</a:t>
            </a:r>
            <a:r>
              <a:rPr lang="zh-CN" altLang="en-US" b="1"/>
              <a:t>、宫颈原位癌（</a:t>
            </a:r>
            <a:r>
              <a:rPr lang="en-US" altLang="zh-CN" b="1"/>
              <a:t>carcinoma in situ</a:t>
            </a:r>
            <a:r>
              <a:rPr lang="zh-CN" altLang="en-US" b="1"/>
              <a:t>）</a:t>
            </a:r>
            <a:endParaRPr lang="zh-CN" altLang="en-US" b="1"/>
          </a:p>
          <a:p>
            <a:pPr eaLnBrk="1" hangingPunct="1">
              <a:buNone/>
            </a:pPr>
            <a:r>
              <a:rPr lang="en-US" altLang="zh-CN" b="1"/>
              <a:t>CIS</a:t>
            </a:r>
            <a:r>
              <a:rPr lang="zh-CN" altLang="en-US" b="1"/>
              <a:t>：指宫颈上皮细胞发生癌变，但基底层未穿透，间质无浸润，也称为上皮内癌（这是</a:t>
            </a:r>
            <a:r>
              <a:rPr lang="en-US" altLang="zh-CN" b="1"/>
              <a:t>1932</a:t>
            </a:r>
            <a:r>
              <a:rPr lang="zh-CN" altLang="en-US" b="1"/>
              <a:t>年由</a:t>
            </a:r>
            <a:r>
              <a:rPr lang="en-US" altLang="zh-CN" b="1"/>
              <a:t>Broders </a:t>
            </a:r>
            <a:r>
              <a:rPr lang="zh-CN" altLang="en-US" b="1"/>
              <a:t>首先提出）。 </a:t>
            </a:r>
            <a:endParaRPr lang="zh-CN" altLang="en-US" b="1"/>
          </a:p>
          <a:p>
            <a:pPr eaLnBrk="1" hangingPunct="1">
              <a:buNone/>
            </a:pPr>
            <a:r>
              <a:rPr lang="en-US" altLang="zh-CN" b="1"/>
              <a:t>3</a:t>
            </a:r>
            <a:r>
              <a:rPr lang="zh-CN" altLang="en-US" b="1"/>
              <a:t>、宫颈浸润癌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5363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12</a:t>
            </a:fld>
            <a:endParaRPr lang="en-US" altLang="zh-CN" sz="1400"/>
          </a:p>
        </p:txBody>
      </p:sp>
      <p:sp>
        <p:nvSpPr>
          <p:cNvPr id="1536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宫颈癌发展过程示意图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5365" name="Rectangle 3"/>
          <p:cNvSpPr>
            <a:spLocks noGrp="1"/>
          </p:cNvSpPr>
          <p:nvPr>
            <p:ph idx="1"/>
          </p:nvPr>
        </p:nvSpPr>
        <p:spPr>
          <a:xfrm>
            <a:off x="152400" y="1752600"/>
            <a:ext cx="8839200" cy="4800600"/>
          </a:xfrm>
        </p:spPr>
        <p:txBody>
          <a:bodyPr vert="horz" wrap="square" lIns="91440" tIns="45720" rIns="91440" bIns="45720" anchor="t"/>
          <a:lstStyle/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鳞状上皮增生 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储备细胞增生 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鳞状上皮化生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                                                                           原位癌</a:t>
            </a:r>
            <a:r>
              <a:rPr lang="zh-CN" altLang="en-US"/>
              <a:t> 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非典型增生                     非典型增生                镜下早期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轻、中度                             重度                        浸润癌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                               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                                                                           浸润癌</a:t>
            </a:r>
            <a:endParaRPr lang="zh-CN" altLang="en-US" sz="2400" b="1"/>
          </a:p>
          <a:p>
            <a:pPr eaLnBrk="1" hangingPunct="1">
              <a:lnSpc>
                <a:spcPct val="90000"/>
              </a:lnSpc>
              <a:buNone/>
            </a:pPr>
            <a:r>
              <a:rPr lang="zh-CN" altLang="en-US" sz="2400" b="1"/>
              <a:t>                                                                      </a:t>
            </a:r>
            <a:endParaRPr lang="zh-CN" altLang="en-US" sz="2400" b="1"/>
          </a:p>
        </p:txBody>
      </p:sp>
      <p:sp>
        <p:nvSpPr>
          <p:cNvPr id="15366" name="AutoShape 4"/>
          <p:cNvSpPr/>
          <p:nvPr/>
        </p:nvSpPr>
        <p:spPr>
          <a:xfrm>
            <a:off x="1371600" y="3048000"/>
            <a:ext cx="76200" cy="762000"/>
          </a:xfrm>
          <a:prstGeom prst="upArrow">
            <a:avLst>
              <a:gd name="adj1" fmla="val 50000"/>
              <a:gd name="adj2" fmla="val 250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67" name="AutoShape 5"/>
          <p:cNvSpPr/>
          <p:nvPr/>
        </p:nvSpPr>
        <p:spPr>
          <a:xfrm>
            <a:off x="990600" y="3048000"/>
            <a:ext cx="76200" cy="838200"/>
          </a:xfrm>
          <a:prstGeom prst="downArrow">
            <a:avLst>
              <a:gd name="adj1" fmla="val 50000"/>
              <a:gd name="adj2" fmla="val 275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68" name="AutoShape 6"/>
          <p:cNvSpPr/>
          <p:nvPr/>
        </p:nvSpPr>
        <p:spPr>
          <a:xfrm>
            <a:off x="1981200" y="4114800"/>
            <a:ext cx="1447800" cy="76200"/>
          </a:xfrm>
          <a:prstGeom prst="rightArrow">
            <a:avLst>
              <a:gd name="adj1" fmla="val 50000"/>
              <a:gd name="adj2" fmla="val 475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69" name="AutoShape 7"/>
          <p:cNvSpPr/>
          <p:nvPr/>
        </p:nvSpPr>
        <p:spPr>
          <a:xfrm>
            <a:off x="1905000" y="4495800"/>
            <a:ext cx="1447800" cy="76200"/>
          </a:xfrm>
          <a:prstGeom prst="leftArrow">
            <a:avLst>
              <a:gd name="adj1" fmla="val 50000"/>
              <a:gd name="adj2" fmla="val 475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0" name="AutoShape 8"/>
          <p:cNvSpPr/>
          <p:nvPr/>
        </p:nvSpPr>
        <p:spPr>
          <a:xfrm rot="-1784693">
            <a:off x="5105400" y="3581400"/>
            <a:ext cx="1676400" cy="76200"/>
          </a:xfrm>
          <a:prstGeom prst="rightArrow">
            <a:avLst>
              <a:gd name="adj1" fmla="val 50000"/>
              <a:gd name="adj2" fmla="val 550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1" name="AutoShape 9"/>
          <p:cNvSpPr/>
          <p:nvPr/>
        </p:nvSpPr>
        <p:spPr>
          <a:xfrm>
            <a:off x="7162800" y="3505200"/>
            <a:ext cx="76200" cy="457200"/>
          </a:xfrm>
          <a:prstGeom prst="downArrow">
            <a:avLst>
              <a:gd name="adj1" fmla="val 50000"/>
              <a:gd name="adj2" fmla="val 150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2" name="AutoShape 10"/>
          <p:cNvSpPr/>
          <p:nvPr/>
        </p:nvSpPr>
        <p:spPr>
          <a:xfrm>
            <a:off x="7162800" y="4724400"/>
            <a:ext cx="76200" cy="762000"/>
          </a:xfrm>
          <a:prstGeom prst="downArrow">
            <a:avLst>
              <a:gd name="adj1" fmla="val 50000"/>
              <a:gd name="adj2" fmla="val 250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3" name="AutoShape 11"/>
          <p:cNvSpPr/>
          <p:nvPr/>
        </p:nvSpPr>
        <p:spPr>
          <a:xfrm>
            <a:off x="6324600" y="4229100"/>
            <a:ext cx="152400" cy="152400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4" name="Rectangle 12"/>
          <p:cNvSpPr/>
          <p:nvPr/>
        </p:nvSpPr>
        <p:spPr>
          <a:xfrm>
            <a:off x="6096000" y="4267200"/>
            <a:ext cx="152400" cy="76200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5" name="Rectangle 13"/>
          <p:cNvSpPr/>
          <p:nvPr/>
        </p:nvSpPr>
        <p:spPr>
          <a:xfrm>
            <a:off x="5638800" y="4267200"/>
            <a:ext cx="152400" cy="76200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6" name="Rectangle 14"/>
          <p:cNvSpPr/>
          <p:nvPr/>
        </p:nvSpPr>
        <p:spPr>
          <a:xfrm>
            <a:off x="5410200" y="4267200"/>
            <a:ext cx="152400" cy="76200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7" name="Rectangle 15"/>
          <p:cNvSpPr/>
          <p:nvPr/>
        </p:nvSpPr>
        <p:spPr>
          <a:xfrm>
            <a:off x="5181600" y="4267200"/>
            <a:ext cx="152400" cy="76200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8" name="Rectangle 16"/>
          <p:cNvSpPr/>
          <p:nvPr/>
        </p:nvSpPr>
        <p:spPr>
          <a:xfrm>
            <a:off x="5842000" y="4267200"/>
            <a:ext cx="152400" cy="76200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79" name="AutoShape 17"/>
          <p:cNvSpPr/>
          <p:nvPr/>
        </p:nvSpPr>
        <p:spPr>
          <a:xfrm rot="2443926">
            <a:off x="6357938" y="5470525"/>
            <a:ext cx="228600" cy="152400"/>
          </a:xfrm>
          <a:prstGeom prst="rightArrow">
            <a:avLst>
              <a:gd name="adj1" fmla="val 50000"/>
              <a:gd name="adj2" fmla="val 37500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80" name="Rectangle 18"/>
          <p:cNvSpPr/>
          <p:nvPr/>
        </p:nvSpPr>
        <p:spPr>
          <a:xfrm rot="2512317">
            <a:off x="5105400" y="4419600"/>
            <a:ext cx="228600" cy="74613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81" name="Rectangle 19"/>
          <p:cNvSpPr/>
          <p:nvPr/>
        </p:nvSpPr>
        <p:spPr>
          <a:xfrm rot="2512317">
            <a:off x="6096000" y="5308600"/>
            <a:ext cx="228600" cy="74613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82" name="Rectangle 20"/>
          <p:cNvSpPr/>
          <p:nvPr/>
        </p:nvSpPr>
        <p:spPr>
          <a:xfrm rot="2512317">
            <a:off x="5359400" y="4622800"/>
            <a:ext cx="228600" cy="74613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83" name="Rectangle 21"/>
          <p:cNvSpPr/>
          <p:nvPr/>
        </p:nvSpPr>
        <p:spPr>
          <a:xfrm rot="2512317">
            <a:off x="5600700" y="4838700"/>
            <a:ext cx="228600" cy="74613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5384" name="Rectangle 22"/>
          <p:cNvSpPr/>
          <p:nvPr/>
        </p:nvSpPr>
        <p:spPr>
          <a:xfrm rot="2512317">
            <a:off x="5854700" y="5080000"/>
            <a:ext cx="228600" cy="74613"/>
          </a:xfrm>
          <a:prstGeom prst="rect">
            <a:avLst/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6387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13</a:t>
            </a:fld>
            <a:endParaRPr lang="en-US" altLang="zh-CN" sz="1400"/>
          </a:p>
        </p:txBody>
      </p:sp>
      <p:sp>
        <p:nvSpPr>
          <p:cNvPr id="1638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/>
              <a:t>关于宫颈上皮内瘤变</a:t>
            </a:r>
            <a:br>
              <a:rPr lang="zh-CN" altLang="en-US" b="1"/>
            </a:br>
            <a:r>
              <a:rPr lang="zh-CN" altLang="en-US" sz="2400" b="1"/>
              <a:t>包括</a:t>
            </a:r>
            <a:r>
              <a:rPr lang="zh-CN" altLang="en-US" sz="2400" b="1" u="sng"/>
              <a:t>所有癌前病变和原位癌</a:t>
            </a:r>
            <a:endParaRPr lang="zh-CN" altLang="en-US" sz="2400" b="1" u="sng"/>
          </a:p>
        </p:txBody>
      </p:sp>
      <p:sp>
        <p:nvSpPr>
          <p:cNvPr id="1638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CIN I </a:t>
            </a:r>
            <a:r>
              <a:rPr lang="zh-CN" altLang="en-US" b="1"/>
              <a:t>级：</a:t>
            </a:r>
            <a:r>
              <a:rPr lang="en-US" altLang="zh-CN" b="1"/>
              <a:t>mild dysplasia</a:t>
            </a:r>
            <a:r>
              <a:rPr lang="en-US" altLang="zh-CN"/>
              <a:t> </a:t>
            </a: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       </a:t>
            </a:r>
            <a:r>
              <a:rPr lang="zh-CN" altLang="en-US" b="1"/>
              <a:t>轻度不典型增生</a:t>
            </a:r>
            <a:endParaRPr lang="zh-CN" altLang="en-US" b="1"/>
          </a:p>
          <a:p>
            <a:pPr eaLnBrk="1" hangingPunct="1">
              <a:buNone/>
            </a:pPr>
            <a:r>
              <a:rPr lang="en-US" altLang="zh-CN" b="1"/>
              <a:t>CIN II</a:t>
            </a:r>
            <a:r>
              <a:rPr lang="zh-CN" altLang="en-US" b="1"/>
              <a:t>级：</a:t>
            </a:r>
            <a:r>
              <a:rPr lang="en-US" altLang="zh-CN" b="1"/>
              <a:t>moderate dysplasia </a:t>
            </a: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      </a:t>
            </a:r>
            <a:r>
              <a:rPr lang="zh-CN" altLang="en-US" b="1"/>
              <a:t>中度不典型增生</a:t>
            </a:r>
            <a:endParaRPr lang="zh-CN" altLang="en-US" b="1"/>
          </a:p>
          <a:p>
            <a:pPr eaLnBrk="1" hangingPunct="1">
              <a:buNone/>
            </a:pPr>
            <a:r>
              <a:rPr lang="en-US" altLang="zh-CN" b="1"/>
              <a:t>CIN III</a:t>
            </a:r>
            <a:r>
              <a:rPr lang="zh-CN" altLang="en-US" b="1"/>
              <a:t>级：</a:t>
            </a:r>
            <a:r>
              <a:rPr lang="en-US" altLang="zh-CN" b="1"/>
              <a:t>severe dysplasia </a:t>
            </a:r>
            <a:endParaRPr lang="en-US" altLang="zh-CN" b="1"/>
          </a:p>
          <a:p>
            <a:pPr eaLnBrk="1" hangingPunct="1">
              <a:buNone/>
            </a:pPr>
            <a:r>
              <a:rPr lang="en-US" altLang="zh-CN" b="1"/>
              <a:t>    </a:t>
            </a:r>
            <a:r>
              <a:rPr lang="zh-CN" altLang="en-US" b="1"/>
              <a:t>重度不典型增生 </a:t>
            </a:r>
            <a:r>
              <a:rPr lang="en-US" altLang="zh-CN" b="1"/>
              <a:t>+</a:t>
            </a:r>
            <a:r>
              <a:rPr lang="zh-CN" altLang="en-US" b="1"/>
              <a:t>原位癌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7411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14</a:t>
            </a:fld>
            <a:endParaRPr lang="en-US" altLang="zh-CN" sz="1400"/>
          </a:p>
        </p:txBody>
      </p:sp>
      <p:sp>
        <p:nvSpPr>
          <p:cNvPr id="1741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sz="4000" b="1"/>
              <a:t>转移途径</a:t>
            </a:r>
            <a:br>
              <a:rPr lang="zh-CN" altLang="en-US" sz="4000" b="1"/>
            </a:br>
            <a:r>
              <a:rPr lang="zh-CN" altLang="en-US" sz="2400" b="1"/>
              <a:t>（</a:t>
            </a:r>
            <a:r>
              <a:rPr lang="en-US" altLang="zh-CN" sz="2400" b="1"/>
              <a:t>Routes of the spread</a:t>
            </a:r>
            <a:r>
              <a:rPr lang="zh-CN" altLang="en-US" sz="2400" b="1"/>
              <a:t>）</a:t>
            </a:r>
            <a:r>
              <a:rPr lang="zh-CN" altLang="en-US" sz="4000"/>
              <a:t> </a:t>
            </a:r>
            <a:endParaRPr lang="zh-CN" altLang="en-US" sz="4000"/>
          </a:p>
        </p:txBody>
      </p:sp>
      <p:sp>
        <p:nvSpPr>
          <p:cNvPr id="1741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1.</a:t>
            </a:r>
            <a:r>
              <a:rPr lang="zh-CN" altLang="en-US" b="1"/>
              <a:t>直接蔓延</a:t>
            </a:r>
            <a:r>
              <a:rPr lang="zh-CN" altLang="en-US"/>
              <a:t> </a:t>
            </a:r>
            <a:r>
              <a:rPr lang="zh-CN" altLang="en-US" b="1"/>
              <a:t>（</a:t>
            </a:r>
            <a:r>
              <a:rPr lang="en-US" altLang="zh-CN" b="1"/>
              <a:t>Direct extension</a:t>
            </a:r>
            <a:r>
              <a:rPr lang="zh-CN" altLang="en-US" b="1"/>
              <a:t>）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向上            宫腔      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向下            阴道壁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两侧           宫旁及盆壁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向前          膀胱         膀胱阴道瘘 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向后          直肠          直肠阴道瘘</a:t>
            </a:r>
            <a:endParaRPr lang="zh-CN" altLang="en-US" b="1"/>
          </a:p>
        </p:txBody>
      </p:sp>
      <p:sp>
        <p:nvSpPr>
          <p:cNvPr id="17414" name="AutoShape 4"/>
          <p:cNvSpPr/>
          <p:nvPr/>
        </p:nvSpPr>
        <p:spPr>
          <a:xfrm>
            <a:off x="1979613" y="2636838"/>
            <a:ext cx="1219200" cy="122237"/>
          </a:xfrm>
          <a:prstGeom prst="rightArrow">
            <a:avLst>
              <a:gd name="adj1" fmla="val 50000"/>
              <a:gd name="adj2" fmla="val 400255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7415" name="AutoShape 5"/>
          <p:cNvSpPr/>
          <p:nvPr/>
        </p:nvSpPr>
        <p:spPr>
          <a:xfrm>
            <a:off x="1979613" y="3284538"/>
            <a:ext cx="1219200" cy="76200"/>
          </a:xfrm>
          <a:prstGeom prst="rightArrow">
            <a:avLst>
              <a:gd name="adj1" fmla="val 50000"/>
              <a:gd name="adj2" fmla="val 4000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7416" name="AutoShape 6"/>
          <p:cNvSpPr/>
          <p:nvPr/>
        </p:nvSpPr>
        <p:spPr>
          <a:xfrm>
            <a:off x="1835150" y="3860800"/>
            <a:ext cx="1219200" cy="76200"/>
          </a:xfrm>
          <a:prstGeom prst="rightArrow">
            <a:avLst>
              <a:gd name="adj1" fmla="val 50000"/>
              <a:gd name="adj2" fmla="val 4000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7417" name="AutoShape 7"/>
          <p:cNvSpPr/>
          <p:nvPr/>
        </p:nvSpPr>
        <p:spPr>
          <a:xfrm>
            <a:off x="1835150" y="4508500"/>
            <a:ext cx="1219200" cy="76200"/>
          </a:xfrm>
          <a:prstGeom prst="rightArrow">
            <a:avLst>
              <a:gd name="adj1" fmla="val 50000"/>
              <a:gd name="adj2" fmla="val 4000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7418" name="AutoShape 8"/>
          <p:cNvSpPr/>
          <p:nvPr/>
        </p:nvSpPr>
        <p:spPr>
          <a:xfrm>
            <a:off x="4643438" y="5013325"/>
            <a:ext cx="1219200" cy="76200"/>
          </a:xfrm>
          <a:prstGeom prst="rightArrow">
            <a:avLst>
              <a:gd name="adj1" fmla="val 50000"/>
              <a:gd name="adj2" fmla="val 4000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7419" name="AutoShape 9"/>
          <p:cNvSpPr/>
          <p:nvPr/>
        </p:nvSpPr>
        <p:spPr>
          <a:xfrm>
            <a:off x="1835150" y="5013325"/>
            <a:ext cx="1219200" cy="76200"/>
          </a:xfrm>
          <a:prstGeom prst="rightArrow">
            <a:avLst>
              <a:gd name="adj1" fmla="val 50000"/>
              <a:gd name="adj2" fmla="val 4000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7420" name="AutoShape 10"/>
          <p:cNvSpPr/>
          <p:nvPr/>
        </p:nvSpPr>
        <p:spPr>
          <a:xfrm>
            <a:off x="4643438" y="4437063"/>
            <a:ext cx="1219200" cy="76200"/>
          </a:xfrm>
          <a:prstGeom prst="rightArrow">
            <a:avLst>
              <a:gd name="adj1" fmla="val 50000"/>
              <a:gd name="adj2" fmla="val 400000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8435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15</a:t>
            </a:fld>
            <a:endParaRPr lang="en-US" altLang="zh-CN" sz="1400"/>
          </a:p>
        </p:txBody>
      </p:sp>
      <p:sp>
        <p:nvSpPr>
          <p:cNvPr id="1843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en-US" altLang="zh-CN" sz="4000" b="1"/>
              <a:t>2.</a:t>
            </a:r>
            <a:r>
              <a:rPr lang="zh-CN" altLang="en-US" sz="4000" b="1"/>
              <a:t>淋巴转移</a:t>
            </a:r>
            <a:r>
              <a:rPr lang="zh-CN" altLang="en-US" sz="2400" b="1"/>
              <a:t>（</a:t>
            </a:r>
            <a:r>
              <a:rPr lang="en-US" altLang="zh-CN" sz="2400" b="1"/>
              <a:t>Lymphatic metastasis</a:t>
            </a:r>
            <a:r>
              <a:rPr lang="zh-CN" altLang="en-US" sz="2400" b="1"/>
              <a:t>）</a:t>
            </a:r>
            <a:br>
              <a:rPr lang="zh-CN" altLang="en-US" sz="2400" b="1"/>
            </a:br>
            <a:r>
              <a:rPr lang="zh-CN" altLang="en-US" sz="2800" b="1"/>
              <a:t>（为主要转移途径，且转移较早）</a:t>
            </a:r>
            <a:r>
              <a:rPr lang="zh-CN" altLang="en-US" sz="4000"/>
              <a:t>  </a:t>
            </a:r>
            <a:endParaRPr lang="zh-CN" altLang="en-US" sz="4000"/>
          </a:p>
        </p:txBody>
      </p:sp>
      <p:sp>
        <p:nvSpPr>
          <p:cNvPr id="18437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sz="2400" b="1"/>
              <a:t>    </a:t>
            </a:r>
            <a:r>
              <a:rPr lang="zh-CN" altLang="en-US" sz="2400" b="1"/>
              <a:t>一级组             宫旁淋巴结</a:t>
            </a:r>
            <a:endParaRPr lang="zh-CN" altLang="en-US" sz="2400" b="1"/>
          </a:p>
          <a:p>
            <a:pPr eaLnBrk="1" hangingPunct="1">
              <a:buNone/>
            </a:pPr>
            <a:r>
              <a:rPr lang="zh-CN" altLang="en-US" sz="2400" b="1"/>
              <a:t> </a:t>
            </a:r>
            <a:endParaRPr lang="zh-CN" altLang="en-US" sz="2400" b="1"/>
          </a:p>
          <a:p>
            <a:pPr eaLnBrk="1" hangingPunct="1">
              <a:buNone/>
            </a:pPr>
            <a:r>
              <a:rPr lang="zh-CN" altLang="en-US" b="1"/>
              <a:t>                </a:t>
            </a:r>
            <a:r>
              <a:rPr lang="zh-CN" altLang="en-US" sz="2400" b="1"/>
              <a:t>髂内</a:t>
            </a:r>
            <a:r>
              <a:rPr lang="zh-CN" altLang="en-US"/>
              <a:t> </a:t>
            </a:r>
            <a:r>
              <a:rPr lang="zh-CN" altLang="en-US" sz="2400" b="1"/>
              <a:t> 、闭孔、髂外淋巴结</a:t>
            </a:r>
            <a:endParaRPr lang="zh-CN" altLang="en-US" sz="2400" b="1"/>
          </a:p>
          <a:p>
            <a:pPr eaLnBrk="1" hangingPunct="1">
              <a:buNone/>
            </a:pPr>
            <a:endParaRPr lang="zh-CN" altLang="en-US" sz="2400" b="1"/>
          </a:p>
          <a:p>
            <a:pPr eaLnBrk="1" hangingPunct="1">
              <a:buNone/>
            </a:pPr>
            <a:endParaRPr lang="zh-CN" altLang="en-US" sz="2400" b="1"/>
          </a:p>
          <a:p>
            <a:pPr eaLnBrk="1" hangingPunct="1">
              <a:buNone/>
            </a:pPr>
            <a:r>
              <a:rPr lang="zh-CN" altLang="en-US" sz="2400" b="1"/>
              <a:t>                     髂总、骶前、腹股沟淋</a:t>
            </a:r>
            <a:r>
              <a:rPr lang="zh-CN" altLang="en-US" sz="2400"/>
              <a:t>巴结 </a:t>
            </a:r>
            <a:endParaRPr lang="zh-CN" altLang="en-US" sz="2400"/>
          </a:p>
          <a:p>
            <a:pPr eaLnBrk="1" hangingPunct="1">
              <a:buNone/>
            </a:pPr>
            <a:endParaRPr lang="zh-CN" altLang="en-US" sz="2400"/>
          </a:p>
          <a:p>
            <a:pPr eaLnBrk="1" hangingPunct="1">
              <a:buNone/>
            </a:pPr>
            <a:r>
              <a:rPr lang="zh-CN" altLang="en-US" sz="2400"/>
              <a:t>                                                                      二级组</a:t>
            </a:r>
            <a:endParaRPr lang="zh-CN" altLang="en-US" sz="2400"/>
          </a:p>
          <a:p>
            <a:pPr eaLnBrk="1" hangingPunct="1">
              <a:buNone/>
            </a:pPr>
            <a:r>
              <a:rPr lang="zh-CN" altLang="en-US" sz="2400" b="1"/>
              <a:t>                                 腹主动脉淋巴结 </a:t>
            </a:r>
            <a:r>
              <a:rPr lang="zh-CN" altLang="en-US" sz="2400"/>
              <a:t>  </a:t>
            </a:r>
            <a:endParaRPr lang="zh-CN" altLang="en-US" sz="2400"/>
          </a:p>
        </p:txBody>
      </p:sp>
      <p:sp>
        <p:nvSpPr>
          <p:cNvPr id="18438" name="AutoShape 4"/>
          <p:cNvSpPr/>
          <p:nvPr/>
        </p:nvSpPr>
        <p:spPr>
          <a:xfrm>
            <a:off x="4572000" y="2276475"/>
            <a:ext cx="228600" cy="609600"/>
          </a:xfrm>
          <a:prstGeom prst="downArrow">
            <a:avLst>
              <a:gd name="adj1" fmla="val 50000"/>
              <a:gd name="adj2" fmla="val 66666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8439" name="AutoShape 5"/>
          <p:cNvSpPr/>
          <p:nvPr/>
        </p:nvSpPr>
        <p:spPr>
          <a:xfrm>
            <a:off x="5292725" y="3284538"/>
            <a:ext cx="228600" cy="838200"/>
          </a:xfrm>
          <a:prstGeom prst="downArrow">
            <a:avLst>
              <a:gd name="adj1" fmla="val 50000"/>
              <a:gd name="adj2" fmla="val 91666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8440" name="AutoShape 6"/>
          <p:cNvSpPr/>
          <p:nvPr/>
        </p:nvSpPr>
        <p:spPr>
          <a:xfrm>
            <a:off x="4932363" y="4508500"/>
            <a:ext cx="228600" cy="990600"/>
          </a:xfrm>
          <a:prstGeom prst="downArrow">
            <a:avLst>
              <a:gd name="adj1" fmla="val 50000"/>
              <a:gd name="adj2" fmla="val 108333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Comic Sans MS" panose="030f0702030302020204" pitchFamily="66" charset="0"/>
            </a:endParaRPr>
          </a:p>
        </p:txBody>
      </p:sp>
      <p:sp>
        <p:nvSpPr>
          <p:cNvPr id="18441" name="AutoShape 7"/>
          <p:cNvSpPr/>
          <p:nvPr/>
        </p:nvSpPr>
        <p:spPr>
          <a:xfrm rot="-5400000">
            <a:off x="2576513" y="1824038"/>
            <a:ext cx="1219200" cy="685800"/>
          </a:xfrm>
          <a:custGeom>
            <a:gdLst>
              <a:gd name="txL" fmla="*/ 0 w 21600"/>
              <a:gd name="txT" fmla="*/ 0 h 21600"/>
              <a:gd name="txR" fmla="*/ 21600 w 21600"/>
              <a:gd name="txB" fmla="*/ 7713 h 21600"/>
            </a:gdLst>
            <a:cxnLst>
              <a:cxn ang="0">
                <a:pos x="34408535" y="0"/>
              </a:cxn>
              <a:cxn ang="0">
                <a:pos x="8602134" y="10887075"/>
              </a:cxn>
              <a:cxn ang="0">
                <a:pos x="34408535" y="5443538"/>
              </a:cxn>
              <a:cxn ang="0">
                <a:pos x="60214940" y="10887075"/>
              </a:cxn>
            </a:cxnLst>
            <a:rect l="txL" t="txT" r="txR" b="txB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solidFill>
            <a:srgbClr val="FF99CC">
              <a:alpha val="100000"/>
            </a:srgb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2" name="AutoShape 8"/>
          <p:cNvSpPr/>
          <p:nvPr/>
        </p:nvSpPr>
        <p:spPr>
          <a:xfrm rot="5400000">
            <a:off x="6681788" y="4559300"/>
            <a:ext cx="1219200" cy="685800"/>
          </a:xfrm>
          <a:custGeom>
            <a:gdLst>
              <a:gd name="txL" fmla="*/ 0 w 21600"/>
              <a:gd name="txT" fmla="*/ 0 h 21600"/>
              <a:gd name="txR" fmla="*/ 21600 w 21600"/>
              <a:gd name="txB" fmla="*/ 7713 h 21600"/>
            </a:gdLst>
            <a:cxnLst>
              <a:cxn ang="0">
                <a:pos x="34408535" y="0"/>
              </a:cxn>
              <a:cxn ang="0">
                <a:pos x="8602134" y="10887075"/>
              </a:cxn>
              <a:cxn ang="0">
                <a:pos x="34408535" y="5443538"/>
              </a:cxn>
              <a:cxn ang="0">
                <a:pos x="60214940" y="10887075"/>
              </a:cxn>
            </a:cxnLst>
            <a:rect l="txL" t="txT" r="txR" b="txB"/>
            <a:pathLst>
              <a:path w="21600" h="21600">
                <a:moveTo>
                  <a:pt x="5400" y="10800"/>
                </a:moveTo>
                <a:cubicBezTo>
                  <a:pt x="5400" y="7817"/>
                  <a:pt x="7817" y="5400"/>
                  <a:pt x="10800" y="5400"/>
                </a:cubicBezTo>
                <a:cubicBezTo>
                  <a:pt x="13782" y="5399"/>
                  <a:pt x="16199" y="7817"/>
                  <a:pt x="16200" y="10799"/>
                </a:cubicBezTo>
                <a:lnTo>
                  <a:pt x="21600" y="10800"/>
                </a:ln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lose/>
              </a:path>
            </a:pathLst>
          </a:custGeom>
          <a:solidFill>
            <a:srgbClr val="FF99CC">
              <a:alpha val="100000"/>
            </a:srgbClr>
          </a:solidFill>
          <a:ln w="9525" cap="flat" cmpd="sng">
            <a:solidFill>
              <a:schemeClr val="tx1">
                <a:alpha val="100000"/>
              </a:schemeClr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19459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16</a:t>
            </a:fld>
            <a:endParaRPr lang="en-US" altLang="zh-CN" sz="1400"/>
          </a:p>
        </p:txBody>
      </p:sp>
      <p:sp>
        <p:nvSpPr>
          <p:cNvPr id="19460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en-US" altLang="zh-CN" sz="4000" b="1"/>
              <a:t>3.</a:t>
            </a:r>
            <a:r>
              <a:rPr lang="zh-CN" altLang="en-US" sz="4000" b="1"/>
              <a:t>血行转移</a:t>
            </a:r>
            <a:br>
              <a:rPr lang="zh-CN" altLang="en-US" sz="4000" b="1"/>
            </a:br>
            <a:r>
              <a:rPr lang="zh-CN" altLang="en-US" sz="2800" b="1"/>
              <a:t>（</a:t>
            </a:r>
            <a:r>
              <a:rPr lang="en-US" altLang="zh-CN" sz="2800" b="1"/>
              <a:t>Blood vessel teransport</a:t>
            </a:r>
            <a:r>
              <a:rPr lang="zh-CN" altLang="en-US" sz="2800" b="1"/>
              <a:t>）</a:t>
            </a:r>
            <a:r>
              <a:rPr lang="zh-CN" altLang="en-US" sz="4000"/>
              <a:t> </a:t>
            </a:r>
            <a:endParaRPr lang="zh-CN" altLang="en-US" sz="4000"/>
          </a:p>
        </p:txBody>
      </p:sp>
      <p:sp>
        <p:nvSpPr>
          <p:cNvPr id="19461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b="1"/>
              <a:t>较晚而少见，多发于肺、肾、脊柱等。 </a:t>
            </a:r>
            <a:endParaRPr lang="zh-CN" altLang="en-US" b="1"/>
          </a:p>
          <a:p>
            <a:pPr eaLnBrk="1" hangingPunct="1"/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因癌组织破坏小血管，经体循环转移所致。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20483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17</a:t>
            </a:fld>
            <a:endParaRPr lang="en-US" altLang="zh-CN" sz="1400"/>
          </a:p>
        </p:txBody>
      </p:sp>
      <p:sp>
        <p:nvSpPr>
          <p:cNvPr id="20484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sz="4000" b="1"/>
              <a:t>临床表现</a:t>
            </a:r>
            <a:br>
              <a:rPr lang="zh-CN" altLang="en-US" sz="4000" b="1"/>
            </a:br>
            <a:r>
              <a:rPr lang="zh-CN" altLang="en-US" sz="2800" b="1"/>
              <a:t>（</a:t>
            </a:r>
            <a:r>
              <a:rPr lang="en-US" altLang="zh-CN" sz="2800" b="1"/>
              <a:t>Clinical</a:t>
            </a:r>
            <a:r>
              <a:rPr lang="en-US" altLang="zh-CN" sz="2800"/>
              <a:t> </a:t>
            </a:r>
            <a:r>
              <a:rPr lang="en-US" altLang="zh-CN" sz="2800" b="1"/>
              <a:t>Characteristics</a:t>
            </a:r>
            <a:r>
              <a:rPr lang="zh-CN" altLang="en-US" sz="2800" b="1"/>
              <a:t>）</a:t>
            </a:r>
            <a:r>
              <a:rPr lang="zh-CN" altLang="en-US" sz="4000"/>
              <a:t> </a:t>
            </a:r>
            <a:endParaRPr lang="zh-CN" altLang="en-US" sz="4000"/>
          </a:p>
        </p:txBody>
      </p:sp>
      <p:sp>
        <p:nvSpPr>
          <p:cNvPr id="20485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◆</a:t>
            </a:r>
            <a:r>
              <a:rPr lang="zh-CN" altLang="en-US" b="1">
                <a:solidFill>
                  <a:schemeClr val="tx2"/>
                </a:solidFill>
              </a:rPr>
              <a:t>症状</a:t>
            </a:r>
            <a:r>
              <a:rPr lang="zh-CN" altLang="en-US" b="1"/>
              <a:t>（</a:t>
            </a:r>
            <a:r>
              <a:rPr lang="en-US" altLang="zh-CN" b="1"/>
              <a:t>Symptomy</a:t>
            </a:r>
            <a:r>
              <a:rPr lang="zh-CN" altLang="en-US" b="1"/>
              <a:t>）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 </a:t>
            </a:r>
            <a:r>
              <a:rPr lang="zh-CN" altLang="en-US" sz="2800" b="1"/>
              <a:t>早期常无症状，与慢性宫颈炎无明显区别，</a:t>
            </a:r>
            <a:endParaRPr lang="zh-CN" altLang="en-US" sz="2800" b="1"/>
          </a:p>
          <a:p>
            <a:pPr eaLnBrk="1" hangingPunct="1">
              <a:buNone/>
            </a:pPr>
            <a:r>
              <a:rPr lang="zh-CN" altLang="en-US" b="1"/>
              <a:t>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sz="2800" b="1"/>
              <a:t>    </a:t>
            </a:r>
            <a:r>
              <a:rPr lang="en-US" altLang="zh-CN" sz="2800" b="1"/>
              <a:t>40%</a:t>
            </a:r>
            <a:r>
              <a:rPr lang="zh-CN" altLang="en-US" sz="2800" b="1"/>
              <a:t>的病人通过防癌普查发现。  </a:t>
            </a:r>
            <a:endParaRPr lang="zh-CN" altLang="en-US" sz="2800" b="1"/>
          </a:p>
          <a:p>
            <a:pPr eaLnBrk="1" hangingPunct="1">
              <a:buNone/>
            </a:pPr>
            <a:endParaRPr lang="zh-CN" altLang="en-US" sz="2800" b="1"/>
          </a:p>
          <a:p>
            <a:pPr eaLnBrk="1" hangingPunct="1">
              <a:buNone/>
            </a:pPr>
            <a:r>
              <a:rPr lang="zh-CN" altLang="en-US" sz="2800" b="1"/>
              <a:t>   晚期主要为</a:t>
            </a:r>
            <a:r>
              <a:rPr lang="zh-CN" altLang="en-US" sz="2800" b="1">
                <a:solidFill>
                  <a:schemeClr val="tx2"/>
                </a:solidFill>
              </a:rPr>
              <a:t>阴道</a:t>
            </a:r>
            <a:r>
              <a:rPr lang="zh-CN" altLang="en-US" sz="2800" b="1" u="sng">
                <a:solidFill>
                  <a:schemeClr val="tx2"/>
                </a:solidFill>
              </a:rPr>
              <a:t>出血、阴道排液、疼痛</a:t>
            </a:r>
            <a:r>
              <a:rPr lang="zh-CN" altLang="en-US" sz="2800" b="1"/>
              <a:t>三大症状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21507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18</a:t>
            </a:fld>
            <a:endParaRPr lang="en-US" altLang="zh-CN" sz="1400"/>
          </a:p>
        </p:txBody>
      </p:sp>
      <p:sp>
        <p:nvSpPr>
          <p:cNvPr id="21508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sz="4000" b="1"/>
              <a:t>七、临床表现</a:t>
            </a:r>
            <a:br>
              <a:rPr lang="zh-CN" altLang="en-US" sz="4000" b="1"/>
            </a:br>
            <a:r>
              <a:rPr lang="zh-CN" altLang="en-US" sz="3200" b="1"/>
              <a:t>（</a:t>
            </a:r>
            <a:r>
              <a:rPr lang="en-US" altLang="zh-CN" sz="3200" b="1"/>
              <a:t>Clinical</a:t>
            </a:r>
            <a:r>
              <a:rPr lang="en-US" altLang="zh-CN" sz="3200"/>
              <a:t> </a:t>
            </a:r>
            <a:r>
              <a:rPr lang="en-US" altLang="zh-CN" sz="3200" b="1"/>
              <a:t>Characteristics</a:t>
            </a:r>
            <a:r>
              <a:rPr lang="zh-CN" altLang="en-US" sz="3200" b="1"/>
              <a:t>）</a:t>
            </a:r>
            <a:r>
              <a:rPr lang="zh-CN" altLang="en-US" sz="4000"/>
              <a:t> </a:t>
            </a:r>
            <a:endParaRPr lang="zh-CN" altLang="en-US" sz="4000"/>
          </a:p>
        </p:txBody>
      </p:sp>
      <p:sp>
        <p:nvSpPr>
          <p:cNvPr id="21509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1</a:t>
            </a:r>
            <a:r>
              <a:rPr lang="zh-CN" altLang="en-US" b="1"/>
              <a:t>、阴道出血</a:t>
            </a:r>
            <a:r>
              <a:rPr lang="zh-CN" altLang="en-US" sz="2400" b="1"/>
              <a:t>（</a:t>
            </a:r>
            <a:r>
              <a:rPr lang="en-US" altLang="zh-CN" sz="2400" b="1"/>
              <a:t>Vaginal bleeding</a:t>
            </a:r>
            <a:r>
              <a:rPr lang="zh-CN" altLang="en-US" sz="2400" b="1"/>
              <a:t>）</a:t>
            </a:r>
            <a:r>
              <a:rPr lang="zh-CN" altLang="en-US" b="1"/>
              <a:t> 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  特点：</a:t>
            </a:r>
            <a:r>
              <a:rPr lang="zh-CN" altLang="en-US" b="1">
                <a:solidFill>
                  <a:schemeClr val="tx2"/>
                </a:solidFill>
              </a:rPr>
              <a:t>接触性出血</a:t>
            </a:r>
            <a:r>
              <a:rPr lang="zh-CN" altLang="en-US" b="1"/>
              <a:t> </a:t>
            </a:r>
            <a:r>
              <a:rPr lang="zh-CN" altLang="en-US" sz="2400" b="1"/>
              <a:t>（</a:t>
            </a:r>
            <a:r>
              <a:rPr lang="en-US" altLang="zh-CN" sz="2400" b="1"/>
              <a:t>Contact bleeding</a:t>
            </a:r>
            <a:r>
              <a:rPr lang="zh-CN" altLang="en-US" sz="2400" b="1"/>
              <a:t>）</a:t>
            </a:r>
            <a:endParaRPr lang="zh-CN" altLang="en-US" sz="2400" b="1"/>
          </a:p>
          <a:p>
            <a:pPr eaLnBrk="1" hangingPunct="1">
              <a:buNone/>
            </a:pPr>
            <a:r>
              <a:rPr lang="zh-CN" altLang="en-US" b="1"/>
              <a:t> </a:t>
            </a:r>
            <a:endParaRPr lang="zh-CN" altLang="en-US" b="1"/>
          </a:p>
          <a:p>
            <a:pPr eaLnBrk="1" hangingPunct="1">
              <a:buNone/>
            </a:pPr>
            <a:r>
              <a:rPr lang="en-US" altLang="zh-CN" b="1"/>
              <a:t>2</a:t>
            </a:r>
            <a:r>
              <a:rPr lang="zh-CN" altLang="en-US" b="1"/>
              <a:t>、阴道排液</a:t>
            </a:r>
            <a:r>
              <a:rPr lang="zh-CN" altLang="en-US" sz="2400" b="1"/>
              <a:t>（</a:t>
            </a:r>
            <a:r>
              <a:rPr lang="en-US" altLang="zh-CN" sz="2400" b="1"/>
              <a:t>Abnormal vaginal discharge</a:t>
            </a:r>
            <a:r>
              <a:rPr lang="zh-CN" altLang="en-US" sz="2400" b="1"/>
              <a:t>） </a:t>
            </a:r>
            <a:endParaRPr lang="zh-CN" altLang="en-US" sz="2400" b="1"/>
          </a:p>
          <a:p>
            <a:pPr eaLnBrk="1" hangingPunct="1">
              <a:buNone/>
            </a:pPr>
            <a:endParaRPr lang="zh-CN" altLang="en-US" sz="2400" b="1"/>
          </a:p>
          <a:p>
            <a:pPr eaLnBrk="1" hangingPunct="1">
              <a:buNone/>
            </a:pPr>
            <a:r>
              <a:rPr lang="en-US" altLang="zh-CN" b="1"/>
              <a:t>3</a:t>
            </a:r>
            <a:r>
              <a:rPr lang="zh-CN" altLang="en-US" b="1"/>
              <a:t>、疼痛</a:t>
            </a: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      腰骶部持续性或深钻性疼痛，沿坐骨神经放射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22531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19</a:t>
            </a:fld>
            <a:endParaRPr lang="en-US" altLang="zh-CN" sz="1400"/>
          </a:p>
        </p:txBody>
      </p:sp>
      <p:sp>
        <p:nvSpPr>
          <p:cNvPr id="2253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sz="4000" b="1"/>
              <a:t>七、临床表现</a:t>
            </a:r>
            <a:br>
              <a:rPr lang="zh-CN" altLang="en-US" sz="4000" b="1"/>
            </a:br>
            <a:r>
              <a:rPr lang="zh-CN" altLang="en-US" sz="2800" b="1"/>
              <a:t>（</a:t>
            </a:r>
            <a:r>
              <a:rPr lang="en-US" altLang="zh-CN" sz="2800" b="1"/>
              <a:t>Clinical</a:t>
            </a:r>
            <a:r>
              <a:rPr lang="en-US" altLang="zh-CN" sz="2800"/>
              <a:t> </a:t>
            </a:r>
            <a:r>
              <a:rPr lang="en-US" altLang="zh-CN" sz="2800" b="1"/>
              <a:t>Characteristics</a:t>
            </a:r>
            <a:r>
              <a:rPr lang="zh-CN" altLang="en-US" sz="2800" b="1"/>
              <a:t>）</a:t>
            </a:r>
            <a:r>
              <a:rPr lang="zh-CN" altLang="en-US" sz="4000"/>
              <a:t> </a:t>
            </a:r>
            <a:endParaRPr lang="zh-CN" altLang="en-US" sz="4000"/>
          </a:p>
        </p:txBody>
      </p:sp>
      <p:sp>
        <p:nvSpPr>
          <p:cNvPr id="2253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b="1"/>
              <a:t>4</a:t>
            </a:r>
            <a:r>
              <a:rPr lang="zh-CN" altLang="en-US" b="1"/>
              <a:t>、泌尿及直肠症状 </a:t>
            </a:r>
            <a:endParaRPr lang="zh-CN" altLang="en-US" b="1"/>
          </a:p>
          <a:p>
            <a:pPr eaLnBrk="1" hangingPunct="1">
              <a:buNone/>
            </a:pPr>
            <a:endParaRPr lang="zh-CN" altLang="en-US" b="1"/>
          </a:p>
          <a:p>
            <a:pPr eaLnBrk="1" hangingPunct="1">
              <a:buNone/>
            </a:pPr>
            <a:endParaRPr lang="zh-CN" altLang="en-US" b="1"/>
          </a:p>
          <a:p>
            <a:pPr eaLnBrk="1" hangingPunct="1">
              <a:buNone/>
            </a:pPr>
            <a:r>
              <a:rPr lang="en-US" altLang="zh-CN" b="1"/>
              <a:t>5</a:t>
            </a:r>
            <a:r>
              <a:rPr lang="zh-CN" altLang="en-US" b="1"/>
              <a:t>、恶病质表现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页脚占位符 4"/>
          <p:cNvSpPr txBox="1"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ctr" eaLnBrk="1" hangingPunct="1"/>
            <a:r>
              <a:rPr lang="en-US" altLang="zh-CN" sz="1400"/>
              <a:t>医学课件</a:t>
            </a:r>
            <a:endParaRPr lang="en-US" altLang="zh-CN" sz="1400"/>
          </a:p>
        </p:txBody>
      </p:sp>
      <p:sp>
        <p:nvSpPr>
          <p:cNvPr id="23555" name="灯片编号占位符 5"/>
          <p:cNvSpPr txBox="1"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omic Sans MS" panose="030f0702030302020204" pitchFamily="66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 eaLnBrk="1" hangingPunct="1"/>
            <a:fld id="{9A0DB2DC-4C9A-4742-B13C-FB6460FD3503}" type="slidenum">
              <a:rPr lang="en-US" altLang="zh-CN" sz="1400"/>
              <a:t>20</a:t>
            </a:fld>
            <a:endParaRPr lang="en-US" altLang="zh-CN" sz="1400"/>
          </a:p>
        </p:txBody>
      </p:sp>
      <p:sp>
        <p:nvSpPr>
          <p:cNvPr id="2355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b"/>
          <a:lstStyle/>
          <a:p>
            <a:pPr eaLnBrk="1" hangingPunct="1"/>
            <a:r>
              <a:rPr lang="zh-CN" altLang="en-US" b="1"/>
              <a:t>处理</a:t>
            </a:r>
            <a:r>
              <a:rPr lang="zh-CN" altLang="en-US" sz="3200" b="1"/>
              <a:t>（ </a:t>
            </a:r>
            <a:r>
              <a:rPr lang="en-US" altLang="zh-CN" sz="3200" b="1"/>
              <a:t>Treatment</a:t>
            </a:r>
            <a:r>
              <a:rPr lang="zh-CN" altLang="en-US" sz="3200" b="1"/>
              <a:t>）</a:t>
            </a:r>
            <a:endParaRPr lang="zh-CN" altLang="en-US" sz="3200" b="1"/>
          </a:p>
        </p:txBody>
      </p:sp>
      <p:sp>
        <p:nvSpPr>
          <p:cNvPr id="23557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zh-CN" altLang="en-US" b="1"/>
              <a:t>治疗以手术和放射为主 </a:t>
            </a:r>
            <a:endParaRPr lang="zh-CN" altLang="en-US" b="1"/>
          </a:p>
          <a:p>
            <a:pPr eaLnBrk="1" hangingPunct="1">
              <a:buNone/>
            </a:pP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手术是宫颈早期浸润癌首选治疗手段 </a:t>
            </a:r>
            <a:endParaRPr lang="zh-CN" altLang="en-US" b="1"/>
          </a:p>
          <a:p>
            <a:pPr eaLnBrk="1" hangingPunct="1">
              <a:buNone/>
            </a:pPr>
            <a:endParaRPr lang="zh-CN" altLang="en-US" b="1"/>
          </a:p>
          <a:p>
            <a:pPr eaLnBrk="1" hangingPunct="1">
              <a:buNone/>
            </a:pPr>
            <a:r>
              <a:rPr lang="zh-CN" altLang="en-US" b="1"/>
              <a:t>我国的子宫颈癌根治术始于五十年代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https://d.book118.com/786101022213010054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rayons">
  <a:themeElements>
    <a:clrScheme name="Crayons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Crayons">
      <a:majorFont>
        <a:latin typeface="Comic Sans MS"/>
        <a:ea typeface="宋体"/>
        <a:cs typeface="Arial"/>
      </a:majorFont>
      <a:minorFont>
        <a:latin typeface="Comic Sans MS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Crayons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rayons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rayons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Comic Sans MS</vt:lpstr>
      <vt:lpstr>宋体</vt:lpstr>
      <vt:lpstr>Wingdings</vt:lpstr>
      <vt:lpstr>楷体_GB2312</vt:lpstr>
      <vt:lpstr>Office Theme</vt:lpstr>
      <vt:lpstr>子宫颈癌的护理</vt:lpstr>
      <vt:lpstr>学习目标</vt:lpstr>
      <vt:lpstr>概述</vt:lpstr>
      <vt:lpstr>病因（Etiology） </vt:lpstr>
      <vt:lpstr>病因（Etiology）</vt:lpstr>
      <vt:lpstr>病因（Etiology）</vt:lpstr>
      <vt:lpstr>病因（Etiology）</vt:lpstr>
      <vt:lpstr>病理（Pathology） </vt:lpstr>
      <vt:lpstr>（二）宫颈癌形成过程 </vt:lpstr>
      <vt:lpstr>宫颈不典型增生 </vt:lpstr>
      <vt:lpstr>（二）宫颈癌形成过程 </vt:lpstr>
      <vt:lpstr>宫颈癌发展过程示意图 </vt:lpstr>
      <vt:lpstr>关于宫颈上皮内瘤变包括所有癌前病变和原位癌</vt:lpstr>
      <vt:lpstr>转移途径（Routes of the spread） </vt:lpstr>
      <vt:lpstr>2.淋巴转移（Lymphatic metastasis）（为主要转移途径，且转移较早）  </vt:lpstr>
      <vt:lpstr>3.血行转移（Blood vessel teransport） </vt:lpstr>
      <vt:lpstr>临床表现（Clinical Characteristics） </vt:lpstr>
      <vt:lpstr>七、临床表现（Clinical Characteristics） </vt:lpstr>
      <vt:lpstr>七、临床表现（Clinical Characteristics） </vt:lpstr>
      <vt:lpstr>处理（ Treatment）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2024-09-22T01:42:50.002</cp:lastPrinted>
  <dcterms:created xsi:type="dcterms:W3CDTF">2024-09-21T17:42:50Z</dcterms:created>
  <dcterms:modified xsi:type="dcterms:W3CDTF">2024-09-21T17:42:51Z</dcterms:modified>
</cp:coreProperties>
</file>