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F0C83B8-C04F-461B-945F-22BEC7ECE7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EEB7EA-A29B-45BB-B5DC-F144237858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7AB45F5-E62F-407F-B1D4-143551B10F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C1C511-BA97-4671-BB8C-69A8035A44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0475010-4A43-47AA-98FE-CB2353B74E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B713FE-72CB-48AA-9151-DE61C8B15B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F8353E-F1FC-4E63-86B4-7ACD93C87F4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F00A500-3E30-4E30-91CC-B53CAC17A2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D47551-363A-447A-AD0D-8ADB4C3DF3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0848E3-9869-4471-8EF7-EB47179DDC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304785-481B-4E84-BB57-7F55B469EC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614110015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代销金融产品业务总体介绍课件</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代销金融产品业务概述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代销金融产品种类与特点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代销金融产品业务风险识别与评估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代销金融产品业务监管政策与法规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代销金融产品业务营销策略与实践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代销金融产品业务风险管理与内部控制</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代销金融产品业务概述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定义与背景</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代销金融产品业务是指金融机构通过代销方式，向客户销售非自家发行的金融产品，包括但不限于基金、保险、信托等。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背景</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随着金融市场的不断发展和金融产品创新的加速，代销金融产品业务逐渐成为金融机构重要的中间业务收入来源，满足了客户多元化的投资需求。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代销金融产品市场规模庞大，涉及银行、证券、保险等各类金融机构。近年来，随着互联网金融的崛起，代销金融产品业务线上化趋势明显，市场规模持续扩大。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市场规模</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未来，代销金融产品业务将继续保持快速增长，一方面受益于居民财富增长和资产配置需求提升，另一方面得益于金融科技的发展和应用，推动业务创新和效率提升。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发展趋势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业务流程及参与方</a:t>
              </a:r>
            </a:p>
          </p:txBody>
        </p:sp>
      </p:grpSp>
      <p:sp>
        <p:nvSpPr>
          <p:cNvPr id="25" name="AutoShape 25"/>
          <p:cNvSpPr/>
          <p:nvPr/>
        </p:nvSpPr>
        <p:spPr>
          <a:xfrm>
            <a:off x="7212425" y="26677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26" name="Connector 26"/>
          <p:cNvCxnSpPr/>
          <p:nvPr/>
        </p:nvCxnSpPr>
        <p:spPr>
          <a:xfrm flipH="1">
            <a:off x="8522661" y="2674162"/>
            <a:ext cx="0" cy="1007522"/>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7" name="AutoShape 27"/>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440775" y="3915508"/>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30" name="Connector 30"/>
          <p:cNvCxnSpPr/>
          <p:nvPr/>
        </p:nvCxnSpPr>
        <p:spPr>
          <a:xfrm flipH="1">
            <a:off x="6751011" y="3921937"/>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1" name="AutoShape 31"/>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678650" y="51442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cxnSp>
        <p:nvCxnSpPr>
          <p:cNvPr id="33" name="Connector 33"/>
          <p:cNvCxnSpPr/>
          <p:nvPr/>
        </p:nvCxnSpPr>
        <p:spPr>
          <a:xfrm flipH="1">
            <a:off x="4988886" y="5150662"/>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4" name="AutoShape 34"/>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7" name="Group 37"/>
          <p:cNvGrpSpPr/>
          <p:nvPr/>
        </p:nvGrpSpPr>
        <p:grpSpPr>
          <a:xfrm>
            <a:off x="5440775" y="5412803"/>
            <a:ext cx="1953437" cy="490334"/>
            <a:chOff x="5440775" y="5412803"/>
            <a:chExt cx="1953437" cy="490334"/>
          </a:xfrm>
        </p:grpSpPr>
        <p:sp>
          <p:nvSpPr>
            <p:cNvPr id="38" name="TextBox 38"/>
            <p:cNvSpPr txBox="1"/>
            <p:nvPr/>
          </p:nvSpPr>
          <p:spPr>
            <a:xfrm>
              <a:off x="5440775" y="5412803"/>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01</a:t>
              </a:r>
            </a:p>
          </p:txBody>
        </p:sp>
      </p:grpSp>
      <p:grpSp>
        <p:nvGrpSpPr>
          <p:cNvPr id="39" name="Group 39"/>
          <p:cNvGrpSpPr/>
          <p:nvPr/>
        </p:nvGrpSpPr>
        <p:grpSpPr>
          <a:xfrm>
            <a:off x="7265709" y="4184077"/>
            <a:ext cx="1953437" cy="490334"/>
            <a:chOff x="7265709" y="4184077"/>
            <a:chExt cx="1953437" cy="490334"/>
          </a:xfrm>
        </p:grpSpPr>
        <p:sp>
          <p:nvSpPr>
            <p:cNvPr id="40" name="TextBox 40"/>
            <p:cNvSpPr txBox="1"/>
            <p:nvPr/>
          </p:nvSpPr>
          <p:spPr>
            <a:xfrm>
              <a:off x="7265709" y="4184077"/>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02</a:t>
              </a:r>
            </a:p>
          </p:txBody>
        </p:sp>
      </p:grpSp>
      <p:grpSp>
        <p:nvGrpSpPr>
          <p:cNvPr id="41" name="Group 41"/>
          <p:cNvGrpSpPr/>
          <p:nvPr/>
        </p:nvGrpSpPr>
        <p:grpSpPr>
          <a:xfrm>
            <a:off x="9027586" y="2936302"/>
            <a:ext cx="1953437" cy="490334"/>
            <a:chOff x="9027586" y="2936302"/>
            <a:chExt cx="1953437" cy="490334"/>
          </a:xfrm>
        </p:grpSpPr>
        <p:sp>
          <p:nvSpPr>
            <p:cNvPr id="42" name="TextBox 42"/>
            <p:cNvSpPr txBox="1"/>
            <p:nvPr/>
          </p:nvSpPr>
          <p:spPr>
            <a:xfrm>
              <a:off x="9027586" y="2936302"/>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03</a:t>
              </a:r>
            </a:p>
          </p:txBody>
        </p:sp>
      </p:grpSp>
      <p:grpSp>
        <p:nvGrpSpPr>
          <p:cNvPr id="43" name="Group 43"/>
          <p:cNvGrpSpPr/>
          <p:nvPr/>
        </p:nvGrpSpPr>
        <p:grpSpPr>
          <a:xfrm>
            <a:off x="2228086" y="3512222"/>
            <a:ext cx="2381737" cy="806572"/>
            <a:chOff x="2228086" y="3512222"/>
            <a:chExt cx="2381737" cy="806572"/>
          </a:xfrm>
        </p:grpSpPr>
        <p:sp>
          <p:nvSpPr>
            <p:cNvPr id="44" name="TextBox 44"/>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1. 金融机构与产品发行方签订代销协议。</a:t>
              </a:r>
            </a:p>
          </p:txBody>
        </p:sp>
      </p:grpSp>
      <p:grpSp>
        <p:nvGrpSpPr>
          <p:cNvPr id="45" name="Group 45"/>
          <p:cNvGrpSpPr/>
          <p:nvPr/>
        </p:nvGrpSpPr>
        <p:grpSpPr>
          <a:xfrm>
            <a:off x="4027453" y="2264447"/>
            <a:ext cx="2381737" cy="806572"/>
            <a:chOff x="4027453" y="2264447"/>
            <a:chExt cx="2381737" cy="806572"/>
          </a:xfrm>
        </p:grpSpPr>
        <p:sp>
          <p:nvSpPr>
            <p:cNvPr id="46" name="TextBox 46"/>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2. 金融机构对产品进行筛选、评估和上线。</a:t>
              </a:r>
            </a:p>
          </p:txBody>
        </p:sp>
      </p:grpSp>
      <p:grpSp>
        <p:nvGrpSpPr>
          <p:cNvPr id="47" name="Group 47"/>
          <p:cNvGrpSpPr/>
          <p:nvPr/>
        </p:nvGrpSpPr>
        <p:grpSpPr>
          <a:xfrm>
            <a:off x="454963" y="4740947"/>
            <a:ext cx="2381737" cy="806572"/>
            <a:chOff x="454963" y="4740947"/>
            <a:chExt cx="2381737" cy="806572"/>
          </a:xfrm>
        </p:grpSpPr>
        <p:sp>
          <p:nvSpPr>
            <p:cNvPr id="48" name="TextBox 48"/>
            <p:cNvSpPr txBox="1"/>
            <p:nvPr/>
          </p:nvSpPr>
          <p:spPr>
            <a:xfrm>
              <a:off x="454963" y="47409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业务流程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业务流程及参与方</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3. 金融机构向客户推荐和销售产品。</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4. 客户购买产品并完成资金划转。</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5. 金融机构提供后续服务，如信息查询、投诉处理等。</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1. 金融机构</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作为代销方，负责产品的销售、服务和风险管理。</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2. 产品发行方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作为产品的提供方，负责产品的设计、运作和风险管理。</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业务流程及参与方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3. 客户</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作为产品的购买方，享受产品带来的收益并承担相应风险。</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4. 监管机构</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负责对代销金融产品业务进行监管，确保市场公平、透明和稳健运行。</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业务流程及参与方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代销金融产品种类与特点</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基金是一种集合投资方式，通过向投资者募集资金，由专业基金管理人进行资产配置和投资管理，实现分散风险和资产增值的目的。</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基金定义</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根据投资标的不同，基金可分为股票型基金、债券型基金、混合型基金、货币市场基金等。</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基金种类</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具有专业管理、分散投资、降低风险、流动性强等特点。</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基金特点</a:t>
            </a:r>
          </a:p>
        </p:txBody>
      </p:sp>
      <p:pic>
        <p:nvPicPr>
          <p:cNvPr id="9" name="Picture 9"/>
          <p:cNvPicPr>
            <a:picLocks noChangeAspect="1"/>
          </p:cNvPicPr>
          <p:nvPr/>
        </p:nvPicPr>
        <p:blipFill>
          <a:blip r:embed="rId2"/>
          <a:srcRect l="17958" r="17958"/>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基金</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保险种类</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根据保险标的不同，保险可分为人寿保险、财产保险、责任保险、信用保险等。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保险特点</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具有风险转移、经济补偿、长期稳定等特点。</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保险定义</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保险是一种风险管理方式，通过向保险公司缴纳保费，将风险转移给保险公司，以获得未来不确定事件发生时的经济补偿。</a:t>
            </a:r>
          </a:p>
        </p:txBody>
      </p:sp>
      <p:pic>
        <p:nvPicPr>
          <p:cNvPr id="10" name="Picture 10"/>
          <p:cNvPicPr>
            <a:picLocks noChangeAspect="1"/>
          </p:cNvPicPr>
          <p:nvPr/>
        </p:nvPicPr>
        <p:blipFill>
          <a:blip r:embed="rId2"/>
          <a:srcRect l="11353" r="11353"/>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保险</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信托</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具有财产独立、风险隔离、灵活多样等特点。</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信托特点</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信托是一种财产管理制度，委托人将其财产权委托给受托人，由受托人按委托人的意愿以自己的名义，为受益人的利益或特定目的，进行管理和处分。</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信托定义</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根据信托目的不同，信托可分为资金信托、动产信托、不动产信托、有价证券信托等。</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信托种类</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银行理财产品</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由商业银行发行的理财产品，通常投资于固定收益类资产，具有较低风险和稳定收益的特点。</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券商集合理财产品</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由证券公司发行的集合理财产品，通常投资于股票、债券等多元化资产，具有中等风险和较高收益的特点。</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期货与期权</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期货是一种标准化合约，约定在未来某个时间以特定价格交割某种商品或金融资产；期权是一种选择权合约，赋予持有人在未来某个时间以特定价格买卖某种商品或金融资产的权利。期货与期权具有高风险和高收益的特点。</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其他金融产品</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代销金融产品业务风险识别与评估</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市场价格波动</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金融市场价格波动可能导致代销金融产品净值下降，投资者收益受损。</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利率风险</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市场利率变动会影响固定收益类产品的价格和收益水平。</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汇率风险</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对于涉及外币投资的代销金融产品，汇率波动可能导致投资者本币收益受损。</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市场风险</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信用风险</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代销金融产品的发行主体（如银行、信托公司、证券公司等）可能出现违约事件，导致投资者资金损失。</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发行主体信用风险</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在代销金融产品交易过程中，交易对手方可能出现违约行为，影响产品正常运作和投资者权益。</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交易对手信用风险</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https://d.book118.com/786141100150010044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2024-09-13T01:43:04.891</cp:lastPrinted>
  <dcterms:created xsi:type="dcterms:W3CDTF">2024-09-12T17:43:04Z</dcterms:created>
  <dcterms:modified xsi:type="dcterms:W3CDTF">2024-09-12T17:43:07Z</dcterms:modified>
</cp:coreProperties>
</file>