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0" r:id="rId17"/>
  </p:sldIdLst>
  <p:sldSz cx="12192000" cy="6858000"/>
  <p:notesSz cx="6858000" cy="9144000"/>
  <p:custDataLst>
    <p:tags r:id="rId18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tags" Target="tags/tag1.xml" /><Relationship Id="rId19" Type="http://schemas.openxmlformats.org/officeDocument/2006/relationships/presProps" Target="presProps.xml" /><Relationship Id="rId2" Type="http://schemas.openxmlformats.org/officeDocument/2006/relationships/slideMaster" Target="slideMasters/slideMaster2.xml" /><Relationship Id="rId20" Type="http://schemas.openxmlformats.org/officeDocument/2006/relationships/viewProps" Target="viewProps.xml" /><Relationship Id="rId21" Type="http://schemas.openxmlformats.org/officeDocument/2006/relationships/theme" Target="theme/theme1.xml" /><Relationship Id="rId22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937940A-152B-4788-9DA3-23C91C24BD2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8402DA1-45EC-4C20-B6EA-17EE835E4AE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5274AA4-287A-4B68-84CF-A4CC3CFFCC9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D2EFD70-9E08-4A17-A7AB-FAC497A80CA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40288934-21C2-4C4C-A803-87A5C83F37A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E77C3B76-4547-45D8-BB26-5EAC8F2D077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355BD5FD-9C1B-4424-92BF-F44D30669D7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AAD04A0-5041-44DF-932A-A141A35EB78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12D3CCF-BD93-41B7-B4D2-5952FE879F2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878F33D-7136-47BC-8108-C6FDCD4F072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208F580-92F3-4655-8A99-4B41EF00858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Relationship Id="rId4" Type="http://schemas.openxmlformats.org/officeDocument/2006/relationships/image" Target="../media/image12.jpeg" /><Relationship Id="rId5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14.jpeg" /><Relationship Id="rId4" Type="http://schemas.openxmlformats.org/officeDocument/2006/relationships/image" Target="../media/image15.jpeg" /><Relationship Id="rId5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6.jpeg" /><Relationship Id="rId3" Type="http://schemas.openxmlformats.org/officeDocument/2006/relationships/image" Target="../media/image17.jpeg" /><Relationship Id="rId4" Type="http://schemas.openxmlformats.org/officeDocument/2006/relationships/image" Target="../media/image18.jpeg" /><Relationship Id="rId5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9.jpeg" /><Relationship Id="rId3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0.jpeg" /><Relationship Id="rId3" Type="http://schemas.openxmlformats.org/officeDocument/2006/relationships/image" Target="../media/image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1.jpeg" /><Relationship Id="rId3" Type="http://schemas.openxmlformats.org/officeDocument/2006/relationships/image" Target="../media/image2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2.jpeg" /><Relationship Id="rId3" Type="http://schemas.openxmlformats.org/officeDocument/2006/relationships/image" Target="../media/image2.jpe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78614213520301004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49089" y="1082040"/>
            <a:ext cx="6643794" cy="209207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教师的职责管理与利用教学工具与资源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04346" y="4948612"/>
            <a:ext cx="6965395" cy="3632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0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</a:p>
        </p:txBody>
      </p:sp>
      <p:sp>
        <p:nvSpPr>
          <p:cNvPr id="4" name="AutoShape 4"/>
          <p:cNvSpPr/>
          <p:nvPr/>
        </p:nvSpPr>
        <p:spPr>
          <a:xfrm>
            <a:off x="958956" y="4948612"/>
            <a:ext cx="162576" cy="384069"/>
          </a:xfrm>
          <a:prstGeom prst="parallelogram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1204346" y="5502858"/>
            <a:ext cx="6965395" cy="3632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0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2024-01-19</a:t>
            </a:r>
          </a:p>
        </p:txBody>
      </p:sp>
      <p:sp>
        <p:nvSpPr>
          <p:cNvPr id="6" name="AutoShape 6"/>
          <p:cNvSpPr/>
          <p:nvPr/>
        </p:nvSpPr>
        <p:spPr>
          <a:xfrm>
            <a:off x="958956" y="5502858"/>
            <a:ext cx="162576" cy="384069"/>
          </a:xfrm>
          <a:prstGeom prst="parallelogram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0"/>
            <a:ext cx="3940476" cy="685800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-2490705" y="-2630165"/>
            <a:ext cx="5510422" cy="5510422"/>
          </a:xfrm>
          <a:prstGeom prst="ellipse">
            <a:avLst/>
          </a:prstGeom>
          <a:solidFill>
            <a:schemeClr val="accent3">
              <a:lumMod val="20000"/>
              <a:lumOff val="80000"/>
              <a:alpha val="5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-1370201" y="-1527676"/>
            <a:ext cx="3269415" cy="3269415"/>
          </a:xfrm>
          <a:prstGeom prst="ellipse">
            <a:avLst/>
          </a:prstGeom>
          <a:solidFill>
            <a:schemeClr val="accent1">
              <a:alpha val="67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805301" y="734568"/>
            <a:ext cx="6559296" cy="5388864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教师职责概述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教学工具介绍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教学资源利用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教师职责与教学工具的关系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教学工具与资源的管理策略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实践案例分享与讨论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719147" y="5955792"/>
            <a:ext cx="4413504" cy="132892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3">
                    <a:lumMod val="40000"/>
                    <a:lumOff val="60000"/>
                    <a:alpha val="34000"/>
                  </a:scheme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-271406" y="3561558"/>
            <a:ext cx="3626990" cy="32918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</a:t>
            </a:r>
          </a:p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661074" y="-36576"/>
            <a:ext cx="8576967" cy="105575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7650" b="1">
                <a:solidFill>
                  <a:schemeClr val="accent3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565436" y="1311817"/>
            <a:ext cx="8683321" cy="105575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765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636415" y="2872202"/>
            <a:ext cx="7601626" cy="18726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75" b="1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教师职责概述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81837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940">
                <a:solidFill>
                  <a:srgbClr val="FFFFFF">
                    <a:alpha val="100000"/>
                  </a:srgbClr>
                </a:solidFill>
                <a:latin typeface="Calibri"/>
                <a:ea typeface="Calibri"/>
                <a:cs typeface="Calibri"/>
              </a:rPr>
              <a:t>    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4376738" y="3721608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771733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t="18426" b="18426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t="18426" b="18426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4"/>
          <a:srcRect t="18426" b="18426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8" name="Group 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9" name="AutoShape 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TextBox 2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教书育人</a:t>
              </a:r>
            </a:p>
          </p:txBody>
        </p:sp>
      </p:grpSp>
      <p:sp>
        <p:nvSpPr>
          <p:cNvPr id="30" name="TextBox 30"/>
          <p:cNvSpPr txBox="1"/>
          <p:nvPr/>
        </p:nvSpPr>
        <p:spPr>
          <a:xfrm>
            <a:off x="981837" y="1604867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传授知识</a:t>
            </a:r>
          </a:p>
        </p:txBody>
      </p:sp>
      <p:sp>
        <p:nvSpPr>
          <p:cNvPr id="31" name="TextBox 31"/>
          <p:cNvSpPr txBox="1"/>
          <p:nvPr/>
        </p:nvSpPr>
        <p:spPr>
          <a:xfrm>
            <a:off x="1090562" y="2039620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教师需具备扎实的学科知识和广泛的教育背景，能够将知识有效地传授给学生。</a:t>
            </a:r>
          </a:p>
        </p:txBody>
      </p:sp>
      <p:sp>
        <p:nvSpPr>
          <p:cNvPr id="32" name="TextBox 32"/>
          <p:cNvSpPr txBox="1"/>
          <p:nvPr/>
        </p:nvSpPr>
        <p:spPr>
          <a:xfrm>
            <a:off x="4376833" y="3748751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品德培养</a:t>
            </a:r>
          </a:p>
        </p:txBody>
      </p:sp>
      <p:sp>
        <p:nvSpPr>
          <p:cNvPr id="33" name="TextBox 33"/>
          <p:cNvSpPr txBox="1"/>
          <p:nvPr/>
        </p:nvSpPr>
        <p:spPr>
          <a:xfrm>
            <a:off x="4485558" y="4183504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教师不仅是知识的传授者，更是学生品德的引路人，应注重培养学生的道德品质、社会责任感和公民意识。</a:t>
            </a:r>
          </a:p>
        </p:txBody>
      </p:sp>
      <p:sp>
        <p:nvSpPr>
          <p:cNvPr id="34" name="TextBox 34"/>
          <p:cNvSpPr txBox="1"/>
          <p:nvPr/>
        </p:nvSpPr>
        <p:spPr>
          <a:xfrm>
            <a:off x="7771733" y="1604867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关注学生成长</a:t>
            </a:r>
          </a:p>
        </p:txBody>
      </p:sp>
      <p:sp>
        <p:nvSpPr>
          <p:cNvPr id="35" name="TextBox 35"/>
          <p:cNvSpPr txBox="1"/>
          <p:nvPr/>
        </p:nvSpPr>
        <p:spPr>
          <a:xfrm>
            <a:off x="7880459" y="2039620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教师应关注每个学生的成长进步，提供个性化的指导和支持，帮助学生实现全面发展。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教师应通过生动有趣的教学方式，激发学生对学习的兴趣和热情，培养学生的自主学习能力。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激发兴趣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4966" r="14966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指导学习方法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培养创新思维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0042" r="10042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教师应教授学生有效的学习方法和策略，帮助学生提高学习效率和质量。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教师应鼓励学生勇于探索和创新，培养学生的创新思维和解决问题的能力。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引导学生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2693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教师应与学生共同制定班级规则，确保班级秩序井然，营造良好的学习氛围。</a:t>
            </a:r>
          </a:p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602827" y="1536628"/>
            <a:ext cx="1898907" cy="1898907"/>
          </a:xfrm>
          <a:prstGeom prst="ellipse">
            <a:avLst/>
          </a:prstGeom>
        </p:spPr>
      </p:pic>
      <p:sp>
        <p:nvSpPr>
          <p:cNvPr id="5" name="AutoShape 5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168347" y="1536628"/>
            <a:ext cx="1898907" cy="1898907"/>
          </a:xfrm>
          <a:prstGeom prst="ellipse">
            <a:avLst/>
          </a:prstGeom>
        </p:spPr>
      </p:pic>
      <p:sp>
        <p:nvSpPr>
          <p:cNvPr id="7" name="AutoShape 7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871767" y="1536628"/>
            <a:ext cx="1898907" cy="1898907"/>
          </a:xfrm>
          <a:prstGeom prst="ellipse">
            <a:avLst/>
          </a:prstGeom>
        </p:spPr>
      </p:pic>
      <p:sp>
        <p:nvSpPr>
          <p:cNvPr id="9" name="TextBox 9"/>
          <p:cNvSpPr txBox="1"/>
          <p:nvPr/>
        </p:nvSpPr>
        <p:spPr>
          <a:xfrm>
            <a:off x="1066381" y="3766355"/>
            <a:ext cx="297180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制定班级规则</a:t>
            </a:r>
          </a:p>
        </p:txBody>
      </p:sp>
      <p:grpSp>
        <p:nvGrpSpPr>
          <p:cNvPr id="10" name="Group 10"/>
          <p:cNvGrpSpPr/>
          <p:nvPr/>
        </p:nvGrpSpPr>
        <p:grpSpPr>
          <a:xfrm>
            <a:off x="1226739" y="4350852"/>
            <a:ext cx="2651083" cy="97536"/>
            <a:chOff x="1226739" y="4350852"/>
            <a:chExt cx="2651083" cy="97536"/>
          </a:xfrm>
        </p:grpSpPr>
        <p:cxnSp>
          <p:nvCxnSpPr>
            <p:cNvPr id="11" name="Connector 11"/>
            <p:cNvCxnSpPr/>
            <p:nvPr/>
          </p:nvCxnSpPr>
          <p:spPr>
            <a:xfrm flipV="1">
              <a:off x="1287927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12" name="AutoShape 12"/>
            <p:cNvSpPr/>
            <p:nvPr/>
          </p:nvSpPr>
          <p:spPr>
            <a:xfrm>
              <a:off x="122673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378028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4" name="TextBox 14"/>
          <p:cNvSpPr txBox="1"/>
          <p:nvPr/>
        </p:nvSpPr>
        <p:spPr>
          <a:xfrm>
            <a:off x="489245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教师应定期组织丰富多彩的班级活动，增进同学之间的友谊，培养学生的团队合作精神和组织能力。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1426" y="3746205"/>
            <a:ext cx="295275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组织班级活动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792260" y="4350852"/>
            <a:ext cx="2651083" cy="97536"/>
            <a:chOff x="4792260" y="4350852"/>
            <a:chExt cx="2651083" cy="97536"/>
          </a:xfrm>
        </p:grpSpPr>
        <p:cxnSp>
          <p:nvCxnSpPr>
            <p:cNvPr id="17" name="Connector 17"/>
            <p:cNvCxnSpPr/>
            <p:nvPr/>
          </p:nvCxnSpPr>
          <p:spPr>
            <a:xfrm flipV="1">
              <a:off x="4853447" y="4399620"/>
              <a:ext cx="2492359" cy="4740"/>
            </a:xfrm>
            <a:prstGeom prst="line">
              <a:avLst/>
            </a:prstGeom>
            <a:ln w="9525">
              <a:solidFill>
                <a:schemeClr val="accent2"/>
              </a:solidFill>
              <a:prstDash val="solid"/>
              <a:headEnd type="none"/>
              <a:tailEnd type="none"/>
            </a:ln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</p:cxnSp>
        <p:sp>
          <p:nvSpPr>
            <p:cNvPr id="18" name="AutoShape 18"/>
            <p:cNvSpPr/>
            <p:nvPr/>
          </p:nvSpPr>
          <p:spPr>
            <a:xfrm>
              <a:off x="4792260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345807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0" name="TextBox 20"/>
          <p:cNvSpPr txBox="1"/>
          <p:nvPr/>
        </p:nvSpPr>
        <p:spPr>
          <a:xfrm>
            <a:off x="859587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教师应与家长保持密切联系，及时反馈学生的学习情况和表现，共同关注学生的成长发展。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8311508" y="3746205"/>
            <a:ext cx="3019425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家校沟通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8495679" y="4350852"/>
            <a:ext cx="2651083" cy="97536"/>
            <a:chOff x="8495679" y="4350852"/>
            <a:chExt cx="2651083" cy="97536"/>
          </a:xfrm>
        </p:grpSpPr>
        <p:cxnSp>
          <p:nvCxnSpPr>
            <p:cNvPr id="23" name="Connector 23"/>
            <p:cNvCxnSpPr/>
            <p:nvPr/>
          </p:nvCxnSpPr>
          <p:spPr>
            <a:xfrm flipV="1">
              <a:off x="8556866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24" name="AutoShape 24"/>
            <p:cNvSpPr/>
            <p:nvPr/>
          </p:nvSpPr>
          <p:spPr>
            <a:xfrm>
              <a:off x="849567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1104922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班级管理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661074" y="-36576"/>
            <a:ext cx="8576967" cy="105575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7650" b="1">
                <a:solidFill>
                  <a:schemeClr val="accent3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565436" y="1311817"/>
            <a:ext cx="8683321" cy="105575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765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636415" y="2872202"/>
            <a:ext cx="7601626" cy="18726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75" b="1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教学工具介绍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黑板是传统教室中的基本工具，教师可用粉笔书写教学内容，方便学生观看和理解。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黑板与粉笔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教科书是学生学习的主要依据，教辅材料则提供额外的学习资源和练习题。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教科书与教辅材料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挂图和模型可直观展示教学内容，有助于学生形成空间想象和加深理解。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挂图与模型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传统教学工具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92974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67942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33696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-2700000" flipH="1" flipV="1">
            <a:off x="5274866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583677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网络教学平台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613687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网络教学平台可提供在线课程、教学资源库、作业提交与批改等功能，方便学生进行自主学习和协作学习。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5818204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 rot="-2700000" flipH="1" flipV="1">
            <a:off x="1499898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08710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投影仪与电子白板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38719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投影仪可将电脑中的教学内容投射到大屏幕上，电子白板则可实现手写输入和多媒体展示，使教学更加生动和高效。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2043236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 rot="-2700000" flipH="1" flipV="1">
            <a:off x="9040620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8349432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移动教学设备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379441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如平板电脑、智能手机等，可实现随时随地的教学和学习，增加教学的灵活性和互动性。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9583957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7" name="Picture 17"/>
          <p:cNvPicPr>
            <a:picLocks noChangeAspect="1"/>
          </p:cNvPicPr>
          <p:nvPr/>
        </p:nvPicPr>
        <p:blipFill>
          <a:blip r:embed="rId2">
            <a:alphaModFix/>
          </a:blip>
          <a:stretch>
            <a:fillRect/>
          </a:stretch>
        </p:blipFill>
        <p:spPr>
          <a:xfrm>
            <a:off x="1583319" y="1416742"/>
            <a:ext cx="1475427" cy="1475427"/>
          </a:xfrm>
          <a:prstGeom prst="ellipse">
            <a:avLst/>
          </a:prstGeom>
        </p:spPr>
      </p:pic>
      <p:pic>
        <p:nvPicPr>
          <p:cNvPr id="18" name="Picture 18"/>
          <p:cNvPicPr>
            <a:picLocks noChangeAspect="1"/>
          </p:cNvPicPr>
          <p:nvPr/>
        </p:nvPicPr>
        <p:blipFill>
          <a:blip r:embed="rId3">
            <a:alphaModFix/>
          </a:blip>
          <a:stretch>
            <a:fillRect/>
          </a:stretch>
        </p:blipFill>
        <p:spPr>
          <a:xfrm>
            <a:off x="5358286" y="1416742"/>
            <a:ext cx="1475427" cy="1475427"/>
          </a:xfrm>
          <a:prstGeom prst="ellipse">
            <a:avLst/>
          </a:prstGeom>
        </p:spPr>
      </p:pic>
      <p:pic>
        <p:nvPicPr>
          <p:cNvPr id="19" name="Picture 19"/>
          <p:cNvPicPr>
            <a:picLocks noChangeAspect="1"/>
          </p:cNvPicPr>
          <p:nvPr/>
        </p:nvPicPr>
        <p:blipFill>
          <a:blip r:embed="rId4">
            <a:alphaModFix/>
          </a:blip>
          <a:stretch>
            <a:fillRect/>
          </a:stretch>
        </p:blipFill>
        <p:spPr>
          <a:xfrm>
            <a:off x="9121095" y="1416742"/>
            <a:ext cx="1475427" cy="1475427"/>
          </a:xfrm>
          <a:prstGeom prst="ellipse">
            <a:avLst/>
          </a:prstGeom>
        </p:spPr>
      </p:pic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现代教学工具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16804"/>
            <a:ext cx="5783287" cy="1160526"/>
            <a:chOff x="5982796" y="3116804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168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社交媒体与教学应用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5751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利用社交媒体和教学应用，如微信、QQ、钉钉等，加强师生之间的沟通和互动，促进学生的学习参与和合作。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769459"/>
            <a:ext cx="5783287" cy="1160526"/>
            <a:chOff x="5982796" y="4769459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76945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智能教学系统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27802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基于人工智能和大数据技术的智能教学系统，可根据学生的学习情况和需求，提供个性化的学习资源和辅导服务。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混合式教学模式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结合线上和线下教学方式，如翻转课堂、MOOCs等，充分利用各种教学工具的优势，提高教学效果。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69006" y="1293634"/>
            <a:ext cx="4563025" cy="4563025"/>
          </a:xfrm>
          <a:prstGeom prst="diamond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线上线下融合工具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661074" y="-36576"/>
            <a:ext cx="8576967" cy="105575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7650" b="1">
                <a:solidFill>
                  <a:schemeClr val="accent3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565436" y="1311817"/>
            <a:ext cx="8683321" cy="105575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765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636415" y="2872202"/>
            <a:ext cx="7601626" cy="18726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75" b="1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教学资源利用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63829" y="1628258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4345" y="2028557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根据教学目标和学生需求，选择内容适当、难度适中的教材。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4345" y="1509487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选择适当教材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096000" y="1153983"/>
            <a:ext cx="5194482" cy="5194482"/>
          </a:xfrm>
          <a:prstGeom prst="ellipse">
            <a:avLst/>
          </a:prstGeom>
        </p:spPr>
      </p:pic>
      <p:sp>
        <p:nvSpPr>
          <p:cNvPr id="6" name="TextBox 6"/>
          <p:cNvSpPr txBox="1"/>
          <p:nvPr/>
        </p:nvSpPr>
        <p:spPr>
          <a:xfrm>
            <a:off x="994345" y="3637901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结合教材内容，选择适当的教辅材料，如练习册、习题集等，帮助学生巩固所学知识。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994345" y="3118831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合理利用教辅材料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994345" y="5274339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随着学科发展和知识更新，定期更新教材和教辅材料，确保教学内容与时俱进。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994345" y="4755268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定期更新教学资源</a:t>
            </a:r>
          </a:p>
        </p:txBody>
      </p:sp>
      <p:sp>
        <p:nvSpPr>
          <p:cNvPr id="10" name="AutoShape 10"/>
          <p:cNvSpPr/>
          <p:nvPr/>
        </p:nvSpPr>
        <p:spPr>
          <a:xfrm>
            <a:off x="763829" y="3237602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63829" y="4874039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教材与教辅材料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tretch>
            <a:fillRect/>
          </a:stretch>
        </p:blipFill>
        <p:spPr>
          <a:xfrm>
            <a:off x="7092557" y="1559288"/>
            <a:ext cx="4492828" cy="4492828"/>
          </a:xfrm>
          <a:prstGeom prst="round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539110" y="148837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739477" y="137065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1</a:t>
            </a:r>
          </a:p>
        </p:txBody>
      </p:sp>
      <p:sp>
        <p:nvSpPr>
          <p:cNvPr id="5" name="Freeform 5"/>
          <p:cNvSpPr/>
          <p:nvPr/>
        </p:nvSpPr>
        <p:spPr>
          <a:xfrm>
            <a:off x="539110" y="320584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739477" y="308812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</a:t>
            </a:r>
          </a:p>
        </p:txBody>
      </p:sp>
      <p:sp>
        <p:nvSpPr>
          <p:cNvPr id="7" name="Freeform 7"/>
          <p:cNvSpPr/>
          <p:nvPr/>
        </p:nvSpPr>
        <p:spPr>
          <a:xfrm>
            <a:off x="539110" y="4984278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739477" y="4866556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3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2248535" y="1715158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借助在线课程平台，如中国大学MOOC、网易云课堂等，为学生提供丰富多样的学习资源。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2248535" y="1250513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利用在线课程平台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2248535" y="3368732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从互联网上筛选和整合优质的教学资源，如学术论文、研究报告、数据资料等，为学生提供更广阔的学习视野。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2248535" y="2928472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整合优质网络资源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248535" y="5134585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通过网络教学平台，开展线上互动教学，如实时问答、在线讨论等，提高学生的学习兴趣和参与度。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2248535" y="4694325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开展线上互动教学</a:t>
            </a:r>
          </a:p>
        </p:txBody>
      </p: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网络教学资源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l="16667" r="16667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社会实践活动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鼓励学生参加社会实践活动，如志愿服务、社会调查等，培养学生的社会责任感和综合素质。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实验室及实验设备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充分利用学校实验室及实验设备资源，为学生提供实践操作的机会，培养学生的实验技能和动手能力。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校企合作实践基地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与企业合作建立实践基地，为学生提供实习实训机会，帮助学生将理论知识应用于实践。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实践教学资源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https://d.book118.com/786142135203010040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351E00"/>
      </a:lt1>
      <a:dk2>
        <a:srgbClr val="FFF0DC"/>
      </a:dk2>
      <a:lt2>
        <a:srgbClr val="000000"/>
      </a:lt2>
      <a:accent1>
        <a:srgbClr val="FF960E"/>
      </a:accent1>
      <a:accent2>
        <a:srgbClr val="FF771B"/>
      </a:accent2>
      <a:accent3>
        <a:srgbClr val="C76900"/>
      </a:accent3>
      <a:accent4>
        <a:srgbClr val="FF6E40"/>
      </a:accent4>
      <a:accent5>
        <a:srgbClr val="FF855E"/>
      </a:accent5>
      <a:accent6>
        <a:srgbClr val="FFB69E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95</Paragraphs>
  <Slides>15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baseType="lpstr" size="19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2024-09-07T07:08:58.100</cp:lastPrinted>
  <dcterms:created xsi:type="dcterms:W3CDTF">2024-09-06T23:08:58Z</dcterms:created>
  <dcterms:modified xsi:type="dcterms:W3CDTF">2024-09-06T23:09:00Z</dcterms:modified>
</cp:coreProperties>
</file>