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8A3F7-BB67-45E0-A8F8-EBBD2D92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2B51-21B1-40D5-89E6-FF738FF3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52A6-5552-48B6-9046-7DC87F1A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81952-9567-47F5-8AC4-F3144E698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B269C-1D31-47E1-B61E-EF6DF9362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F3602-FFEC-44C0-A87A-66110125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C0A27-CFE8-4EE3-AE3B-BC77621E0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66D5-CC51-48C5-812B-65B79D9F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BDD09-8EBD-47DF-9C86-EA235466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45284-0EF0-4C62-94D0-78FB7AA6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2130-AD6F-43EE-9525-02C6F1B4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4" name="标题 105473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lvl="0">
              <a:defRPr/>
            </a:lvl1pPr>
          </a:lstStyle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105475" name="副标题 105474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/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日期占位符 105475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</p:spPr>
        <p:txBody>
          <a:bodyPr anchor="t"/>
          <a:lstStyle>
            <a:lvl1pPr>
              <a:defRPr sz="14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105476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t"/>
          <a:lstStyle>
            <a:lvl1pPr algn="ctr">
              <a:defRPr sz="140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10547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/>
          <a:p>
            <a:pPr algn="r"/>
            <a:fld id="{9A0DB2DC-4C9A-4742-B13C-FB6460FD3503}" type="slidenum">
              <a:rPr lang="zh-CN" altLang="en-US">
                <a:ea typeface="宋体" pitchFamily="2" charset="-122"/>
              </a:rPr>
              <a:t/>
            </a:fld>
            <a:endParaRPr lang="zh-CN" altLang="en-US">
              <a:ea typeface="宋体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 preserve="1">
  <p:cSld name="标题和表格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104449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104450"/>
          <p:cNvSpPr>
            <a:spLocks noGrp="1" noRot="1"/>
          </p:cNvSpPr>
          <p:nvPr>
            <p:ph type="body" idx="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452" name="日期占位符 104451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4453" name="页脚占位符 10445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4454" name="灯片编号占位符 10445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>
    <p:blinds dir="vert"/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v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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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黑体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file:///E:/9%E5%B9%B4%E7%BA%A7%E5%8C%96%E5%AD%A6/%E7%AC%AC%E5%85%AD%E5%8D%95%E5%85%83/%E7%88%B1%E5%89%AA%E8%BE%91-%E6%88%91%E7%9A%84%E8%A7%86%E9%A2%911.mp4" TargetMode="Externa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gif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gif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gif" /><Relationship Id="rId4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gif" /><Relationship Id="rId3" Type="http://schemas.openxmlformats.org/officeDocument/2006/relationships/hyperlink" Target="&#23454;&#39564;&#28436;&#31034;&#65306;&#29123;&#28903;&#30340;&#26465;&#20214;h264_720x576_800k.mp4" TargetMode="External" /><Relationship Id="rId4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jpeg" /><Relationship Id="rId3" Type="http://schemas.openxmlformats.org/officeDocument/2006/relationships/image" Target="../media/image12.gif" /><Relationship Id="rId4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2.gif" /><Relationship Id="rId4" Type="http://schemas.openxmlformats.org/officeDocument/2006/relationships/image" Target="../media/image16.jpeg" /><Relationship Id="rId5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2.gif" /><Relationship Id="rId4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2.gif" /><Relationship Id="rId4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5144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2049"/>
          <p:cNvSpPr>
            <a:spLocks noGrp="1" noRot="1"/>
          </p:cNvSpPr>
          <p:nvPr>
            <p:ph type="ctrTitle"/>
          </p:nvPr>
        </p:nvSpPr>
        <p:spPr>
          <a:xfrm>
            <a:off x="1763713" y="1700213"/>
            <a:ext cx="5616575" cy="1152525"/>
          </a:xfrm>
        </p:spPr>
        <p:txBody>
          <a:bodyPr vert="horz" wrap="square" lIns="91440" tIns="45720" rIns="91440" bIns="45720" anchor="ctr"/>
          <a:lstStyle/>
          <a:p>
            <a:pPr eaLnBrk="1" hangingPunct="1">
              <a:buFont typeface="Arial" pitchFamily="34" charset="0"/>
            </a:pPr>
            <a:r>
              <a:rPr lang="en-US" altLang="zh-CN" sz="54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《</a:t>
            </a:r>
            <a:r>
              <a:rPr lang="zh-CN" altLang="en-US" sz="54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燃烧和灭火</a:t>
            </a:r>
            <a:r>
              <a:rPr lang="en-US" altLang="zh-CN" sz="54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》</a:t>
            </a:r>
          </a:p>
        </p:txBody>
      </p:sp>
      <p:sp>
        <p:nvSpPr>
          <p:cNvPr id="4" name="动作按钮: 影片 3">
            <a:hlinkClick r:id="rId2" action="ppaction://hlinkfile" highlightClick="1"/>
          </p:cNvPr>
          <p:cNvSpPr/>
          <p:nvPr/>
        </p:nvSpPr>
        <p:spPr>
          <a:xfrm>
            <a:off x="6659563" y="5373688"/>
            <a:ext cx="936625" cy="50323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524" name="图片 107523" descr="7-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620713"/>
            <a:ext cx="4176712" cy="2740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525" name="图片 107524" descr="7-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620713"/>
            <a:ext cx="3959225" cy="2730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526" name="图片 107525" descr="7-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288" y="3429000"/>
            <a:ext cx="4103687" cy="25923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527" name="图片 107526" descr="7-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438" y="3429000"/>
            <a:ext cx="4032250" cy="25923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7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7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7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7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570" name="标题 109569"/>
          <p:cNvSpPr>
            <a:spLocks noGrp="1" noRot="1"/>
          </p:cNvSpPr>
          <p:nvPr>
            <p:ph type="title"/>
          </p:nvPr>
        </p:nvSpPr>
        <p:spPr>
          <a:xfrm>
            <a:off x="0" y="549275"/>
            <a:ext cx="4357688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一、燃烧</a:t>
            </a:r>
          </a:p>
        </p:txBody>
      </p:sp>
      <p:sp>
        <p:nvSpPr>
          <p:cNvPr id="109571" name="文本占位符 109570"/>
          <p:cNvSpPr>
            <a:spLocks noGrp="1" noRot="1" noChangeArrowheads="1"/>
          </p:cNvSpPr>
          <p:nvPr>
            <p:ph idx="1"/>
          </p:nvPr>
        </p:nvSpPr>
        <p:spPr>
          <a:xfrm>
            <a:off x="179388" y="1905000"/>
            <a:ext cx="8064500" cy="29638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1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通常情况下，燃烧是可燃物与氧气发生的剧烈的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发光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1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、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放热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1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的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氧化反应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1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chemeClr val="accent5">
                  <a:lumMod val="1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148" name="图片 109571" descr="14412B301-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5963" y="3500438"/>
            <a:ext cx="2419350" cy="18716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09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0" grpId="0"/>
      <p:bldP spid="109571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548" name="图片 108547" descr="u=3312280090,83885915&amp;fm=2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620713"/>
            <a:ext cx="4286250" cy="2857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8549" name="图片 108548" descr="u=3930405438,385125493&amp;fm=2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213" y="620713"/>
            <a:ext cx="2879725" cy="2879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8550" name="图片 108549" descr="2368b7b8f3bc6434e67d8075277ff4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13" y="3473450"/>
            <a:ext cx="4643437" cy="3384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标题 77825"/>
          <p:cNvSpPr>
            <a:spLocks noGrp="1" noRot="1"/>
          </p:cNvSpPr>
          <p:nvPr>
            <p:ph type="title"/>
          </p:nvPr>
        </p:nvSpPr>
        <p:spPr>
          <a:xfrm>
            <a:off x="827088" y="765175"/>
            <a:ext cx="3024187" cy="8636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b="1">
                <a:solidFill>
                  <a:schemeClr val="tx1"/>
                </a:solidFill>
              </a:rPr>
              <a:t>小魔术：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pic>
        <p:nvPicPr>
          <p:cNvPr id="77827" name="图片 77826" descr="Q_0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3284538"/>
            <a:ext cx="865188" cy="102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7828" name="文本框 77827"/>
          <p:cNvSpPr txBox="1"/>
          <p:nvPr/>
        </p:nvSpPr>
        <p:spPr>
          <a:xfrm>
            <a:off x="323850" y="1989138"/>
            <a:ext cx="8424863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操作：将纸巾浸入</a:t>
            </a:r>
            <a:r>
              <a:rPr lang="en-US" altLang="zh-CN" sz="28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50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％的酒精溶液中，均匀湿透后取出，用坩埚钳夹住，点燃。</a:t>
            </a:r>
          </a:p>
        </p:txBody>
      </p:sp>
      <p:sp>
        <p:nvSpPr>
          <p:cNvPr id="77829" name="文本框 77828"/>
          <p:cNvSpPr txBox="1"/>
          <p:nvPr/>
        </p:nvSpPr>
        <p:spPr>
          <a:xfrm>
            <a:off x="1187450" y="3141663"/>
            <a:ext cx="7634288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1. </a:t>
            </a:r>
            <a:r>
              <a:rPr lang="zh-CN" altLang="en-US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浸了酒精和水的混合液的纸巾燃烧时实际上是什么在燃烧？</a:t>
            </a:r>
          </a:p>
        </p:txBody>
      </p:sp>
      <p:sp>
        <p:nvSpPr>
          <p:cNvPr id="77830" name="文本框 77829"/>
          <p:cNvSpPr txBox="1"/>
          <p:nvPr/>
        </p:nvSpPr>
        <p:spPr>
          <a:xfrm>
            <a:off x="1187450" y="4292600"/>
            <a:ext cx="76327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2. </a:t>
            </a:r>
            <a:r>
              <a:rPr lang="zh-CN" altLang="en-US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纸巾在熊熊烈火中为什么没有被烧掉呢？</a:t>
            </a:r>
          </a:p>
        </p:txBody>
      </p:sp>
      <p:pic>
        <p:nvPicPr>
          <p:cNvPr id="77833" name="图片 77832" descr="Q_0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149725"/>
            <a:ext cx="865188" cy="102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7836" name="爆炸形 2 77835"/>
          <p:cNvSpPr/>
          <p:nvPr/>
        </p:nvSpPr>
        <p:spPr>
          <a:xfrm>
            <a:off x="3563938" y="4581525"/>
            <a:ext cx="4968875" cy="1943100"/>
          </a:xfrm>
          <a:prstGeom prst="irregularSeal2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77834" name="矩形 77833"/>
          <p:cNvSpPr>
            <a:spLocks noRot="1"/>
          </p:cNvSpPr>
          <p:nvPr/>
        </p:nvSpPr>
        <p:spPr>
          <a:xfrm>
            <a:off x="4500563" y="5157788"/>
            <a:ext cx="3384550" cy="10668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【提 出 问 题】：</a:t>
            </a:r>
            <a:b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</a:b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      物质燃烧究竟需要满足</a:t>
            </a:r>
            <a:b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</a:b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   什么条件呢？</a:t>
            </a:r>
            <a:b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</a:br>
          </a:p>
        </p:txBody>
      </p:sp>
      <p:sp>
        <p:nvSpPr>
          <p:cNvPr id="77838" name="矩形 77837"/>
          <p:cNvSpPr/>
          <p:nvPr/>
        </p:nvSpPr>
        <p:spPr>
          <a:xfrm>
            <a:off x="3419475" y="836613"/>
            <a:ext cx="453707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4400" b="1">
                <a:latin typeface="Arial" pitchFamily="34" charset="0"/>
              </a:rPr>
              <a:t>烧不坏的纸巾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7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dur="2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77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dur="100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7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  <p:bldP spid="77828" grpId="1"/>
      <p:bldP spid="77829" grpId="2"/>
      <p:bldP spid="77830" grpId="3"/>
      <p:bldP spid="77834" grpId="4"/>
      <p:bldP spid="77838" grpId="5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62467"/>
          <p:cNvSpPr>
            <a:spLocks noTextEdit="1"/>
          </p:cNvSpPr>
          <p:nvPr/>
        </p:nvSpPr>
        <p:spPr>
          <a:xfrm>
            <a:off x="2339975" y="549275"/>
            <a:ext cx="3527425" cy="7191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itchFamily="2" charset="-122"/>
                <a:ea typeface="宋体" pitchFamily="2" charset="-122"/>
              </a:rPr>
              <a:t>燃烧条件的探究</a:t>
            </a:r>
            <a:endParaRPr lang="zh-CN" altLang="en-US" sz="360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62470" name="矩形 62469"/>
          <p:cNvSpPr/>
          <p:nvPr/>
        </p:nvSpPr>
        <p:spPr>
          <a:xfrm>
            <a:off x="395288" y="1628775"/>
            <a:ext cx="8281987" cy="863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实验一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：将木条和玻璃棒</a:t>
            </a:r>
          </a:p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分别放在酒精灯上烧。</a:t>
            </a:r>
          </a:p>
        </p:txBody>
      </p:sp>
      <p:sp>
        <p:nvSpPr>
          <p:cNvPr id="62471" name="矩形 62470"/>
          <p:cNvSpPr/>
          <p:nvPr/>
        </p:nvSpPr>
        <p:spPr>
          <a:xfrm>
            <a:off x="250825" y="4508500"/>
            <a:ext cx="8424863" cy="7207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现象：小木头被点燃了，而玻璃棒没有被点燃</a:t>
            </a:r>
          </a:p>
        </p:txBody>
      </p:sp>
      <p:sp>
        <p:nvSpPr>
          <p:cNvPr id="62472" name="矩形 62471"/>
          <p:cNvSpPr/>
          <p:nvPr/>
        </p:nvSpPr>
        <p:spPr>
          <a:xfrm>
            <a:off x="395288" y="5229225"/>
            <a:ext cx="7777162" cy="7207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C00FF"/>
                </a:solidFill>
                <a:latin typeface="Arial" pitchFamily="34" charset="0"/>
              </a:rPr>
              <a:t>燃烧需要的条件：（</a:t>
            </a:r>
            <a:r>
              <a:rPr lang="en-US" altLang="zh-CN" sz="3200" b="1">
                <a:solidFill>
                  <a:srgbClr val="CC00FF"/>
                </a:solidFill>
                <a:latin typeface="Arial" pitchFamily="34" charset="0"/>
              </a:rPr>
              <a:t>1</a:t>
            </a:r>
            <a:r>
              <a:rPr lang="zh-CN" altLang="en-US" sz="3200" b="1">
                <a:solidFill>
                  <a:srgbClr val="CC00FF"/>
                </a:solidFill>
                <a:latin typeface="Arial" pitchFamily="34" charset="0"/>
              </a:rPr>
              <a:t>）可燃物</a:t>
            </a:r>
          </a:p>
        </p:txBody>
      </p:sp>
      <p:pic>
        <p:nvPicPr>
          <p:cNvPr id="62473" name="图片 62472" descr="燃烧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363" y="1916113"/>
            <a:ext cx="3457575" cy="2349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2474" name="图片 62473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600" y="2276475"/>
            <a:ext cx="455613" cy="7921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  <p:bldP spid="62471" grpId="1"/>
      <p:bldP spid="62472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10593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3262313" cy="947738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4000" b="1"/>
              <a:t>实验二</a:t>
            </a:r>
          </a:p>
        </p:txBody>
      </p:sp>
      <p:graphicFrame>
        <p:nvGraphicFramePr>
          <p:cNvPr id="110656" name="内容占位符 110655"/>
          <p:cNvGraphicFramePr>
            <a:graphicFrameLocks noGrp="1"/>
          </p:cNvGraphicFramePr>
          <p:nvPr>
            <p:ph idx="4294967295"/>
          </p:nvPr>
        </p:nvGraphicFramePr>
        <p:xfrm>
          <a:off x="179388" y="1989138"/>
          <a:ext cx="8640763" cy="1050925"/>
        </p:xfrm>
        <a:graphic>
          <a:graphicData uri="http://schemas.openxmlformats.org/drawingml/2006/table">
            <a:tbl>
              <a:tblPr/>
              <a:tblGrid>
                <a:gridCol w="1273175"/>
                <a:gridCol w="850900"/>
                <a:gridCol w="846138"/>
                <a:gridCol w="1096962"/>
                <a:gridCol w="1087438"/>
                <a:gridCol w="1089025"/>
                <a:gridCol w="1381125"/>
                <a:gridCol w="1016000"/>
              </a:tblGrid>
              <a:tr h="5048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物质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白磷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红磷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木材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木炭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无烟煤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酒精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棉布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着火点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∕℃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40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240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250–330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320–370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700–750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12–50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130–350</a:t>
                      </a:r>
                      <a:endParaRPr lang="zh-CN" altLang="en-US" sz="16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72" name="矩形 110630"/>
          <p:cNvSpPr/>
          <p:nvPr/>
        </p:nvSpPr>
        <p:spPr>
          <a:xfrm>
            <a:off x="3276600" y="1196975"/>
            <a:ext cx="3248025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一些常见物质的着火点</a:t>
            </a:r>
          </a:p>
        </p:txBody>
      </p:sp>
      <p:sp>
        <p:nvSpPr>
          <p:cNvPr id="10273" name="矩形 110656"/>
          <p:cNvSpPr>
            <a:spLocks noChangeArrowheads="1"/>
          </p:cNvSpPr>
          <p:nvPr/>
        </p:nvSpPr>
        <p:spPr bwMode="auto">
          <a:xfrm>
            <a:off x="1042988" y="3716338"/>
            <a:ext cx="8101013" cy="13239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rPr>
              <a:t>  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黑体" pitchFamily="49" charset="-122"/>
                <a:cs typeface="Times New Roman" panose="02020603050405020304" pitchFamily="18" charset="0"/>
              </a:rPr>
              <a:t>着火点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黑体" pitchFamily="49" charset="-122"/>
                <a:cs typeface="Times New Roman" panose="02020603050405020304" pitchFamily="18" charset="0"/>
              </a:rPr>
              <a:t>是可燃物燃烧所需达到的最低温度，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rPr>
              <a:t>是物质的一种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rPr>
              <a:t>固有属性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rPr>
              <a:t>，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rPr>
              <a:t>    不同物质的着火点是不同的。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pic>
        <p:nvPicPr>
          <p:cNvPr id="10274" name="图片 110657" descr="绿豆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3573463"/>
            <a:ext cx="574675" cy="885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5" name="动作按钮: 影片 110658">
            <a:hlinkClick r:id="rId3" action="ppaction://hlinkfile"/>
          </p:cNvPr>
          <p:cNvSpPr/>
          <p:nvPr/>
        </p:nvSpPr>
        <p:spPr>
          <a:xfrm>
            <a:off x="7740650" y="5589588"/>
            <a:ext cx="863600" cy="576262"/>
          </a:xfrm>
          <a:prstGeom prst="actionButtonMovie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13666" descr="u=3683000265,946546326&amp;fm=21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813" y="2420938"/>
            <a:ext cx="5903912" cy="2257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3668" name="图片 113667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050" y="2060575"/>
            <a:ext cx="538163" cy="936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3669" name="图片 113668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888" y="3573463"/>
            <a:ext cx="455612" cy="7207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113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图片 28673" descr="0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8913"/>
            <a:ext cx="4859338" cy="107950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8866" name="表格 28865"/>
          <p:cNvGraphicFramePr>
            <a:graphicFrameLocks noGrp="1"/>
          </p:cNvGraphicFramePr>
          <p:nvPr/>
        </p:nvGraphicFramePr>
        <p:xfrm>
          <a:off x="250825" y="1052513"/>
          <a:ext cx="4608513" cy="4605338"/>
        </p:xfrm>
        <a:graphic>
          <a:graphicData uri="http://schemas.openxmlformats.org/drawingml/2006/table">
            <a:tbl>
              <a:tblPr/>
              <a:tblGrid>
                <a:gridCol w="576263"/>
                <a:gridCol w="1439862"/>
                <a:gridCol w="1374775"/>
                <a:gridCol w="1217613"/>
              </a:tblGrid>
              <a:tr h="103028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物质</a:t>
                      </a:r>
                    </a:p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具备的条件</a:t>
                      </a: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现象</a:t>
                      </a: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430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铜片上的白磷</a:t>
                      </a: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zh-CN"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>
                        <a:buNone/>
                      </a:pPr>
                      <a:endParaRPr lang="en-US" altLang="zh-CN"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>
                          <a:solidFill>
                            <a:srgbClr val="0000FF"/>
                          </a:solidFill>
                        </a:rPr>
                        <a:t>2</a:t>
                      </a: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水中的白磷</a:t>
                      </a: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>
                          <a:solidFill>
                            <a:srgbClr val="0000FF"/>
                          </a:solidFill>
                        </a:rPr>
                        <a:t>3</a:t>
                      </a: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>
                          <a:solidFill>
                            <a:srgbClr val="0000FF"/>
                          </a:solidFill>
                        </a:rPr>
                        <a:t>铜片上的红磷</a:t>
                      </a: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v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5000"/>
                        <a:buFont typeface="Wingdings" pitchFamily="2" charset="2"/>
                        <a:buChar char="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Char char="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5000"/>
                        <a:buFont typeface="Wingdings" pitchFamily="2" charset="2"/>
                        <a:buChar char="v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>
                        <a:solidFill>
                          <a:srgbClr val="0000FF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FF0066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8702" name="图片 28701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4300" y="2420938"/>
            <a:ext cx="538163" cy="9366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28702"/>
          <p:cNvGrpSpPr/>
          <p:nvPr/>
        </p:nvGrpSpPr>
        <p:grpSpPr>
          <a:xfrm>
            <a:off x="3924300" y="4797425"/>
            <a:ext cx="654050" cy="792163"/>
            <a:chOff x="2472" y="3022"/>
            <a:chExt cx="363" cy="499"/>
          </a:xfrm>
        </p:grpSpPr>
        <p:pic>
          <p:nvPicPr>
            <p:cNvPr id="12337" name="图片 28703" descr="9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7" y="3022"/>
              <a:ext cx="270" cy="4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320" name="直接连接符 28704"/>
            <p:cNvSpPr>
              <a:spLocks noChangeShapeType="1"/>
            </p:cNvSpPr>
            <p:nvPr/>
          </p:nvSpPr>
          <p:spPr bwMode="auto">
            <a:xfrm flipH="1">
              <a:off x="2472" y="3113"/>
              <a:ext cx="318" cy="40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>
              <a:outerShdw dist="35921" dir="2700000" algn="ctr" rotWithShape="0">
                <a:srgbClr val="C0C0C0">
                  <a:alpha val="8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endParaRPr>
            </a:p>
          </p:txBody>
        </p:sp>
        <p:sp>
          <p:nvSpPr>
            <p:cNvPr id="12321" name="直接连接符 28705"/>
            <p:cNvSpPr>
              <a:spLocks noChangeShapeType="1"/>
            </p:cNvSpPr>
            <p:nvPr/>
          </p:nvSpPr>
          <p:spPr bwMode="auto">
            <a:xfrm rot="16200000" flipH="1">
              <a:off x="2449" y="3135"/>
              <a:ext cx="408" cy="36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>
              <a:outerShdw dist="35921" dir="2700000" algn="ctr" rotWithShape="0">
                <a:srgbClr val="C0C0C0">
                  <a:alpha val="8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endParaRPr>
            </a:p>
          </p:txBody>
        </p:sp>
      </p:grpSp>
      <p:grpSp>
        <p:nvGrpSpPr>
          <p:cNvPr id="3" name="组合 28706"/>
          <p:cNvGrpSpPr/>
          <p:nvPr/>
        </p:nvGrpSpPr>
        <p:grpSpPr>
          <a:xfrm>
            <a:off x="3924300" y="3789363"/>
            <a:ext cx="654050" cy="792162"/>
            <a:chOff x="2472" y="3022"/>
            <a:chExt cx="363" cy="499"/>
          </a:xfrm>
        </p:grpSpPr>
        <p:pic>
          <p:nvPicPr>
            <p:cNvPr id="12334" name="图片 28707" descr="9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7" y="3022"/>
              <a:ext cx="270" cy="4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324" name="直接连接符 28708"/>
            <p:cNvSpPr>
              <a:spLocks noChangeShapeType="1"/>
            </p:cNvSpPr>
            <p:nvPr/>
          </p:nvSpPr>
          <p:spPr bwMode="auto">
            <a:xfrm flipH="1">
              <a:off x="2472" y="3113"/>
              <a:ext cx="318" cy="40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>
              <a:outerShdw dist="35921" dir="2700000" algn="ctr" rotWithShape="0">
                <a:srgbClr val="C0C0C0">
                  <a:alpha val="8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endParaRPr>
            </a:p>
          </p:txBody>
        </p:sp>
        <p:sp>
          <p:nvSpPr>
            <p:cNvPr id="12325" name="直接连接符 28709"/>
            <p:cNvSpPr>
              <a:spLocks noChangeShapeType="1"/>
            </p:cNvSpPr>
            <p:nvPr/>
          </p:nvSpPr>
          <p:spPr bwMode="auto">
            <a:xfrm rot="16200000" flipH="1">
              <a:off x="2449" y="3136"/>
              <a:ext cx="408" cy="36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>
              <a:outerShdw dist="35921" dir="2700000" algn="ctr" rotWithShape="0">
                <a:srgbClr val="C0C0C0">
                  <a:alpha val="80000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黑体" pitchFamily="49" charset="-122"/>
                <a:cs typeface="+mn-cs"/>
              </a:endParaRPr>
            </a:p>
          </p:txBody>
        </p:sp>
      </p:grpSp>
      <p:sp>
        <p:nvSpPr>
          <p:cNvPr id="28711" name="文本框 28710"/>
          <p:cNvSpPr txBox="1"/>
          <p:nvPr/>
        </p:nvSpPr>
        <p:spPr>
          <a:xfrm>
            <a:off x="2268538" y="2276475"/>
            <a:ext cx="1368425" cy="1163638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可燃物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温度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氧气</a:t>
            </a:r>
          </a:p>
        </p:txBody>
      </p:sp>
      <p:sp>
        <p:nvSpPr>
          <p:cNvPr id="28712" name="文本框 28711"/>
          <p:cNvSpPr txBox="1"/>
          <p:nvPr/>
        </p:nvSpPr>
        <p:spPr>
          <a:xfrm>
            <a:off x="2268538" y="3716338"/>
            <a:ext cx="1357312" cy="903287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可燃物</a:t>
            </a:r>
          </a:p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温度</a:t>
            </a:r>
          </a:p>
        </p:txBody>
      </p:sp>
      <p:sp>
        <p:nvSpPr>
          <p:cNvPr id="28713" name="文本框 28712"/>
          <p:cNvSpPr txBox="1"/>
          <p:nvPr/>
        </p:nvSpPr>
        <p:spPr>
          <a:xfrm>
            <a:off x="2268538" y="4724400"/>
            <a:ext cx="1357312" cy="903288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可燃物</a:t>
            </a:r>
          </a:p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氧气</a:t>
            </a:r>
          </a:p>
        </p:txBody>
      </p:sp>
      <p:sp>
        <p:nvSpPr>
          <p:cNvPr id="28714" name="直接连接符 28713"/>
          <p:cNvSpPr>
            <a:spLocks noChangeShapeType="1"/>
          </p:cNvSpPr>
          <p:nvPr/>
        </p:nvSpPr>
        <p:spPr bwMode="auto">
          <a:xfrm>
            <a:off x="4859338" y="2781300"/>
            <a:ext cx="576263" cy="358775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tailEnd type="triangle" w="med" len="med"/>
          </a:ln>
          <a:effectLst>
            <a:outerShdw dist="35921" dir="2700000" algn="ctr" rotWithShape="0">
              <a:srgbClr val="C0C0C0">
                <a:alpha val="8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sp>
        <p:nvSpPr>
          <p:cNvPr id="28715" name="直接连接符 28714"/>
          <p:cNvSpPr>
            <a:spLocks noChangeShapeType="1"/>
          </p:cNvSpPr>
          <p:nvPr/>
        </p:nvSpPr>
        <p:spPr bwMode="auto">
          <a:xfrm flipV="1">
            <a:off x="4932363" y="4149725"/>
            <a:ext cx="504825" cy="215900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tailEnd type="triangle" w="med" len="med"/>
          </a:ln>
          <a:effectLst>
            <a:outerShdw dist="35921" dir="2700000" algn="ctr" rotWithShape="0">
              <a:srgbClr val="C0C0C0">
                <a:alpha val="8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sp>
        <p:nvSpPr>
          <p:cNvPr id="28716" name="直接连接符 28715"/>
          <p:cNvSpPr>
            <a:spLocks noChangeShapeType="1"/>
          </p:cNvSpPr>
          <p:nvPr/>
        </p:nvSpPr>
        <p:spPr bwMode="auto">
          <a:xfrm>
            <a:off x="4859338" y="2276475"/>
            <a:ext cx="2232025" cy="865188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tailEnd type="triangle" w="med" len="med"/>
          </a:ln>
          <a:effectLst>
            <a:outerShdw dist="35921" dir="2700000" algn="ctr" rotWithShape="0">
              <a:srgbClr val="C0C0C0">
                <a:alpha val="8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sp>
        <p:nvSpPr>
          <p:cNvPr id="28717" name="直接连接符 28716"/>
          <p:cNvSpPr>
            <a:spLocks noChangeShapeType="1"/>
          </p:cNvSpPr>
          <p:nvPr/>
        </p:nvSpPr>
        <p:spPr bwMode="auto">
          <a:xfrm flipV="1">
            <a:off x="4932363" y="4149725"/>
            <a:ext cx="2160588" cy="1438275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tailEnd type="triangle" w="med" len="med"/>
          </a:ln>
          <a:effectLst>
            <a:outerShdw dist="35921" dir="2700000" algn="ctr" rotWithShape="0">
              <a:srgbClr val="C0C0C0">
                <a:alpha val="8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sp>
        <p:nvSpPr>
          <p:cNvPr id="28718" name="文本框 28717"/>
          <p:cNvSpPr txBox="1"/>
          <p:nvPr/>
        </p:nvSpPr>
        <p:spPr>
          <a:xfrm>
            <a:off x="5076825" y="3213100"/>
            <a:ext cx="1260475" cy="86042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燃烧需要</a:t>
            </a:r>
            <a:r>
              <a:rPr lang="zh-CN" altLang="en-US" sz="2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氧气</a:t>
            </a:r>
          </a:p>
        </p:txBody>
      </p:sp>
      <p:sp>
        <p:nvSpPr>
          <p:cNvPr id="28719" name="文本框 28718"/>
          <p:cNvSpPr txBox="1"/>
          <p:nvPr/>
        </p:nvSpPr>
        <p:spPr>
          <a:xfrm>
            <a:off x="6588125" y="3213100"/>
            <a:ext cx="2232025" cy="86042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燃烧需要</a:t>
            </a:r>
            <a:r>
              <a:rPr lang="zh-CN" altLang="en-US" sz="24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温度达到着火点</a:t>
            </a:r>
          </a:p>
        </p:txBody>
      </p:sp>
      <p:sp>
        <p:nvSpPr>
          <p:cNvPr id="12335" name="椭圆 28721"/>
          <p:cNvSpPr>
            <a:spLocks noChangeArrowheads="1"/>
          </p:cNvSpPr>
          <p:nvPr/>
        </p:nvSpPr>
        <p:spPr bwMode="auto">
          <a:xfrm>
            <a:off x="7092950" y="3789363"/>
            <a:ext cx="1439863" cy="1079500"/>
          </a:xfrm>
          <a:prstGeom prst="ellipse">
            <a:avLst/>
          </a:prstGeom>
          <a:noFill/>
          <a:ln w="9525">
            <a:noFill/>
            <a:round/>
          </a:ln>
          <a:effectLst>
            <a:outerShdw dist="35921" dir="2700000" algn="ctr" rotWithShape="0">
              <a:srgbClr val="C0C0C0">
                <a:alpha val="8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itchFamily="49" charset="-122"/>
              <a:cs typeface="+mn-cs"/>
            </a:endParaRPr>
          </a:p>
        </p:txBody>
      </p:sp>
      <p:sp>
        <p:nvSpPr>
          <p:cNvPr id="12331" name="矩形 28723"/>
          <p:cNvSpPr>
            <a:spLocks noTextEdit="1"/>
          </p:cNvSpPr>
          <p:nvPr/>
        </p:nvSpPr>
        <p:spPr>
          <a:xfrm>
            <a:off x="900113" y="260350"/>
            <a:ext cx="3527425" cy="50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 spc="72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FF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itchFamily="49" charset="-122"/>
                <a:ea typeface="黑体" pitchFamily="49" charset="-122"/>
              </a:rPr>
              <a:t>我会分析</a:t>
            </a:r>
            <a:endParaRPr lang="zh-CN" altLang="en-US" sz="3600" b="1" spc="72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FF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2332" name="图片 28866" descr="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525" y="620713"/>
            <a:ext cx="2663825" cy="1931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33" name="图片 28868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7763" y="404813"/>
            <a:ext cx="412750" cy="7191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11" grpId="0"/>
      <p:bldP spid="28712" grpId="1"/>
      <p:bldP spid="28713" grpId="2"/>
      <p:bldP spid="28718" grpId="3"/>
      <p:bldP spid="28719" grpId="4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115715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413" y="1196975"/>
            <a:ext cx="2867025" cy="2252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5717" name="内容占位符 115716" descr="002"/>
          <p:cNvPicPr>
            <a:picLocks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24300" y="2349500"/>
            <a:ext cx="374650" cy="649288"/>
          </a:xfrm>
        </p:spPr>
      </p:pic>
      <p:sp>
        <p:nvSpPr>
          <p:cNvPr id="115719" name="Text Box 18"/>
          <p:cNvSpPr txBox="1"/>
          <p:nvPr/>
        </p:nvSpPr>
        <p:spPr>
          <a:xfrm>
            <a:off x="611188" y="3860800"/>
            <a:ext cx="7848600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再次说明可燃物燃烧除了达到最低的温度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着火点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）还需要与氧气接触。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15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68" name="图片 31767" descr="7-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1916113"/>
            <a:ext cx="4248150" cy="3722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9" name="Text Box 18"/>
          <p:cNvSpPr txBox="1"/>
          <p:nvPr/>
        </p:nvSpPr>
        <p:spPr>
          <a:xfrm>
            <a:off x="468313" y="1052513"/>
            <a:ext cx="8135937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800" b="1">
                <a:solidFill>
                  <a:schemeClr val="hlink"/>
                </a:solidFill>
                <a:latin typeface="Arial" pitchFamily="34" charset="0"/>
                <a:ea typeface="宋体" pitchFamily="2" charset="-122"/>
              </a:rPr>
              <a:t>结论：燃烧需要的三个条件</a:t>
            </a:r>
          </a:p>
        </p:txBody>
      </p:sp>
      <p:pic>
        <p:nvPicPr>
          <p:cNvPr id="31764" name="图片 31763" descr="0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13" y="3573463"/>
            <a:ext cx="990600" cy="1368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67" name="椭圆 31766"/>
          <p:cNvSpPr/>
          <p:nvPr/>
        </p:nvSpPr>
        <p:spPr>
          <a:xfrm>
            <a:off x="5003800" y="2060575"/>
            <a:ext cx="3240088" cy="2736850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1766" name="文本框 31765"/>
          <p:cNvSpPr txBox="1"/>
          <p:nvPr/>
        </p:nvSpPr>
        <p:spPr>
          <a:xfrm>
            <a:off x="5364163" y="2276475"/>
            <a:ext cx="2592387" cy="21018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0000FF"/>
                </a:solidFill>
                <a:latin typeface="Arial" pitchFamily="34" charset="0"/>
              </a:rPr>
              <a:t>三者必须</a:t>
            </a:r>
            <a:r>
              <a:rPr lang="zh-CN" altLang="en-US" sz="4400" b="1">
                <a:solidFill>
                  <a:srgbClr val="FF0066"/>
                </a:solidFill>
                <a:latin typeface="Arial" pitchFamily="34" charset="0"/>
              </a:rPr>
              <a:t>同时具备</a:t>
            </a:r>
            <a:r>
              <a:rPr lang="zh-CN" altLang="en-US" sz="4400" b="1">
                <a:solidFill>
                  <a:srgbClr val="0000FF"/>
                </a:solidFill>
                <a:latin typeface="Arial" pitchFamily="34" charset="0"/>
              </a:rPr>
              <a:t>缺一不可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1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1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TextBox 1"/>
          <p:cNvSpPr txBox="1"/>
          <p:nvPr/>
        </p:nvSpPr>
        <p:spPr>
          <a:xfrm>
            <a:off x="684213" y="1557338"/>
            <a:ext cx="7775575" cy="43386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b="1">
                <a:solidFill>
                  <a:srgbClr val="0046AC"/>
                </a:solidFill>
                <a:latin typeface="黑体" pitchFamily="49" charset="-122"/>
              </a:rPr>
              <a:t>1</a:t>
            </a:r>
            <a:r>
              <a:rPr lang="zh-CN" altLang="en-US" sz="2400" b="1">
                <a:solidFill>
                  <a:srgbClr val="0046AC"/>
                </a:solidFill>
                <a:latin typeface="黑体" pitchFamily="49" charset="-122"/>
              </a:rPr>
              <a:t>、燃烧是人类最早利用的化学反应之一，下列叙述中正确的是（   ）</a:t>
            </a:r>
          </a:p>
          <a:p>
            <a:pPr algn="just">
              <a:lnSpc>
                <a:spcPct val="150000"/>
              </a:lnSpc>
            </a:pPr>
            <a:r>
              <a:rPr lang="en-US" altLang="zh-CN" sz="2400" b="1">
                <a:solidFill>
                  <a:srgbClr val="0046AC"/>
                </a:solidFill>
                <a:latin typeface="黑体" pitchFamily="49" charset="-122"/>
              </a:rPr>
              <a:t>A.</a:t>
            </a:r>
            <a:r>
              <a:rPr lang="zh-CN" altLang="en-US" sz="2400" b="1">
                <a:solidFill>
                  <a:srgbClr val="0046AC"/>
                </a:solidFill>
                <a:latin typeface="黑体" pitchFamily="49" charset="-122"/>
              </a:rPr>
              <a:t>在化学反应中只有燃烧才能放出热量</a:t>
            </a:r>
          </a:p>
          <a:p>
            <a:pPr algn="just">
              <a:lnSpc>
                <a:spcPct val="150000"/>
              </a:lnSpc>
            </a:pPr>
            <a:r>
              <a:rPr lang="en-US" altLang="zh-CN" sz="2400" b="1">
                <a:solidFill>
                  <a:srgbClr val="0046AC"/>
                </a:solidFill>
                <a:latin typeface="黑体" pitchFamily="49" charset="-122"/>
              </a:rPr>
              <a:t>B.</a:t>
            </a:r>
            <a:r>
              <a:rPr lang="zh-CN" altLang="en-US" sz="2400" b="1">
                <a:solidFill>
                  <a:srgbClr val="0046AC"/>
                </a:solidFill>
                <a:latin typeface="黑体" pitchFamily="49" charset="-122"/>
              </a:rPr>
              <a:t>物质与氧气发生的反应都是燃烧</a:t>
            </a:r>
          </a:p>
          <a:p>
            <a:pPr algn="just">
              <a:lnSpc>
                <a:spcPct val="150000"/>
              </a:lnSpc>
            </a:pPr>
            <a:r>
              <a:rPr lang="en-US" altLang="zh-CN" sz="2400" b="1">
                <a:solidFill>
                  <a:srgbClr val="0046AC"/>
                </a:solidFill>
                <a:latin typeface="黑体" pitchFamily="49" charset="-122"/>
              </a:rPr>
              <a:t>C.</a:t>
            </a:r>
            <a:r>
              <a:rPr lang="zh-CN" altLang="en-US" sz="2400" b="1">
                <a:solidFill>
                  <a:srgbClr val="0046AC"/>
                </a:solidFill>
                <a:latin typeface="黑体" pitchFamily="49" charset="-122"/>
              </a:rPr>
              <a:t>煤、石油、天然气燃烧都放出大量的热，都是重要的燃料</a:t>
            </a:r>
          </a:p>
          <a:p>
            <a:pPr algn="just">
              <a:lnSpc>
                <a:spcPct val="150000"/>
              </a:lnSpc>
            </a:pPr>
            <a:r>
              <a:rPr lang="en-US" altLang="zh-CN" sz="2400" b="1">
                <a:solidFill>
                  <a:srgbClr val="0046AC"/>
                </a:solidFill>
                <a:latin typeface="黑体" pitchFamily="49" charset="-122"/>
              </a:rPr>
              <a:t>D.</a:t>
            </a:r>
            <a:r>
              <a:rPr lang="zh-CN" altLang="en-US" sz="2400" b="1">
                <a:solidFill>
                  <a:srgbClr val="0046AC"/>
                </a:solidFill>
                <a:latin typeface="黑体" pitchFamily="49" charset="-122"/>
              </a:rPr>
              <a:t>只要达到燃烧所需的最低温度，可燃物就能燃烧</a:t>
            </a:r>
          </a:p>
          <a:p>
            <a:endParaRPr lang="zh-CN" altLang="en-US" sz="2400" b="1">
              <a:solidFill>
                <a:srgbClr val="0046AC"/>
              </a:solidFill>
              <a:latin typeface="黑体" pitchFamily="49" charset="-122"/>
            </a:endParaRPr>
          </a:p>
        </p:txBody>
      </p:sp>
      <p:sp>
        <p:nvSpPr>
          <p:cNvPr id="15363" name="TextBox 2"/>
          <p:cNvSpPr txBox="1"/>
          <p:nvPr/>
        </p:nvSpPr>
        <p:spPr>
          <a:xfrm>
            <a:off x="900113" y="836613"/>
            <a:ext cx="1150937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latin typeface="Arial" pitchFamily="34" charset="0"/>
              </a:rPr>
              <a:t>练习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79613" y="2205038"/>
            <a:ext cx="50482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黑体" pitchFamily="49" charset="-122"/>
              </a:rPr>
              <a:t>C</a:t>
            </a:r>
            <a:endParaRPr lang="zh-CN" altLang="en-US" sz="2400" b="1">
              <a:solidFill>
                <a:srgbClr val="FF0000"/>
              </a:solidFill>
              <a:latin typeface="黑体" pitchFamily="49" charset="-122"/>
            </a:endParaRPr>
          </a:p>
        </p:txBody>
      </p:sp>
      <p:sp>
        <p:nvSpPr>
          <p:cNvPr id="15365" name="矩形 124930"/>
          <p:cNvSpPr/>
          <p:nvPr/>
        </p:nvSpPr>
        <p:spPr>
          <a:xfrm>
            <a:off x="0" y="0"/>
            <a:ext cx="9144000" cy="762000"/>
          </a:xfrm>
          <a:prstGeom prst="rect">
            <a:avLst/>
          </a:prstGeom>
          <a:gradFill rotWithShape="0">
            <a:gsLst>
              <a:gs pos="0">
                <a:srgbClr val="005E00"/>
              </a:gs>
              <a:gs pos="100000">
                <a:srgbClr val="00CC00"/>
              </a:gs>
            </a:gsLst>
            <a:lin ang="54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366" name="矩形 124929"/>
          <p:cNvSpPr/>
          <p:nvPr/>
        </p:nvSpPr>
        <p:spPr>
          <a:xfrm>
            <a:off x="0" y="6629400"/>
            <a:ext cx="9144000" cy="228600"/>
          </a:xfrm>
          <a:prstGeom prst="rect">
            <a:avLst/>
          </a:prstGeom>
          <a:gradFill rotWithShape="0">
            <a:gsLst>
              <a:gs pos="0">
                <a:srgbClr val="00CC00"/>
              </a:gs>
              <a:gs pos="100000">
                <a:srgbClr val="005E00"/>
              </a:gs>
            </a:gsLst>
            <a:lin ang="5400000" scaled="1"/>
          </a:gra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15367" name="图片 124931" descr="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912812" cy="11382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Box 1"/>
          <p:cNvSpPr txBox="1"/>
          <p:nvPr/>
        </p:nvSpPr>
        <p:spPr>
          <a:xfrm>
            <a:off x="684213" y="1557338"/>
            <a:ext cx="7775575" cy="2678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 sz="2400">
              <a:latin typeface="Arial" pitchFamily="34" charset="0"/>
            </a:endParaRPr>
          </a:p>
          <a:p>
            <a:r>
              <a:rPr lang="en-US" altLang="zh-CN" sz="2400">
                <a:latin typeface="Arial" pitchFamily="34" charset="0"/>
              </a:rPr>
              <a:t>2</a:t>
            </a:r>
            <a:r>
              <a:rPr lang="zh-CN" altLang="en-US" sz="2400">
                <a:latin typeface="Arial" pitchFamily="34" charset="0"/>
              </a:rPr>
              <a:t>、用酒精灯加热盛有水的纸杯底部，纸杯没有燃烧，其</a:t>
            </a:r>
          </a:p>
          <a:p>
            <a:r>
              <a:rPr lang="zh-CN" altLang="en-US" sz="2400">
                <a:latin typeface="Arial" pitchFamily="34" charset="0"/>
              </a:rPr>
              <a:t>主要原因是（  ）</a:t>
            </a:r>
          </a:p>
          <a:p>
            <a:r>
              <a:rPr lang="en-US" altLang="zh-CN" sz="2400">
                <a:latin typeface="Arial" pitchFamily="34" charset="0"/>
              </a:rPr>
              <a:t>A</a:t>
            </a:r>
            <a:r>
              <a:rPr lang="zh-CN" altLang="en-US" sz="2400">
                <a:latin typeface="Arial" pitchFamily="34" charset="0"/>
              </a:rPr>
              <a:t>．温度未达到纸的着火点</a:t>
            </a:r>
          </a:p>
          <a:p>
            <a:r>
              <a:rPr lang="en-US" altLang="zh-CN" sz="2400">
                <a:latin typeface="Arial" pitchFamily="34" charset="0"/>
              </a:rPr>
              <a:t>B</a:t>
            </a:r>
            <a:r>
              <a:rPr lang="zh-CN" altLang="en-US" sz="2400">
                <a:latin typeface="Arial" pitchFamily="34" charset="0"/>
              </a:rPr>
              <a:t>．纸不是可燃物</a:t>
            </a:r>
          </a:p>
          <a:p>
            <a:r>
              <a:rPr lang="en-US" altLang="zh-CN" sz="2400">
                <a:latin typeface="Arial" pitchFamily="34" charset="0"/>
              </a:rPr>
              <a:t>C</a:t>
            </a:r>
            <a:r>
              <a:rPr lang="zh-CN" altLang="en-US" sz="2400">
                <a:latin typeface="Arial" pitchFamily="34" charset="0"/>
              </a:rPr>
              <a:t>．纸杯没有和氧气接触</a:t>
            </a:r>
          </a:p>
          <a:p>
            <a:r>
              <a:rPr lang="en-US" altLang="zh-CN" sz="2400">
                <a:latin typeface="Arial" pitchFamily="34" charset="0"/>
              </a:rPr>
              <a:t>D</a:t>
            </a:r>
            <a:r>
              <a:rPr lang="zh-CN" altLang="en-US" sz="2400">
                <a:latin typeface="Arial" pitchFamily="34" charset="0"/>
              </a:rPr>
              <a:t>．加水后，纸的着火点降低了</a:t>
            </a:r>
          </a:p>
        </p:txBody>
      </p:sp>
      <p:sp>
        <p:nvSpPr>
          <p:cNvPr id="16387" name="TextBox 2"/>
          <p:cNvSpPr txBox="1"/>
          <p:nvPr/>
        </p:nvSpPr>
        <p:spPr>
          <a:xfrm>
            <a:off x="900113" y="836613"/>
            <a:ext cx="1150937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latin typeface="Arial" pitchFamily="34" charset="0"/>
              </a:rPr>
              <a:t>练习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4438" y="2276475"/>
            <a:ext cx="35877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黑体" pitchFamily="49" charset="-122"/>
              </a:rPr>
              <a:t>A</a:t>
            </a:r>
            <a:endParaRPr lang="zh-CN" altLang="en-US" sz="2400" b="1">
              <a:solidFill>
                <a:srgbClr val="FF0000"/>
              </a:solidFill>
              <a:latin typeface="黑体" pitchFamily="49" charset="-122"/>
            </a:endParaRPr>
          </a:p>
        </p:txBody>
      </p:sp>
      <p:sp>
        <p:nvSpPr>
          <p:cNvPr id="16389" name="矩形 124930"/>
          <p:cNvSpPr/>
          <p:nvPr/>
        </p:nvSpPr>
        <p:spPr>
          <a:xfrm>
            <a:off x="0" y="0"/>
            <a:ext cx="9144000" cy="762000"/>
          </a:xfrm>
          <a:prstGeom prst="rect">
            <a:avLst/>
          </a:prstGeom>
          <a:gradFill rotWithShape="0">
            <a:gsLst>
              <a:gs pos="0">
                <a:srgbClr val="005E00"/>
              </a:gs>
              <a:gs pos="100000">
                <a:srgbClr val="00CC00"/>
              </a:gs>
            </a:gsLst>
            <a:lin ang="54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6390" name="矩形 124929"/>
          <p:cNvSpPr/>
          <p:nvPr/>
        </p:nvSpPr>
        <p:spPr>
          <a:xfrm>
            <a:off x="0" y="6629400"/>
            <a:ext cx="9144000" cy="228600"/>
          </a:xfrm>
          <a:prstGeom prst="rect">
            <a:avLst/>
          </a:prstGeom>
          <a:gradFill rotWithShape="0">
            <a:gsLst>
              <a:gs pos="0">
                <a:srgbClr val="00CC00"/>
              </a:gs>
              <a:gs pos="100000">
                <a:srgbClr val="005E00"/>
              </a:gs>
            </a:gsLst>
            <a:lin ang="5400000" scaled="1"/>
          </a:gra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16391" name="图片 124931" descr="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912812" cy="11382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https://d.book118.com/786145144055010102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诗情画意">
  <a:themeElements>
    <a:clrScheme name="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866"/>
      </a:accent4>
      <a:accent5>
        <a:srgbClr val="F3FAFF"/>
      </a:accent5>
      <a:accent6>
        <a:srgbClr val="2D5BE5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黑体</vt:lpstr>
      <vt:lpstr>Times New Roman</vt:lpstr>
      <vt:lpstr>隶书</vt:lpstr>
      <vt:lpstr>Office Theme</vt:lpstr>
      <vt:lpstr>《燃烧和灭火》</vt:lpstr>
      <vt:lpstr>PowerPoint Presentation</vt:lpstr>
      <vt:lpstr>一、燃烧</vt:lpstr>
      <vt:lpstr>PowerPoint Presentation</vt:lpstr>
      <vt:lpstr>小魔术：</vt:lpstr>
      <vt:lpstr>PowerPoint Presentation</vt:lpstr>
      <vt:lpstr>实验二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2024-09-27T03:15:01.380</cp:lastPrinted>
  <dcterms:created xsi:type="dcterms:W3CDTF">2024-09-26T19:15:01Z</dcterms:created>
  <dcterms:modified xsi:type="dcterms:W3CDTF">2024-09-26T19:15:03Z</dcterms:modified>
</cp:coreProperties>
</file>