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embeddedFontLst>
    <p:embeddedFont>
      <p:font typeface="LBDSQV+FUJRPW+ArialMT"/>
      <p:regular r:id="rId22"/>
    </p:embeddedFont>
    <p:embeddedFont>
      <p:font typeface="UJQPGT+MS-UIGothic"/>
      <p:regular r:id="rId23"/>
    </p:embeddedFont>
    <p:embeddedFont>
      <p:font typeface="NEFNFM+HGQJQV+MicrosoftYaHei-Bold"/>
      <p:regular r:id="rId24"/>
    </p:embeddedFont>
    <p:embeddedFont>
      <p:font typeface="WWRITQ+NTFKKF+MicrosoftYaHei"/>
      <p:regular r:id="rId25"/>
    </p:embeddedFont>
    <p:embeddedFont>
      <p:font typeface="CSLQBP+NTFKKF+MicrosoftYaHei"/>
      <p:regular r:id="rId26"/>
    </p:embeddedFont>
    <p:embeddedFont>
      <p:font typeface="MTLRIM+DTQEKL+TimesNewRomanPSMT"/>
      <p:regular r:id="rId27"/>
    </p:embeddedFont>
  </p:embeddedFontLst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25" Type="http://schemas.openxmlformats.org/officeDocument/2006/relationships/font" Target="fonts/font4.fntdata" /><Relationship Id="rId26" Type="http://schemas.openxmlformats.org/officeDocument/2006/relationships/font" Target="fonts/font5.fntdata" /><Relationship Id="rId27" Type="http://schemas.openxmlformats.org/officeDocument/2006/relationships/font" Target="fonts/font6.fntdata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" Target="slides/slide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F846FB-72FC-4686-AB36-6009DD8ED9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08398-767D-4EE9-9979-22D6C34360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ADB85D-4453-412D-B33C-B42B35030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87F023-A74C-4179-B65B-0992CF12E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FCB5DD-232E-4225-87AE-59F16FB86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E552E7-D867-407F-9AE5-26256ED6DA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D61944-592E-425B-A416-C297B5235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D95174-C764-4ABB-85B7-C84CE47BC2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1EF2A7-7B13-43D9-885B-8F7C084D0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1C7998-A171-43AF-B1E1-781BA2218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DCCEE5-E87B-4325-BA46-A7CC8B09C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5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6152125132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84800" y="2234755"/>
            <a:ext cx="1882088" cy="1345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LBDSQV+FUJRPW+ArialMT"/>
                <a:cs typeface="LBDSQV+FUJRPW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引言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LBDSQV+FUJRPW+ArialMT"/>
                <a:cs typeface="LBDSQV+FUJRPW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极坐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84800" y="3354260"/>
            <a:ext cx="1881453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LBDSQV+FUJRPW+ArialMT"/>
                <a:cs typeface="LBDSQV+FUJRPW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参数方程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08400" y="3913695"/>
            <a:ext cx="5491421" cy="246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60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LBDSQV+FUJRPW+ArialMT"/>
                <a:cs typeface="LBDSQV+FUJRPW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极坐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与参数方程的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例</a:t>
            </a:r>
          </a:p>
          <a:p>
            <a:pPr marL="30480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LBDSQV+FUJRPW+ArialMT"/>
                <a:cs typeface="LBDSQV+FUJRPW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极坐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与参数方程的数学原理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LBDSQV+FUJRPW+ArialMT"/>
                <a:cs typeface="LBDSQV+FUJRPW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极坐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与参数方程在物理中的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用</a:t>
            </a:r>
          </a:p>
          <a:p>
            <a:pPr marL="152400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FFFFFF"/>
                </a:solidFill>
                <a:latin typeface="LBDSQV+FUJRPW+ArialMT"/>
                <a:cs typeface="LBDSQV+FUJRPW+ArialMT"/>
              </a:rPr>
              <a:t>•</a:t>
            </a:r>
            <a:r>
              <a:rPr sz="245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SimSun"/>
                <a:cs typeface="SimSun"/>
              </a:rPr>
              <a:t>总结</a:t>
            </a:r>
            <a:r>
              <a:rPr sz="2400">
                <a:solidFill>
                  <a:srgbClr val="FFFFFF"/>
                </a:solidFill>
                <a:latin typeface="UJQPGT+MS-UIGothic"/>
                <a:cs typeface="UJQPGT+MS-UIGothic"/>
              </a:rPr>
              <a:t>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568861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21401"/>
                </a:solidFill>
                <a:latin typeface="NEFNFM+HGQJQV+MicrosoftYaHei-Bold"/>
                <a:cs typeface="NEFNFM+HGQJQV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程背景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NEFNFM+HGQJQV+MicrosoftYaHei-Bold"/>
                <a:cs typeface="NEFNFM+HGQJQV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极坐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与参数方程是数学中的重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要概念，在解决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许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多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实际问题时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也具有广泛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NEFNFM+HGQJQV+MicrosoftYaHei-Bold"/>
                <a:cs typeface="NEFNFM+HGQJQV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通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学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本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课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程，学生将更好地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理解极坐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与参数方程的基本概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念、方法和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用，掌握使用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工具解决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实际问题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的能力。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程目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7214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RITQ+NTFKKF+MicrosoftYaHei"/>
                <a:cs typeface="WWRITQ+NTFKKF+MicrosoftYaHei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564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RITQ+NTFKKF+MicrosoftYaHei"/>
                <a:cs typeface="WWRITQ+NTFKKF+MicrosoftYaHei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04075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RITQ+NTFKKF+MicrosoftYaHei"/>
                <a:cs typeface="WWRITQ+NTFKKF+MicrosoftYaHei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81869" y="3825696"/>
            <a:ext cx="1222027" cy="116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FFFF"/>
                </a:solidFill>
                <a:latin typeface="WWRITQ+NTFKKF+MicrosoftYaHei"/>
                <a:cs typeface="WWRITQ+NTFKKF+MicrosoftYaHei"/>
              </a:rPr>
              <a:t>04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1394" y="5190342"/>
            <a:ext cx="25631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掌握极坐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与参数方程的基本</a:t>
            </a:r>
          </a:p>
          <a:p>
            <a:pPr marL="1714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概念、性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质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计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算方法。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93465" y="5190342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理解极坐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与参数方程在几何、</a:t>
            </a:r>
          </a:p>
          <a:p>
            <a:pPr marL="1714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物理和工程等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域的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用。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36050" y="5190342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培养学生的数学思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维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逻辑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推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57620" y="5335758"/>
            <a:ext cx="256317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能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熟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练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地使用极坐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与参数</a:t>
            </a:r>
          </a:p>
          <a:p>
            <a:pPr marL="342899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方程解决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实际问题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807575" y="5498953"/>
            <a:ext cx="8853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理能力。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程安排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3714" y="1233542"/>
            <a:ext cx="190500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第一部分：极坐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系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的基本概念与性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63000" y="1233542"/>
            <a:ext cx="2000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极坐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与直角坐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3000" y="1507863"/>
            <a:ext cx="666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转换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82565" y="5200388"/>
            <a:ext cx="2000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极坐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的定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与性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程安排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81400" y="1780278"/>
            <a:ext cx="3614737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第二部分：参数方程的基本概念与性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58314" y="3434452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参数方程的定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义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与性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7115" y="5056243"/>
            <a:ext cx="26289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参数方程与普通方程的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转换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程安排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8959" y="1645022"/>
            <a:ext cx="339566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第三部分：极坐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与参数方程的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12870" y="3377302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极坐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在几何中的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609" y="5109583"/>
            <a:ext cx="30670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参数方程在物理和工程中的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课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程安排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0075" y="1577078"/>
            <a:ext cx="427196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第四部分：极坐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与参数方程的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实际问题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解决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12380" y="3358252"/>
            <a:ext cx="1619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建模与分析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40075" y="5140063"/>
            <a:ext cx="3724275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使用极坐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与参数方程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计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算和求解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568861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21401"/>
                </a:solidFill>
                <a:latin typeface="NEFNFM+HGQJQV+MicrosoftYaHei-Bold"/>
                <a:cs typeface="NEFNFM+HGQJQV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极坐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系的概念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8710" y="158857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极坐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2300">
                <a:solidFill>
                  <a:srgbClr val="BA242F"/>
                </a:solidFill>
                <a:latin typeface="UJQPGT+MS-UIGothic"/>
                <a:cs typeface="UJQPGT+MS-UIGothic"/>
              </a:rPr>
              <a:t>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8710" y="2137147"/>
            <a:ext cx="35052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用极径和极角来描述空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中点的位置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8710" y="3197661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极径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8710" y="3746238"/>
            <a:ext cx="21907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从极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轴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到某一点的距离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8710" y="4834056"/>
            <a:ext cx="102556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极角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8710" y="5383268"/>
            <a:ext cx="262890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从极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轴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到某点与极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轴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的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夹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极坐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系与直角坐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系的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转换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2354433"/>
            <a:ext cx="25631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极坐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与直角坐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转换</a:t>
            </a: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公式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4338173"/>
            <a:ext cx="3549015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极坐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系与直角坐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系的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转换过</a:t>
            </a: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程及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UJQPGT+MS-UIGothic"/>
                <a:cs typeface="UJQPGT+MS-UIGothic"/>
              </a:rPr>
              <a:t>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极坐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系的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8364" y="4348853"/>
            <a:ext cx="2957512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在物理学中的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用：描述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带电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粒</a:t>
            </a:r>
          </a:p>
          <a:p>
            <a:pPr marL="3810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子在磁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场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中的运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动轨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13604" y="4348853"/>
            <a:ext cx="295751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在几何学中的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用：研究平面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89315" y="4348853"/>
            <a:ext cx="2957512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在工程中的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用：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测</a:t>
            </a: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量和定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80354" y="4623172"/>
            <a:ext cx="1619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形的形状和大小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27565" y="4623172"/>
            <a:ext cx="476250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UJQPGT+MS-UIGothic"/>
                <a:cs typeface="UJQPGT+MS-UIGothic"/>
              </a:rPr>
              <a:t>位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8779" y="5688611"/>
            <a:ext cx="16114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C21401"/>
                </a:solidFill>
                <a:latin typeface="NEFNFM+HGQJQV+MicrosoftYaHei-Bold"/>
                <a:cs typeface="NEFNFM+HGQJQV+MicrosoftYaHei-Bold"/>
              </a:rPr>
              <a:t>CHAPTER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参数方程的概念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参数方程的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组</a:t>
            </a:r>
            <a:r>
              <a:rPr sz="2300">
                <a:solidFill>
                  <a:srgbClr val="BA242F"/>
                </a:solidFill>
                <a:latin typeface="UJQPGT+MS-UIGothic"/>
                <a:cs typeface="UJQPGT+MS-UIGothic"/>
              </a:rPr>
              <a:t>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125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一个参数方程通常包括两个部分，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一个是参数的表达式，另一个是描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述曲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或曲面的函数表达式。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6014" y="225722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参数方程的定</a:t>
            </a:r>
            <a:r>
              <a:rPr sz="2300">
                <a:solidFill>
                  <a:srgbClr val="BA242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参数方程是描述一个曲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或者曲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面与一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参数之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间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关系的方程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组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。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这组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参数通常可以用来描述曲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</a:p>
          <a:p>
            <a:pPr marL="9525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或曲面的形状和大小。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参数方程的意</a:t>
            </a:r>
            <a:r>
              <a:rPr sz="2300">
                <a:solidFill>
                  <a:srgbClr val="BA242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861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参数方程可以用来描述一个曲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或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曲面的形状和大小，同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也可以通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参数的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化来描述曲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或曲面的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化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律。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1341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参数方程与直角坐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方程的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转换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0725" y="1452245"/>
            <a:ext cx="213868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BA242F"/>
                </a:solidFill>
                <a:latin typeface="UJQPGT+MS-UIGothic"/>
                <a:cs typeface="UJQPGT+MS-UIGothic"/>
              </a:rPr>
              <a:t>直角坐</a:t>
            </a:r>
            <a:r>
              <a:rPr sz="1600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1600">
                <a:solidFill>
                  <a:srgbClr val="BA242F"/>
                </a:solidFill>
                <a:latin typeface="UJQPGT+MS-UIGothic"/>
                <a:cs typeface="UJQPGT+MS-UIGothic"/>
              </a:rPr>
              <a:t>方程的定</a:t>
            </a:r>
            <a:r>
              <a:rPr sz="1600">
                <a:solidFill>
                  <a:srgbClr val="BA242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30725" y="1982958"/>
            <a:ext cx="6806234" cy="439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直角坐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方程是用</a:t>
            </a:r>
            <a:r>
              <a:rPr sz="1350">
                <a:solidFill>
                  <a:srgbClr val="5C0B15"/>
                </a:solidFill>
                <a:latin typeface="WWRITQ+NTFKKF+MicrosoftYaHei"/>
                <a:cs typeface="WWRITQ+NTFKKF+MicrosoftYaHei"/>
              </a:rPr>
              <a:t>x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、</a:t>
            </a:r>
            <a:r>
              <a:rPr sz="1350">
                <a:solidFill>
                  <a:srgbClr val="5C0B15"/>
                </a:solidFill>
                <a:latin typeface="WWRITQ+NTFKKF+MicrosoftYaHei"/>
                <a:cs typeface="WWRITQ+NTFKKF+MicrosoftYaHei"/>
              </a:rPr>
              <a:t>y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、</a:t>
            </a:r>
            <a:r>
              <a:rPr sz="1350">
                <a:solidFill>
                  <a:srgbClr val="5C0B15"/>
                </a:solidFill>
                <a:latin typeface="WWRITQ+NTFKKF+MicrosoftYaHei"/>
                <a:cs typeface="WWRITQ+NTFKKF+MicrosoftYaHei"/>
              </a:rPr>
              <a:t>z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三个坐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标轴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上的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值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来表示空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间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中点的位置的一种方式。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0725" y="3172459"/>
            <a:ext cx="3749863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BA242F"/>
                </a:solidFill>
                <a:latin typeface="UJQPGT+MS-UIGothic"/>
                <a:cs typeface="UJQPGT+MS-UIGothic"/>
              </a:rPr>
              <a:t>参数方程与直角坐</a:t>
            </a:r>
            <a:r>
              <a:rPr sz="1600">
                <a:solidFill>
                  <a:srgbClr val="BA242F"/>
                </a:solidFill>
                <a:latin typeface="SimSun"/>
                <a:cs typeface="SimSun"/>
              </a:rPr>
              <a:t>标</a:t>
            </a:r>
            <a:r>
              <a:rPr sz="1600">
                <a:solidFill>
                  <a:srgbClr val="BA242F"/>
                </a:solidFill>
                <a:latin typeface="UJQPGT+MS-UIGothic"/>
                <a:cs typeface="UJQPGT+MS-UIGothic"/>
              </a:rPr>
              <a:t>方程的</a:t>
            </a:r>
            <a:r>
              <a:rPr sz="1600">
                <a:solidFill>
                  <a:srgbClr val="BA242F"/>
                </a:solidFill>
                <a:latin typeface="SimSun"/>
                <a:cs typeface="SimSun"/>
              </a:rPr>
              <a:t>转换</a:t>
            </a:r>
            <a:r>
              <a:rPr sz="1600">
                <a:solidFill>
                  <a:srgbClr val="BA242F"/>
                </a:solidFill>
                <a:latin typeface="UJQPGT+MS-UIGothic"/>
                <a:cs typeface="UJQPGT+MS-UIGothic"/>
              </a:rPr>
              <a:t>原理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0725" y="3703173"/>
            <a:ext cx="749082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通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一定的数学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变换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，可以将参数方程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化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直角坐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方程，反之亦然。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种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转换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方法通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常需要使用微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分和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性代数中的知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0725" y="4892675"/>
            <a:ext cx="132323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BA242F"/>
                </a:solidFill>
                <a:latin typeface="SimSun"/>
                <a:cs typeface="SimSun"/>
              </a:rPr>
              <a:t>转换</a:t>
            </a:r>
            <a:r>
              <a:rPr sz="1600">
                <a:solidFill>
                  <a:srgbClr val="BA242F"/>
                </a:solidFill>
                <a:latin typeface="UJQPGT+MS-UIGothic"/>
                <a:cs typeface="UJQPGT+MS-UIGothic"/>
              </a:rPr>
              <a:t>的</a:t>
            </a:r>
            <a:r>
              <a:rPr sz="1600">
                <a:solidFill>
                  <a:srgbClr val="BA242F"/>
                </a:solidFill>
                <a:latin typeface="SimSun"/>
                <a:cs typeface="SimSun"/>
              </a:rPr>
              <a:t>实</a:t>
            </a:r>
            <a:r>
              <a:rPr sz="1600">
                <a:solidFill>
                  <a:srgbClr val="BA242F"/>
                </a:solidFill>
                <a:latin typeface="UJQPGT+MS-UIGothic"/>
                <a:cs typeface="UJQPGT+MS-UIGothic"/>
              </a:rPr>
              <a:t>例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30725" y="5423387"/>
            <a:ext cx="7578725" cy="1056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以直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线为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例，直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的参数方程通常可以表示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5C0B15"/>
                </a:solidFill>
                <a:latin typeface="CSLQBP+NTFKKF+MicrosoftYaHei"/>
                <a:cs typeface="CSLQBP+NTFKKF+MicrosoftYaHei"/>
              </a:rPr>
              <a:t>x=x0+tcosθ,y=y0+tsinθ,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其中</a:t>
            </a:r>
            <a:r>
              <a:rPr sz="1350">
                <a:solidFill>
                  <a:srgbClr val="5C0B15"/>
                </a:solidFill>
                <a:latin typeface="WWRITQ+NTFKKF+MicrosoftYaHei"/>
                <a:cs typeface="WWRITQ+NTFKKF+MicrosoftYaHei"/>
              </a:rPr>
              <a:t>(x0,y0)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是直</a:t>
            </a:r>
          </a:p>
          <a:p>
            <a:pPr marL="0" marR="0">
              <a:lnSpc>
                <a:spcPts val="1406"/>
              </a:lnSpc>
              <a:spcBef>
                <a:spcPts val="1023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上一个点的坐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，</a:t>
            </a:r>
            <a:r>
              <a:rPr sz="1350">
                <a:solidFill>
                  <a:srgbClr val="5C0B15"/>
                </a:solidFill>
                <a:latin typeface="CSLQBP+NTFKKF+MicrosoftYaHei"/>
                <a:cs typeface="CSLQBP+NTFKKF+MicrosoftYaHei"/>
              </a:rPr>
              <a:t>θ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是直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的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倾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斜角。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个参数方程可以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转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化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直角坐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方程</a:t>
            </a:r>
          </a:p>
          <a:p>
            <a:pPr marL="0" marR="0">
              <a:lnSpc>
                <a:spcPts val="1406"/>
              </a:lnSpc>
              <a:spcBef>
                <a:spcPts val="1073"/>
              </a:spcBef>
              <a:spcAft>
                <a:spcPct val="0"/>
              </a:spcAft>
            </a:pPr>
            <a:r>
              <a:rPr sz="1350">
                <a:solidFill>
                  <a:srgbClr val="5C0B15"/>
                </a:solidFill>
                <a:latin typeface="CSLQBP+NTFKKF+MicrosoftYaHei"/>
                <a:cs typeface="CSLQBP+NTFKKF+MicrosoftYaHei"/>
              </a:rPr>
              <a:t>x−x0=tcos</a:t>
            </a:r>
            <a:r>
              <a:rPr sz="1350" spc="135">
                <a:solidFill>
                  <a:srgbClr val="5C0B15"/>
                </a:solidFill>
                <a:latin typeface="MTLRIM+DTQEKL+TimesNewRomanPSMT"/>
                <a:cs typeface="MTLRIM+DTQEKL+TimesNewRomanPSMT"/>
              </a:rPr>
              <a:t>⁡</a:t>
            </a:r>
            <a:r>
              <a:rPr sz="1350">
                <a:solidFill>
                  <a:srgbClr val="5C0B15"/>
                </a:solidFill>
                <a:latin typeface="CSLQBP+NTFKKF+MicrosoftYaHei"/>
                <a:cs typeface="CSLQBP+NTFKKF+MicrosoftYaHei"/>
              </a:rPr>
              <a:t>θ,y−y0=tsin</a:t>
            </a:r>
            <a:r>
              <a:rPr sz="1350" spc="135">
                <a:solidFill>
                  <a:srgbClr val="5C0B15"/>
                </a:solidFill>
                <a:latin typeface="MTLRIM+DTQEKL+TimesNewRomanPSMT"/>
                <a:cs typeface="MTLRIM+DTQEKL+TimesNewRomanPSMT"/>
              </a:rPr>
              <a:t>⁡</a:t>
            </a:r>
            <a:r>
              <a:rPr sz="1350">
                <a:solidFill>
                  <a:srgbClr val="5C0B15"/>
                </a:solidFill>
                <a:latin typeface="CSLQBP+NTFKKF+MicrosoftYaHei"/>
                <a:cs typeface="CSLQBP+NTFKKF+MicrosoftYaHei"/>
              </a:rPr>
              <a:t>θ,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通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求解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这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个方程，可以得到直</a:t>
            </a:r>
            <a:r>
              <a:rPr sz="135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上的所有点</a:t>
            </a:r>
            <a:r>
              <a:rPr sz="1350">
                <a:solidFill>
                  <a:srgbClr val="5C0B15"/>
                </a:solidFill>
                <a:latin typeface="WWRITQ+NTFKKF+MicrosoftYaHei"/>
                <a:cs typeface="WWRITQ+NTFKKF+MicrosoftYaHei"/>
              </a:rPr>
              <a:t>(x,y)</a:t>
            </a:r>
            <a:r>
              <a:rPr sz="1350">
                <a:solidFill>
                  <a:srgbClr val="5C0B15"/>
                </a:solidFill>
                <a:latin typeface="UJQPGT+MS-UIGothic"/>
                <a:cs typeface="UJQPGT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参数方程的</a:t>
            </a:r>
            <a:r>
              <a:rPr sz="3000">
                <a:solidFill>
                  <a:srgbClr val="BA242F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BA242F"/>
                </a:solidFill>
                <a:latin typeface="UJQPGT+MS-UIGothic"/>
                <a:cs typeface="UJQPGT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描述复</a:t>
            </a:r>
            <a:r>
              <a:rPr sz="2300" spc="23">
                <a:solidFill>
                  <a:srgbClr val="BA242F"/>
                </a:solidFill>
                <a:latin typeface="SimSun"/>
                <a:cs typeface="SimSun"/>
              </a:rPr>
              <a:t>杂</a:t>
            </a: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曲</a:t>
            </a:r>
            <a:r>
              <a:rPr sz="2300">
                <a:solidFill>
                  <a:srgbClr val="BA242F"/>
                </a:solidFill>
                <a:latin typeface="SimSun"/>
                <a:cs typeface="SimSun"/>
              </a:rPr>
              <a:t>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301358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于一些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以用直角坐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方程描述的复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，可以使用参数方程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行描述。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例如，描述螺旋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、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摆线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等复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杂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曲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线时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，可以使用参数方程来表示它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BA242F"/>
                </a:solidFill>
                <a:latin typeface="UJQPGT+MS-UIGothic"/>
                <a:cs typeface="UJQPGT+MS-UIGothic"/>
              </a:rPr>
              <a:t>解决</a:t>
            </a:r>
            <a:r>
              <a:rPr sz="2300" spc="25">
                <a:solidFill>
                  <a:srgbClr val="BA242F"/>
                </a:solidFill>
                <a:latin typeface="SimSun"/>
                <a:cs typeface="SimSun"/>
              </a:rPr>
              <a:t>实际问题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30135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在一些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实际问题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中，如物理学中的运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动轨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迹、工程学中的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构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设计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等，可以使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用参数方程来描述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问题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中的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化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规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律。通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过设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定合适的参数方程，可以更加方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便地解决</a:t>
            </a:r>
            <a:r>
              <a:rPr sz="1500">
                <a:solidFill>
                  <a:srgbClr val="5C0B15"/>
                </a:solidFill>
                <a:latin typeface="SimSun"/>
                <a:cs typeface="SimSun"/>
              </a:rPr>
              <a:t>实际问题</a:t>
            </a:r>
            <a:r>
              <a:rPr sz="1500">
                <a:solidFill>
                  <a:srgbClr val="5C0B15"/>
                </a:solidFill>
                <a:latin typeface="UJQPGT+MS-UIGothic"/>
                <a:cs typeface="UJQPGT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https://d.book118.com/786152125132010054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9">
      <vt:lpstr>Arial</vt:lpstr>
      <vt:lpstr>Calibri</vt:lpstr>
      <vt:lpstr>LBDSQV+FUJRPW+ArialMT</vt:lpstr>
      <vt:lpstr>Times New Roman</vt:lpstr>
      <vt:lpstr>UJQPGT+MS-UIGothic</vt:lpstr>
      <vt:lpstr>SimSun</vt:lpstr>
      <vt:lpstr>NEFNFM+HGQJQV+MicrosoftYaHei-Bold</vt:lpstr>
      <vt:lpstr>WWRITQ+NTFKKF+MicrosoftYaHei</vt:lpstr>
      <vt:lpstr>CSLQBP+NTFKKF+MicrosoftYaHei</vt:lpstr>
      <vt:lpstr>MTLRIM+DTQEKL+TimesNewRomanPSMT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2024-09-21T16:38:06.434</cp:lastPrinted>
  <dcterms:created xsi:type="dcterms:W3CDTF">2024-09-21T08:38:06Z</dcterms:created>
  <dcterms:modified xsi:type="dcterms:W3CDTF">2024-09-21T08:38:07Z</dcterms:modified>
</cp:coreProperties>
</file>