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12F3E13-30B8-45E8-99F2-0BBA9A11AA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923BDD-C5AE-422D-B17E-58A40952BC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BD4D578-A2A5-4190-B666-0D05365ED3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A0FBE95-90D6-416F-9B82-61EEBDEA27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4E7E372-B1C5-4392-804C-CE1CC54BEFE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DD035EB-3068-4D3B-B244-F42A926193D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00FDDDB-6D33-468E-A132-5747FC2A099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A0865B-CE7A-4B00-B91E-6BCBEDF7EA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96CC64-9F8B-43D4-8018-01F170168E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688BC2-A2DE-47DD-BF6B-36534A32EE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51AAD8-5942-4B30-BD83-4C5BCD8788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6203031041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老年痴呆吞咽障碍护理</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老年痴呆吞咽障碍概述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老年痴呆吞咽障碍的护理原则</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老年痴呆吞咽障碍的护理方法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老年痴呆吞咽障碍的预防措施</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老年痴呆吞咽障碍的案例分享</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老年痴呆吞咽障碍概述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定义</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分类</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老年痴呆吞咽障碍是指老年痴呆患者在进食过程中出现的一系列障碍，包括吞咽困难、误吸、呛咳等症状。</a:t>
            </a:r>
            <a:endParaRPr lang="en-US" sz="1100"/>
          </a:p>
        </p:txBody>
      </p:sp>
      <p:sp>
        <p:nvSpPr>
          <p:cNvPr id="387" name="AutoShape 387"/>
          <p:cNvSpPr/>
          <p:nvPr/>
        </p:nvSpPr>
        <p:spPr>
          <a:xfrm>
            <a:off x="6723849" y="5368319"/>
            <a:ext cx="4775817" cy="90486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根据症状的严重程度，老年痴呆吞咽障碍可分为轻度、中度、重度三个等级。</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老年痴呆患者脑部神经元退行性病变，导致吞咽反射减弱或消失。</a:t>
            </a:r>
            <a:endParaRPr lang="en-US" sz="1100"/>
          </a:p>
        </p:txBody>
      </p:sp>
      <p:sp>
        <p:nvSpPr>
          <p:cNvPr id="6" name="AutoShape 6"/>
          <p:cNvSpPr/>
          <p:nvPr/>
        </p:nvSpPr>
        <p:spPr>
          <a:xfrm>
            <a:off x="619358" y="3627301"/>
            <a:ext cx="3358143"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神经退行性病变</a:t>
            </a:r>
            <a:endParaRPr lang="en-US" sz="1100"/>
          </a:p>
        </p:txBody>
      </p:sp>
      <p:sp>
        <p:nvSpPr>
          <p:cNvPr id="7" name="AutoShape 7"/>
          <p:cNvSpPr/>
          <p:nvPr/>
        </p:nvSpPr>
        <p:spPr>
          <a:xfrm>
            <a:off x="4363925" y="4213754"/>
            <a:ext cx="3464154" cy="12711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随着年龄增长，口腔及咽部肌肉逐渐萎缩，导致食物通过食管时受阻。</a:t>
            </a:r>
            <a:endParaRPr lang="en-US" sz="1100"/>
          </a:p>
        </p:txBody>
      </p:sp>
      <p:sp>
        <p:nvSpPr>
          <p:cNvPr id="8" name="AutoShape 8"/>
          <p:cNvSpPr/>
          <p:nvPr/>
        </p:nvSpPr>
        <p:spPr>
          <a:xfrm>
            <a:off x="4363925" y="3627301"/>
            <a:ext cx="3335471"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口腔及咽部肌肉萎缩</a:t>
            </a:r>
            <a:endParaRPr lang="en-US" sz="1100"/>
          </a:p>
        </p:txBody>
      </p:sp>
      <p:sp>
        <p:nvSpPr>
          <p:cNvPr id="9" name="AutoShape 9"/>
          <p:cNvSpPr/>
          <p:nvPr/>
        </p:nvSpPr>
        <p:spPr>
          <a:xfrm>
            <a:off x="8108491" y="4213754"/>
            <a:ext cx="3464154" cy="144585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某些药物可能影响口腔和咽部肌肉的正常功能，导致吞咽困难。</a:t>
            </a:r>
            <a:endParaRPr lang="en-US" sz="1100"/>
          </a:p>
        </p:txBody>
      </p:sp>
      <p:sp>
        <p:nvSpPr>
          <p:cNvPr id="10" name="AutoShape 10"/>
          <p:cNvSpPr/>
          <p:nvPr/>
        </p:nvSpPr>
        <p:spPr>
          <a:xfrm>
            <a:off x="8108491" y="3627301"/>
            <a:ext cx="3373750"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药物副作用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老年痴呆吞咽障碍的成因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患者难以进食固体食物，需要长时间咀嚼。</a:t>
            </a:r>
            <a:endParaRPr lang="en-US" sz="1100"/>
          </a:p>
        </p:txBody>
      </p:sp>
      <p:grpSp>
        <p:nvGrpSpPr>
          <p:cNvPr id="3" name="Group 3"/>
          <p:cNvGrpSpPr/>
          <p:nvPr/>
        </p:nvGrpSpPr>
        <p:grpSpPr>
          <a:xfrm>
            <a:off x="4987195" y="1802035"/>
            <a:ext cx="561213" cy="561213"/>
            <a:chOff x="4987195" y="1802035"/>
            <a:chExt cx="561213" cy="561213"/>
          </a:xfrm>
        </p:grpSpPr>
        <p:sp>
          <p:nvSpPr>
            <p:cNvPr id="4" name="AutoShape 4"/>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5121688" y="1936528"/>
            <a:ext cx="292227" cy="292227"/>
            <a:chOff x="5121688" y="1936528"/>
            <a:chExt cx="292227" cy="292227"/>
          </a:xfrm>
        </p:grpSpPr>
        <p:sp>
          <p:nvSpPr>
            <p:cNvPr id="6" name="Freeform 6"/>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5554409" y="1919002"/>
            <a:ext cx="1897189" cy="368046"/>
            <a:chOff x="5554409" y="1919002"/>
            <a:chExt cx="1897189" cy="368046"/>
          </a:xfrm>
        </p:grpSpPr>
        <p:sp>
          <p:nvSpPr>
            <p:cNvPr id="13" name="AutoShape 13"/>
            <p:cNvSpPr/>
            <p:nvPr/>
          </p:nvSpPr>
          <p:spPr>
            <a:xfrm>
              <a:off x="5554409" y="1919002"/>
              <a:ext cx="1897189" cy="36804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进食困难</a:t>
              </a:r>
              <a:endParaRPr lang="en-US" sz="1100"/>
            </a:p>
          </p:txBody>
        </p:sp>
      </p:grpSp>
      <p:sp>
        <p:nvSpPr>
          <p:cNvPr id="14" name="AutoShape 14"/>
          <p:cNvSpPr/>
          <p:nvPr/>
        </p:nvSpPr>
        <p:spPr>
          <a:xfrm>
            <a:off x="8335955" y="2434470"/>
            <a:ext cx="3133738" cy="9945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患者在进食过程中可能出现误吸，导致呛咳、呼吸困难等症状。</a:t>
            </a:r>
            <a:endParaRPr lang="en-US" sz="1100"/>
          </a:p>
        </p:txBody>
      </p:sp>
      <p:sp>
        <p:nvSpPr>
          <p:cNvPr id="15" name="AutoShape 15"/>
          <p:cNvSpPr/>
          <p:nvPr/>
        </p:nvSpPr>
        <p:spPr>
          <a:xfrm>
            <a:off x="8948027" y="191837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误吸</a:t>
            </a:r>
            <a:endParaRPr lang="en-US" sz="1100"/>
          </a:p>
        </p:txBody>
      </p:sp>
      <p:grpSp>
        <p:nvGrpSpPr>
          <p:cNvPr id="16" name="Group 16"/>
          <p:cNvGrpSpPr/>
          <p:nvPr/>
        </p:nvGrpSpPr>
        <p:grpSpPr>
          <a:xfrm>
            <a:off x="8380762" y="1802035"/>
            <a:ext cx="561213" cy="561213"/>
            <a:chOff x="8380762" y="1802035"/>
            <a:chExt cx="561213" cy="561213"/>
          </a:xfrm>
        </p:grpSpPr>
        <p:sp>
          <p:nvSpPr>
            <p:cNvPr id="17" name="AutoShape 17"/>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8515255" y="1990630"/>
            <a:ext cx="292227" cy="201263"/>
            <a:chOff x="8515255" y="1990630"/>
            <a:chExt cx="292227" cy="201263"/>
          </a:xfrm>
        </p:grpSpPr>
        <p:sp>
          <p:nvSpPr>
            <p:cNvPr id="19" name="AutoShape 19"/>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AutoShape 29"/>
          <p:cNvSpPr/>
          <p:nvPr/>
        </p:nvSpPr>
        <p:spPr>
          <a:xfrm>
            <a:off x="4942376" y="4809710"/>
            <a:ext cx="3133738" cy="101914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由于吞咽困难，患者可能无法摄入足够的营养，导致体重下降。</a:t>
            </a:r>
            <a:endParaRPr lang="en-US" sz="1100"/>
          </a:p>
        </p:txBody>
      </p:sp>
      <p:sp>
        <p:nvSpPr>
          <p:cNvPr id="30" name="AutoShape 30"/>
          <p:cNvSpPr/>
          <p:nvPr/>
        </p:nvSpPr>
        <p:spPr>
          <a:xfrm>
            <a:off x="5554448" y="429361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体重下降</a:t>
            </a:r>
            <a:endParaRPr lang="en-US" sz="1100"/>
          </a:p>
        </p:txBody>
      </p:sp>
      <p:grpSp>
        <p:nvGrpSpPr>
          <p:cNvPr id="31" name="Group 31"/>
          <p:cNvGrpSpPr/>
          <p:nvPr/>
        </p:nvGrpSpPr>
        <p:grpSpPr>
          <a:xfrm>
            <a:off x="4987195" y="4188148"/>
            <a:ext cx="561213" cy="561213"/>
            <a:chOff x="4987195" y="4188148"/>
            <a:chExt cx="561213" cy="561213"/>
          </a:xfrm>
        </p:grpSpPr>
        <p:sp>
          <p:nvSpPr>
            <p:cNvPr id="32" name="AutoShape 32"/>
            <p:cNvSpPr/>
            <p:nvPr/>
          </p:nvSpPr>
          <p:spPr>
            <a:xfrm>
              <a:off x="4987195" y="4188148"/>
              <a:ext cx="561213" cy="56121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grpSp>
      <p:grpSp>
        <p:nvGrpSpPr>
          <p:cNvPr id="33" name="Group 33"/>
          <p:cNvGrpSpPr/>
          <p:nvPr/>
        </p:nvGrpSpPr>
        <p:grpSpPr>
          <a:xfrm>
            <a:off x="5122640" y="4315015"/>
            <a:ext cx="290322" cy="285560"/>
            <a:chOff x="5122640" y="4315015"/>
            <a:chExt cx="290322" cy="285560"/>
          </a:xfrm>
        </p:grpSpPr>
        <p:sp>
          <p:nvSpPr>
            <p:cNvPr id="34" name="Freeform 34"/>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2" name="AutoShape 42"/>
          <p:cNvSpPr/>
          <p:nvPr/>
        </p:nvSpPr>
        <p:spPr>
          <a:xfrm>
            <a:off x="8335955" y="4809710"/>
            <a:ext cx="3133738" cy="101914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由于吞咽困难，患者可能无法摄入足够的水分，导致脱水。</a:t>
            </a:r>
            <a:endParaRPr lang="en-US" sz="1100"/>
          </a:p>
        </p:txBody>
      </p:sp>
      <p:sp>
        <p:nvSpPr>
          <p:cNvPr id="43" name="AutoShape 43"/>
          <p:cNvSpPr/>
          <p:nvPr/>
        </p:nvSpPr>
        <p:spPr>
          <a:xfrm>
            <a:off x="8948027" y="429361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脱水</a:t>
            </a:r>
            <a:endParaRPr lang="en-US" sz="1100"/>
          </a:p>
        </p:txBody>
      </p:sp>
      <p:grpSp>
        <p:nvGrpSpPr>
          <p:cNvPr id="44" name="Group 44"/>
          <p:cNvGrpSpPr/>
          <p:nvPr/>
        </p:nvGrpSpPr>
        <p:grpSpPr>
          <a:xfrm>
            <a:off x="8380762" y="4177284"/>
            <a:ext cx="561213" cy="561213"/>
            <a:chOff x="8380762" y="4177284"/>
            <a:chExt cx="561213" cy="561213"/>
          </a:xfrm>
        </p:grpSpPr>
        <p:sp>
          <p:nvSpPr>
            <p:cNvPr id="45" name="AutoShape 45"/>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8533542" y="4316063"/>
            <a:ext cx="282417" cy="283559"/>
            <a:chOff x="8533542" y="4316063"/>
            <a:chExt cx="282417" cy="283559"/>
          </a:xfrm>
        </p:grpSpPr>
        <p:sp>
          <p:nvSpPr>
            <p:cNvPr id="47" name="Freeform 47"/>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51" name="Picture 51"/>
          <p:cNvPicPr>
            <a:picLocks noChangeAspect="1"/>
          </p:cNvPicPr>
          <p:nvPr/>
        </p:nvPicPr>
        <p:blipFill>
          <a:blip r:embed="rId2"/>
          <a:srcRect l="3716" r="3716"/>
          <a:stretch>
            <a:fillRect/>
          </a:stretch>
        </p:blipFill>
        <p:spPr>
          <a:xfrm>
            <a:off x="706988" y="1587639"/>
            <a:ext cx="3579894" cy="3867314"/>
          </a:xfrm>
          <a:prstGeom prst="rect">
            <a:avLst/>
          </a:prstGeom>
        </p:spPr>
      </p:pic>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老年痴呆吞咽障碍的症状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老年痴呆吞咽障碍的护理原则</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定期评估</a:t>
            </a:r>
          </a:p>
        </p:txBody>
      </p:sp>
      <p:sp>
        <p:nvSpPr>
          <p:cNvPr id="7" name="AutoShape 7"/>
          <p:cNvSpPr/>
          <p:nvPr/>
        </p:nvSpPr>
        <p:spPr>
          <a:xfrm>
            <a:off x="83032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对老年痴呆患者的吞咽功能进行定期评估，了解其吞咽障碍的程度和原因。</a:t>
            </a:r>
            <a:endParaRPr lang="en-US" sz="1100"/>
          </a:p>
        </p:txBody>
      </p:sp>
      <p:sp>
        <p:nvSpPr>
          <p:cNvPr id="8" name="AutoShape 8"/>
          <p:cNvSpPr/>
          <p:nvPr/>
        </p:nvSpPr>
        <p:spPr>
          <a:xfrm>
            <a:off x="513055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保持口腔卫生</a:t>
            </a:r>
          </a:p>
        </p:txBody>
      </p:sp>
      <p:sp>
        <p:nvSpPr>
          <p:cNvPr id="10" name="AutoShape 10"/>
          <p:cNvSpPr/>
          <p:nvPr/>
        </p:nvSpPr>
        <p:spPr>
          <a:xfrm>
            <a:off x="483894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定期为患者清洁口腔，保持口腔卫生，预防口腔感染。</a:t>
            </a:r>
            <a:endParaRPr lang="en-US" sz="1100"/>
          </a:p>
        </p:txBody>
      </p:sp>
      <p:sp>
        <p:nvSpPr>
          <p:cNvPr id="11" name="AutoShape 11"/>
          <p:cNvSpPr/>
          <p:nvPr/>
        </p:nvSpPr>
        <p:spPr>
          <a:xfrm>
            <a:off x="913917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保持呼吸道通畅</a:t>
            </a:r>
          </a:p>
        </p:txBody>
      </p:sp>
      <p:sp>
        <p:nvSpPr>
          <p:cNvPr id="13" name="AutoShape 13"/>
          <p:cNvSpPr/>
          <p:nvPr/>
        </p:nvSpPr>
        <p:spPr>
          <a:xfrm>
            <a:off x="884756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确保患者呼吸道畅通，避免因吞咽障碍导致的窒息风险。</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基础护理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根据患者吞咽障碍的程度，选择适当的食物质地，如软食、半流质或流质食物。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调整食物质地</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控制进食速度</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增加饮食营养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指导患者缓慢进食，避免因快速进食导致的呛咳或噎食风险。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为患者提供高营养、易消化的食物，确保其获得足够的营养。</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饮食护理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鼓励患者积极参与日常活动</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鼓励患者积极参与日常活动，提高其生活质量和自信心。</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与患者建立良好的沟通关系</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与患者建立良好的沟通关系，倾听其需求和感受，给予关心和支持。</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关注患者情绪变化</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了解患者的情绪状态，及时发现并处理其焦虑、抑郁等心理问题。</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老年痴呆吞咽障碍的护理方法</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定期为患者清洁口腔，去除牙菌斑和食物残渣，以减少口腔感染的风险。</a:t>
            </a:r>
          </a:p>
        </p:txBody>
      </p:sp>
      <p:pic>
        <p:nvPicPr>
          <p:cNvPr id="5" name="Picture 5"/>
          <p:cNvPicPr>
            <a:picLocks noChangeAspect="1"/>
          </p:cNvPicPr>
          <p:nvPr/>
        </p:nvPicPr>
        <p:blipFill>
          <a:blip r:embed="rId2"/>
          <a:srcRect l="12500" r="125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保持口腔清洁</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鼓励患者进行口腔运动，如张口、闭口、鼓腮等，以增强口腔肌肉的力量和灵活性。</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口腔运动训练</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通过使用不同材质和温度的物品刺激口腔，提高患者的口腔感知能力，有助于更好地控制吞咽动作。</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口腔感知训练</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口腔护理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9151" b="915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饮食调整</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选择合适的食物</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选择软烂、易消化的食物，避免过硬、过热或刺激性食物，以降低误吸和窒息的风险。</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调整饮食量和速度</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根据患者的吞咽能力和食欲，适量调整饮食量和进食速度，避免因过量或过快引起的吞咽困难。</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协助进食</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在进食过程中，协助患者保持坐直或半坐姿势，头部稍微前倾，有助于食物更好地进入食道。</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https://d.book118.com/786203031041010043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2024-09-11T02:31:37.847</cp:lastPrinted>
  <dcterms:created xsi:type="dcterms:W3CDTF">2024-09-10T18:31:37Z</dcterms:created>
  <dcterms:modified xsi:type="dcterms:W3CDTF">2024-09-10T18:31:40Z</dcterms:modified>
</cp:coreProperties>
</file>