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A3DAA-49C6-4E9D-8235-7C19B4417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4AF3B-3811-4A76-8082-9DBFF458F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29CD9-4E41-40A9-BC8C-24E81AD8C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2F2EA-B36A-43B5-AC59-01173D091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EC2788-933E-4737-A9F9-61A62D5F5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5C125A-6A76-479F-835B-150926838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D5C8DA-EB8F-4168-8E82-B6E243E1B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CFD51-A1E1-4CF8-BB3E-056B17C3B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69E6B-D841-4ACB-8962-D816954CB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7BF5A-EB81-46EC-8DC9-6FFD8D446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C5B2D-742C-4F6C-AD7E-B70BA5B9F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400800"/>
            <a:ext cx="2895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3ECCC562-C95D-4964-A698-7BE6CB98E4C9}" type="slidenum">
              <a:rPr lang="zh-CN" altLang="en-US" sz="1400">
                <a:ea typeface="宋体" pitchFamily="2" charset="-122"/>
              </a:rPr>
              <a:t>*</a:t>
            </a:fld>
            <a:endParaRPr lang="en-US" altLang="zh-CN" sz="140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400800"/>
            <a:ext cx="2895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3ECCC562-C95D-4964-A698-7BE6CB98E4C9}" type="slidenum">
              <a:rPr lang="zh-CN" altLang="en-US" sz="1400">
                <a:ea typeface="宋体" pitchFamily="2" charset="-122"/>
              </a:rPr>
              <a:t>*</a:t>
            </a:fld>
            <a:endParaRPr lang="en-US" altLang="zh-CN" sz="140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076325"/>
            <a:ext cx="4038600" cy="5248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076325"/>
            <a:ext cx="4038600" cy="5248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400800"/>
            <a:ext cx="2895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3ECCC562-C95D-4964-A698-7BE6CB98E4C9}" type="slidenum">
              <a:rPr lang="zh-CN" altLang="en-US" sz="1400">
                <a:ea typeface="宋体" pitchFamily="2" charset="-122"/>
              </a:rPr>
              <a:t>*</a:t>
            </a:fld>
            <a:endParaRPr lang="en-US" altLang="zh-CN" sz="140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400800"/>
            <a:ext cx="2895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3ECCC562-C95D-4964-A698-7BE6CB98E4C9}" type="slidenum">
              <a:rPr lang="zh-CN" altLang="en-US" sz="1400">
                <a:ea typeface="宋体" pitchFamily="2" charset="-122"/>
              </a:rPr>
              <a:t>*</a:t>
            </a:fld>
            <a:endParaRPr lang="en-US" altLang="zh-CN" sz="140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400800"/>
            <a:ext cx="2895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3ECCC562-C95D-4964-A698-7BE6CB98E4C9}" type="slidenum">
              <a:rPr lang="zh-CN" altLang="en-US" sz="1400">
                <a:ea typeface="宋体" pitchFamily="2" charset="-122"/>
              </a:rPr>
              <a:t>*</a:t>
            </a:fld>
            <a:endParaRPr lang="en-US" altLang="zh-CN" sz="140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400800"/>
            <a:ext cx="2895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3ECCC562-C95D-4964-A698-7BE6CB98E4C9}" type="slidenum">
              <a:rPr lang="zh-CN" altLang="en-US" sz="1400">
                <a:ea typeface="宋体" pitchFamily="2" charset="-122"/>
              </a:rPr>
              <a:t>*</a:t>
            </a:fld>
            <a:endParaRPr lang="en-US" altLang="zh-CN" sz="140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400800"/>
            <a:ext cx="2895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3ECCC562-C95D-4964-A698-7BE6CB98E4C9}" type="slidenum">
              <a:rPr lang="zh-CN" altLang="en-US" sz="1400">
                <a:ea typeface="宋体" pitchFamily="2" charset="-122"/>
              </a:rPr>
              <a:t>*</a:t>
            </a:fld>
            <a:endParaRPr lang="en-US" altLang="zh-CN" sz="140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400800"/>
            <a:ext cx="2895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3ECCC562-C95D-4964-A698-7BE6CB98E4C9}" type="slidenum">
              <a:rPr lang="zh-CN" altLang="en-US" sz="1400">
                <a:ea typeface="宋体" pitchFamily="2" charset="-122"/>
              </a:rPr>
              <a:t>*</a:t>
            </a:fld>
            <a:endParaRPr lang="en-US" altLang="zh-CN" sz="140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400800"/>
            <a:ext cx="2895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3ECCC562-C95D-4964-A698-7BE6CB98E4C9}" type="slidenum">
              <a:rPr lang="zh-CN" altLang="en-US" sz="1400">
                <a:ea typeface="宋体" pitchFamily="2" charset="-122"/>
              </a:rPr>
              <a:t>*</a:t>
            </a:fld>
            <a:endParaRPr lang="en-US" altLang="zh-CN" sz="140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91300" y="123825"/>
            <a:ext cx="2095500" cy="62007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4800" y="123825"/>
            <a:ext cx="6134100" cy="62007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400800"/>
            <a:ext cx="2895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3ECCC562-C95D-4964-A698-7BE6CB98E4C9}" type="slidenum">
              <a:rPr lang="zh-CN" altLang="en-US" sz="1400">
                <a:ea typeface="宋体" pitchFamily="2" charset="-122"/>
              </a:rPr>
              <a:t>*</a:t>
            </a:fld>
            <a:endParaRPr lang="en-US" altLang="zh-CN" sz="140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jpe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000035"/>
            </a:gs>
            <a:gs pos="100000">
              <a:schemeClr val="bg1"/>
            </a:gs>
          </a:gsLst>
          <a:lin ang="0" scaled="1"/>
        </a:gradFill>
      </p:bgPr>
    </p:bg>
    <p:spTree>
      <p:nvGrpSpPr>
        <p:cNvPr id="1" name=""/>
        <p:cNvGrpSpPr/>
        <p:nvPr/>
      </p:nvGrpSpPr>
      <p:grpSpPr/>
      <p:sp>
        <p:nvSpPr>
          <p:cNvPr id="1026" name="Rectangle 17"/>
          <p:cNvSpPr/>
          <p:nvPr/>
        </p:nvSpPr>
        <p:spPr bwMode="white">
          <a:xfrm>
            <a:off x="3733800" y="0"/>
            <a:ext cx="5410200" cy="6858000"/>
          </a:xfrm>
          <a:prstGeom prst="rect">
            <a:avLst/>
          </a:prstGeom>
          <a:gradFill rotWithShape="0">
            <a:gsLst>
              <a:gs pos="0">
                <a:srgbClr val="001B52"/>
              </a:gs>
              <a:gs pos="100000">
                <a:schemeClr val="accent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/>
            <a:endParaRPr lang="zh-CN" altLang="en-US">
              <a:ea typeface="宋体" pitchFamily="2" charset="-122"/>
            </a:endParaRPr>
          </a:p>
        </p:txBody>
      </p:sp>
      <p:sp>
        <p:nvSpPr>
          <p:cNvPr id="1027" name="Oval 18"/>
          <p:cNvSpPr/>
          <p:nvPr/>
        </p:nvSpPr>
        <p:spPr bwMode="white">
          <a:xfrm>
            <a:off x="292100" y="0"/>
            <a:ext cx="6858000" cy="6870700"/>
          </a:xfrm>
          <a:prstGeom prst="ellipse">
            <a:avLst/>
          </a:prstGeom>
          <a:gradFill rotWithShape="0">
            <a:gsLst>
              <a:gs pos="0">
                <a:schemeClr val="accent1"/>
              </a:gs>
              <a:gs pos="100000">
                <a:srgbClr val="001B52"/>
              </a:gs>
            </a:gsLst>
            <a:path path="shape">
              <a:fillToRect l="50000" t="50000" r="50000" b="50000"/>
            </a:path>
          </a:gradFill>
          <a:ln w="57150">
            <a:noFill/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/>
            <a:endParaRPr lang="zh-CN" altLang="en-US">
              <a:ea typeface="宋体" pitchFamily="2" charset="-122"/>
            </a:endParaRPr>
          </a:p>
        </p:txBody>
      </p:sp>
      <p:sp>
        <p:nvSpPr>
          <p:cNvPr id="1028" name="Rectangle 3"/>
          <p:cNvSpPr/>
          <p:nvPr>
            <p:ph type="body" idx="1"/>
          </p:nvPr>
        </p:nvSpPr>
        <p:spPr>
          <a:xfrm>
            <a:off x="457200" y="1076325"/>
            <a:ext cx="8229600" cy="5248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2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2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2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2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1029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400800"/>
            <a:ext cx="2895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>
              <a:ea typeface="宋体" pitchFamily="2" charset="-122"/>
            </a:endParaRPr>
          </a:p>
        </p:txBody>
      </p:sp>
      <p:sp>
        <p:nvSpPr>
          <p:cNvPr id="1031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3ECCC562-C95D-4964-A698-7BE6CB98E4C9}" type="slidenum">
              <a:rPr lang="zh-CN" altLang="en-US" sz="1400">
                <a:ea typeface="宋体" pitchFamily="2" charset="-122"/>
              </a:rPr>
              <a:t>*</a:t>
            </a:fld>
            <a:endParaRPr lang="en-US" altLang="zh-CN" sz="1400">
              <a:ea typeface="宋体" pitchFamily="2" charset="-122"/>
            </a:endParaRPr>
          </a:p>
        </p:txBody>
      </p:sp>
      <p:sp>
        <p:nvSpPr>
          <p:cNvPr id="1032" name="Line 15"/>
          <p:cNvSpPr>
            <a:spLocks noChangeShapeType="1"/>
          </p:cNvSpPr>
          <p:nvPr/>
        </p:nvSpPr>
        <p:spPr bwMode="auto">
          <a:xfrm>
            <a:off x="0" y="911225"/>
            <a:ext cx="9144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ffectLst/>
        </p:spPr>
        <p:txBody>
          <a:bodyPr wrap="none"/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3" name="Line 20"/>
          <p:cNvSpPr>
            <a:spLocks noChangeShapeType="1"/>
          </p:cNvSpPr>
          <p:nvPr/>
        </p:nvSpPr>
        <p:spPr bwMode="auto">
          <a:xfrm>
            <a:off x="0" y="6400800"/>
            <a:ext cx="9144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ffectLst/>
        </p:spPr>
        <p:txBody>
          <a:bodyPr wrap="none"/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4" name="Oval 21" descr="32115"/>
          <p:cNvSpPr/>
          <p:nvPr/>
        </p:nvSpPr>
        <p:spPr bwMode="gray">
          <a:xfrm>
            <a:off x="7524750" y="298450"/>
            <a:ext cx="1227138" cy="1225550"/>
          </a:xfrm>
          <a:prstGeom prst="ellipse">
            <a:avLst/>
          </a:prstGeom>
          <a:blipFill rotWithShape="0">
            <a:blip r:embed="rId11"/>
            <a:stretch>
              <a:fillRect/>
            </a:stretch>
          </a:blipFill>
          <a:ln w="28575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/>
            <a:endParaRPr lang="zh-CN" altLang="en-US">
              <a:ea typeface="宋体" pitchFamily="2" charset="-122"/>
            </a:endParaRPr>
          </a:p>
        </p:txBody>
      </p:sp>
      <p:sp>
        <p:nvSpPr>
          <p:cNvPr id="1035" name="Rectangle 2"/>
          <p:cNvSpPr/>
          <p:nvPr>
            <p:ph type="title"/>
          </p:nvPr>
        </p:nvSpPr>
        <p:spPr bwMode="black">
          <a:xfrm>
            <a:off x="304800" y="123825"/>
            <a:ext cx="7162800" cy="838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6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600">
                <a:solidFill>
                  <a:schemeClr val="tx2"/>
                </a:solidFill>
                <a:latin typeface="Arial"/>
              </a:defRPr>
            </a:lvl2pPr>
            <a:lvl3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600">
                <a:solidFill>
                  <a:schemeClr val="tx2"/>
                </a:solidFill>
                <a:latin typeface="Arial"/>
              </a:defRPr>
            </a:lvl3pPr>
            <a:lvl4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600">
                <a:solidFill>
                  <a:schemeClr val="tx2"/>
                </a:solidFill>
                <a:latin typeface="Arial"/>
              </a:defRPr>
            </a:lvl4pPr>
            <a:lvl5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600">
                <a:solidFill>
                  <a:schemeClr val="tx2"/>
                </a:solidFill>
                <a:latin typeface="Arial"/>
              </a:defRPr>
            </a:lvl5pPr>
            <a:lvl6pPr marL="457200" algn="r" rtl="0" fontAlgn="base">
              <a:spcBef>
                <a:spcPct val="0"/>
              </a:spcBef>
              <a:spcAft>
                <a:spcPct val="0"/>
              </a:spcAft>
              <a:defRPr lang="en-US" altLang="en-US" sz="3600">
                <a:solidFill>
                  <a:schemeClr val="tx2"/>
                </a:solidFill>
                <a:latin typeface="Arial"/>
              </a:defRPr>
            </a:lvl6pPr>
            <a:lvl7pPr marL="914400" algn="r" rtl="0" fontAlgn="base">
              <a:spcBef>
                <a:spcPct val="0"/>
              </a:spcBef>
              <a:spcAft>
                <a:spcPct val="0"/>
              </a:spcAft>
              <a:defRPr lang="en-US" altLang="en-US" sz="3600">
                <a:solidFill>
                  <a:schemeClr val="tx2"/>
                </a:solidFill>
                <a:latin typeface="Arial"/>
              </a:defRPr>
            </a:lvl7pPr>
            <a:lvl8pPr marL="1371600" algn="r" rtl="0" fontAlgn="base">
              <a:spcBef>
                <a:spcPct val="0"/>
              </a:spcBef>
              <a:spcAft>
                <a:spcPct val="0"/>
              </a:spcAft>
              <a:defRPr lang="en-US" altLang="en-US" sz="3600">
                <a:solidFill>
                  <a:schemeClr val="tx2"/>
                </a:solidFill>
                <a:latin typeface="Arial"/>
              </a:defRPr>
            </a:lvl8pPr>
            <a:lvl9pPr marL="1828800" algn="r" rtl="0" fontAlgn="base">
              <a:spcBef>
                <a:spcPct val="0"/>
              </a:spcBef>
              <a:spcAft>
                <a:spcPct val="0"/>
              </a:spcAft>
              <a:defRPr lang="en-US" altLang="en-US" sz="3600">
                <a:solidFill>
                  <a:schemeClr val="tx2"/>
                </a:solidFill>
                <a:latin typeface="Arial"/>
              </a:defRPr>
            </a:lvl9pPr>
          </a:lstStyle>
          <a:p>
            <a:pPr lvl="0"/>
            <a:r>
              <a:t>Click to edit Master title style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</p:sldLayoutIdLst>
  <p:transition/>
  <p:timing/>
  <p:txStyles>
    <p:titleStyle>
      <a:lvl1pPr marL="0" indent="0" algn="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600" b="0" i="0" u="none" baseline="0">
          <a:solidFill>
            <a:schemeClr val="tx2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5pPr>
      <a:lvl6pPr marL="457200" algn="r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6pPr>
      <a:lvl7pPr marL="914400" algn="r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7pPr>
      <a:lvl8pPr marL="1371600" algn="r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8pPr>
      <a:lvl9pPr marL="1828800" algn="r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v"/>
        <a:defRPr kumimoji="0" sz="3200" b="0" i="0" u="none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§"/>
        <a:defRPr kumimoji="0" sz="2800" b="0" i="0" u="none" baseline="0">
          <a:solidFill>
            <a:schemeClr val="tx2"/>
          </a:solidFill>
          <a:latin typeface="+mn-lt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Tx/>
        <a:buChar char="•"/>
        <a:defRPr kumimoji="0" sz="2400" b="0" i="0" u="none" baseline="0">
          <a:solidFill>
            <a:schemeClr val="tx2"/>
          </a:solidFill>
          <a:latin typeface="+mn-lt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2"/>
          </a:solidFill>
          <a:latin typeface="+mn-lt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2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11233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4"/>
          <p:cNvSpPr/>
          <p:nvPr/>
        </p:nvSpPr>
        <p:spPr>
          <a:xfrm>
            <a:off x="3101975" y="3762375"/>
            <a:ext cx="2613025" cy="2867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chemeClr val="tx2"/>
                </a:solidFill>
                <a:ea typeface="方正粗倩简体" pitchFamily="65" charset="-122"/>
              </a:rPr>
              <a:t>主 讲：王 和 平</a:t>
            </a:r>
            <a:endParaRPr lang="zh-CN" altLang="en-US" sz="2800" b="1">
              <a:solidFill>
                <a:schemeClr val="tx2"/>
              </a:solidFill>
              <a:ea typeface="方正粗倩简体" pitchFamily="65" charset="-122"/>
            </a:endParaRPr>
          </a:p>
          <a:p>
            <a:pPr marL="0" lvl="0" indent="0" eaLnBrk="1" hangingPunct="1"/>
            <a:endParaRPr lang="zh-CN" altLang="en-US" sz="2800" b="1">
              <a:solidFill>
                <a:schemeClr val="tx2"/>
              </a:solidFill>
              <a:ea typeface="方正粗倩简体" pitchFamily="65" charset="-122"/>
            </a:endParaRPr>
          </a:p>
          <a:p>
            <a:pPr marL="0" lvl="0" indent="0" eaLnBrk="1" hangingPunct="1"/>
            <a:r>
              <a:rPr lang="en-US" altLang="zh-CN" sz="2800" b="1">
                <a:solidFill>
                  <a:schemeClr val="tx2"/>
                </a:solidFill>
                <a:ea typeface="方正粗倩简体" pitchFamily="65" charset="-122"/>
              </a:rPr>
              <a:t>   2010</a:t>
            </a:r>
            <a:r>
              <a:rPr lang="zh-CN" altLang="en-US" sz="2800" b="1">
                <a:solidFill>
                  <a:schemeClr val="tx2"/>
                </a:solidFill>
                <a:ea typeface="方正粗倩简体" pitchFamily="65" charset="-122"/>
              </a:rPr>
              <a:t>年</a:t>
            </a:r>
            <a:r>
              <a:rPr lang="en-US" altLang="zh-CN" sz="2800" b="1">
                <a:solidFill>
                  <a:schemeClr val="tx2"/>
                </a:solidFill>
                <a:ea typeface="方正粗倩简体" pitchFamily="65" charset="-122"/>
              </a:rPr>
              <a:t>9</a:t>
            </a:r>
            <a:r>
              <a:rPr lang="zh-CN" altLang="en-US" sz="2800" b="1">
                <a:solidFill>
                  <a:schemeClr val="tx2"/>
                </a:solidFill>
                <a:ea typeface="方正粗倩简体" pitchFamily="65" charset="-122"/>
              </a:rPr>
              <a:t>月</a:t>
            </a:r>
            <a:endParaRPr lang="zh-CN" altLang="en-US" sz="2800" b="1">
              <a:solidFill>
                <a:schemeClr val="tx2"/>
              </a:solidFill>
              <a:ea typeface="方正粗倩简体" pitchFamily="65" charset="-122"/>
            </a:endParaRPr>
          </a:p>
          <a:p>
            <a:pPr marL="0" lvl="0" indent="0" eaLnBrk="1" hangingPunct="1"/>
            <a:endParaRPr lang="zh-CN" altLang="en-US" sz="2800" b="1">
              <a:solidFill>
                <a:schemeClr val="tx2"/>
              </a:solidFill>
              <a:ea typeface="方正粗倩简体" pitchFamily="65" charset="-122"/>
            </a:endParaRPr>
          </a:p>
          <a:p>
            <a:pPr marL="0" lvl="0" indent="0" eaLnBrk="1" hangingPunct="1"/>
            <a:r>
              <a:rPr lang="zh-CN" altLang="en-US" sz="2800" b="1">
                <a:solidFill>
                  <a:schemeClr val="tx2"/>
                </a:solidFill>
                <a:ea typeface="方正粗倩简体" pitchFamily="65" charset="-122"/>
              </a:rPr>
              <a:t>                </a:t>
            </a:r>
            <a:endParaRPr lang="zh-CN" altLang="en-US" sz="2800" b="1">
              <a:solidFill>
                <a:schemeClr val="tx2"/>
              </a:solidFill>
              <a:ea typeface="方正粗倩简体" pitchFamily="65" charset="-122"/>
            </a:endParaRPr>
          </a:p>
          <a:p>
            <a:pPr marL="0" lvl="0" indent="0" eaLnBrk="1" hangingPunct="1"/>
            <a:r>
              <a:rPr lang="zh-CN" altLang="en-US" b="1">
                <a:solidFill>
                  <a:schemeClr val="tx2"/>
                </a:solidFill>
                <a:ea typeface="宋体" pitchFamily="2" charset="-122"/>
              </a:rPr>
              <a:t> </a:t>
            </a:r>
            <a:endParaRPr lang="zh-CN" altLang="en-US" b="1">
              <a:solidFill>
                <a:schemeClr val="tx2"/>
              </a:solidFill>
              <a:ea typeface="宋体" pitchFamily="2" charset="-122"/>
            </a:endParaRPr>
          </a:p>
          <a:p>
            <a:pPr marL="0" lvl="0" indent="0" eaLnBrk="1" hangingPunct="1"/>
            <a:r>
              <a:rPr lang="en-US" altLang="zh-CN" sz="2400" b="1">
                <a:solidFill>
                  <a:schemeClr val="tx2"/>
                </a:solidFill>
                <a:ea typeface="宋体" pitchFamily="2" charset="-122"/>
              </a:rPr>
              <a:t>                      </a:t>
            </a:r>
            <a:endParaRPr lang="zh-CN" altLang="en-US" sz="2400" b="1">
              <a:solidFill>
                <a:schemeClr val="tx2"/>
              </a:solidFill>
              <a:ea typeface="宋体" pitchFamily="2" charset="-122"/>
            </a:endParaRPr>
          </a:p>
        </p:txBody>
      </p:sp>
      <p:sp>
        <p:nvSpPr>
          <p:cNvPr id="3075" name="Text Box 6"/>
          <p:cNvSpPr/>
          <p:nvPr/>
        </p:nvSpPr>
        <p:spPr>
          <a:xfrm>
            <a:off x="1524000" y="2209800"/>
            <a:ext cx="8077200" cy="1016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lnSpc>
                <a:spcPct val="120000"/>
              </a:lnSpc>
            </a:pPr>
            <a:r>
              <a:rPr lang="zh-CN" altLang="en-US" sz="5000" b="1">
                <a:solidFill>
                  <a:schemeClr val="tx2"/>
                </a:solidFill>
                <a:latin typeface="华文新魏" pitchFamily="2" charset="-122"/>
                <a:ea typeface="华文新魏" pitchFamily="2" charset="-122"/>
              </a:rPr>
              <a:t>物业经理的六个能力</a:t>
            </a:r>
            <a:endParaRPr lang="zh-CN" altLang="en-US" sz="5000" b="1">
              <a:solidFill>
                <a:schemeClr val="tx2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3076" name="TextBox 307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物业项目经理的六个能力共25页，您现在浏览的是第1页!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Text Box 2"/>
          <p:cNvSpPr/>
          <p:nvPr/>
        </p:nvSpPr>
        <p:spPr>
          <a:xfrm>
            <a:off x="76200" y="6324600"/>
            <a:ext cx="3770312" cy="422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lnSpc>
                <a:spcPct val="120000"/>
              </a:lnSpc>
            </a:pPr>
            <a:r>
              <a:rPr lang="zh-CN" altLang="en-US">
                <a:solidFill>
                  <a:schemeClr val="tx2"/>
                </a:solidFill>
                <a:ea typeface="宋体" pitchFamily="2" charset="-122"/>
              </a:rPr>
              <a:t>小区经理的六个能力</a:t>
            </a:r>
            <a:endParaRPr lang="zh-CN" altLang="en-US">
              <a:solidFill>
                <a:schemeClr val="tx2"/>
              </a:solidFill>
              <a:ea typeface="宋体" pitchFamily="2" charset="-122"/>
            </a:endParaRPr>
          </a:p>
        </p:txBody>
      </p:sp>
      <p:sp>
        <p:nvSpPr>
          <p:cNvPr id="4099" name="Rectangle 3"/>
          <p:cNvSpPr/>
          <p:nvPr/>
        </p:nvSpPr>
        <p:spPr>
          <a:xfrm>
            <a:off x="762000" y="1905000"/>
            <a:ext cx="7543800" cy="2822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algn="just" eaLnBrk="1" hangingPunct="1">
              <a:lnSpc>
                <a:spcPct val="160000"/>
              </a:lnSpc>
              <a:tabLst>
                <a:tab pos="266700"/>
              </a:tabLst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    物业管理是城市管理不可缺少的部分，是涉及老百姓千家万户永恒的主题。作为一名优秀的小区经理，如何摆正自己的位置，做到爱岗兢业，是我们永远探索的课题。</a:t>
            </a:r>
            <a:endParaRPr lang="zh-CN" altLang="en-US" sz="28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100" name="TextBox 409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物业项目经理的六个能力共25页，您现在浏览的是第2页!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3"/>
          <p:cNvSpPr/>
          <p:nvPr>
            <p:ph type="body" idx="4294967295"/>
          </p:nvPr>
        </p:nvSpPr>
        <p:spPr>
          <a:xfrm>
            <a:off x="533400" y="1371600"/>
            <a:ext cx="7924800" cy="4800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2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2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2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2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9pPr>
          </a:lstStyle>
          <a:p>
            <a:pPr lvl="0" eaLnBrk="1" hangingPunct="1">
              <a:lnSpc>
                <a:spcPct val="80000"/>
              </a:lnSpc>
              <a:buNone/>
            </a:pP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zh-CN" altLang="en-US" sz="28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问题的提出</a:t>
            </a:r>
            <a:r>
              <a:rPr lang="en-US" altLang="zh-CN" sz="28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:</a:t>
            </a:r>
            <a:endParaRPr lang="en-US" altLang="zh-CN" sz="28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lnSpc>
                <a:spcPct val="85000"/>
              </a:lnSpc>
              <a:buNone/>
            </a:pPr>
            <a:endParaRPr lang="zh-CN" altLang="en-US" sz="20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lnSpc>
                <a:spcPct val="120000"/>
              </a:lnSpc>
              <a:buNone/>
            </a:pPr>
            <a:r>
              <a:rPr lang="zh-CN" altLang="en-US" sz="18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      </a:t>
            </a:r>
            <a:r>
              <a:rPr lang="en-US" altLang="zh-CN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2007</a:t>
            </a: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年</a:t>
            </a:r>
            <a:r>
              <a:rPr lang="en-US" altLang="zh-CN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10</a:t>
            </a: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月</a:t>
            </a:r>
            <a:r>
              <a:rPr lang="en-US" altLang="zh-CN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日 </a:t>
            </a:r>
            <a:r>
              <a:rPr lang="zh-CN" altLang="en-US" sz="2400" b="1">
                <a:solidFill>
                  <a:schemeClr val="tx1"/>
                </a:solidFill>
                <a:ea typeface="楷体_GB2312" pitchFamily="49" charset="-122"/>
              </a:rPr>
              <a:t>“</a:t>
            </a: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物权法</a:t>
            </a:r>
            <a:r>
              <a:rPr lang="zh-CN" altLang="en-US" sz="2400" b="1">
                <a:solidFill>
                  <a:schemeClr val="tx1"/>
                </a:solidFill>
                <a:ea typeface="楷体_GB2312" pitchFamily="49" charset="-122"/>
              </a:rPr>
              <a:t>”</a:t>
            </a: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开始实行，</a:t>
            </a:r>
            <a:r>
              <a:rPr lang="zh-CN" altLang="en-US" sz="2400" b="1">
                <a:solidFill>
                  <a:schemeClr val="tx1"/>
                </a:solidFill>
                <a:ea typeface="楷体_GB2312" pitchFamily="49" charset="-122"/>
              </a:rPr>
              <a:t>“</a:t>
            </a: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物业管理条例</a:t>
            </a:r>
            <a:r>
              <a:rPr lang="zh-CN" altLang="en-US" sz="2400" b="1">
                <a:solidFill>
                  <a:schemeClr val="tx1"/>
                </a:solidFill>
                <a:ea typeface="楷体_GB2312" pitchFamily="49" charset="-122"/>
              </a:rPr>
              <a:t>”</a:t>
            </a: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作一些相应的调整后，进一步理清了物业服务企业的定位与责任边界。由于制度设计的局限性，认识上有差距、认知上有误区</a:t>
            </a:r>
            <a:r>
              <a:rPr lang="en-US" altLang="zh-CN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没有真正实现由管理型转向服务型。导致行业风险日益加剧，各种矛盾仍然较多，老百姓还很不满意。行风建设虽然年年搞但成效不明显，分析起来原因如下：</a:t>
            </a:r>
            <a:endParaRPr lang="en-US" altLang="zh-CN" sz="24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123" name="Rectangle 4"/>
          <p:cNvSpPr/>
          <p:nvPr/>
        </p:nvSpPr>
        <p:spPr>
          <a:xfrm>
            <a:off x="196850" y="6435725"/>
            <a:ext cx="2241550" cy="422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lnSpc>
                <a:spcPct val="120000"/>
              </a:lnSpc>
            </a:pPr>
            <a:r>
              <a:rPr lang="zh-CN" altLang="en-US">
                <a:solidFill>
                  <a:schemeClr val="tx2"/>
                </a:solidFill>
                <a:ea typeface="宋体" pitchFamily="2" charset="-122"/>
              </a:rPr>
              <a:t>小区经理的六个能力</a:t>
            </a:r>
            <a:endParaRPr lang="zh-CN" altLang="en-US">
              <a:solidFill>
                <a:schemeClr val="tx2"/>
              </a:solidFill>
              <a:ea typeface="宋体" pitchFamily="2" charset="-122"/>
            </a:endParaRPr>
          </a:p>
        </p:txBody>
      </p:sp>
      <p:sp>
        <p:nvSpPr>
          <p:cNvPr id="5124" name="TextBox 512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物业项目经理的六个能力共25页，您现在浏览的是第3页!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3"/>
          <p:cNvSpPr/>
          <p:nvPr>
            <p:ph type="body" idx="4294967295"/>
          </p:nvPr>
        </p:nvSpPr>
        <p:spPr>
          <a:xfrm>
            <a:off x="533400" y="1304925"/>
            <a:ext cx="8229600" cy="52482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2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2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2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2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9pPr>
          </a:lstStyle>
          <a:p>
            <a:pPr lvl="0" eaLnBrk="1" hangingPunct="1">
              <a:lnSpc>
                <a:spcPct val="90000"/>
              </a:lnSpc>
              <a:buNone/>
            </a:pPr>
            <a:r>
              <a:rPr lang="en-US" altLang="zh-CN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、收益低：  收费增长的客观限制和服务成本的刚</a:t>
            </a:r>
            <a:endParaRPr lang="zh-CN" altLang="en-US" sz="24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           性增长，使行业平均利润下降。</a:t>
            </a:r>
            <a:endParaRPr lang="zh-CN" altLang="en-US" sz="24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en-US" altLang="zh-CN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、人才缺：  起步晚发展快，大部分从业人员转岗</a:t>
            </a:r>
            <a:endParaRPr lang="zh-CN" altLang="en-US" sz="24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           而来。</a:t>
            </a:r>
            <a:endParaRPr lang="zh-CN" altLang="en-US" sz="24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en-US" altLang="zh-CN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3</a:t>
            </a: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、技能差：  没有形成集成商。</a:t>
            </a:r>
            <a:endParaRPr lang="zh-CN" altLang="en-US" sz="24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endParaRPr lang="zh-CN" altLang="en-US" sz="24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en-US" altLang="zh-CN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4</a:t>
            </a: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、法规滞后：    现形的物业管理法律制度尚不健全，</a:t>
            </a:r>
            <a:endParaRPr lang="zh-CN" altLang="en-US" sz="24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               好多问题缺乏谁对谁错的判别准则</a:t>
            </a:r>
            <a:endParaRPr lang="zh-CN" altLang="en-US" sz="24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en-US" altLang="zh-CN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5</a:t>
            </a: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、缺乏沟通平台：各种推诿，配套不到位的矛盾都</a:t>
            </a:r>
            <a:endParaRPr lang="zh-CN" altLang="en-US" sz="24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               集中在物业身上。</a:t>
            </a:r>
            <a:endParaRPr lang="zh-CN" altLang="en-US" sz="24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en-US" altLang="zh-CN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6</a:t>
            </a: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、认知上误区：  合同不慎、安全防范、媒体扩大和</a:t>
            </a:r>
            <a:endParaRPr lang="zh-CN" altLang="en-US" sz="24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               暴光、业委会越位或不到位。</a:t>
            </a:r>
            <a:endParaRPr lang="zh-CN" altLang="en-US" sz="24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6147" name="Rectangle 4"/>
          <p:cNvSpPr/>
          <p:nvPr/>
        </p:nvSpPr>
        <p:spPr>
          <a:xfrm>
            <a:off x="152400" y="6435725"/>
            <a:ext cx="2241550" cy="422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lnSpc>
                <a:spcPct val="120000"/>
              </a:lnSpc>
            </a:pPr>
            <a:r>
              <a:rPr lang="zh-CN" altLang="en-US">
                <a:solidFill>
                  <a:schemeClr val="tx2"/>
                </a:solidFill>
                <a:ea typeface="宋体" pitchFamily="2" charset="-122"/>
              </a:rPr>
              <a:t>小区经理的六个能力</a:t>
            </a:r>
            <a:endParaRPr lang="zh-CN" altLang="en-US">
              <a:solidFill>
                <a:schemeClr val="tx2"/>
              </a:solidFill>
              <a:ea typeface="宋体" pitchFamily="2" charset="-122"/>
            </a:endParaRPr>
          </a:p>
        </p:txBody>
      </p:sp>
      <p:sp>
        <p:nvSpPr>
          <p:cNvPr id="6148" name="TextBox 614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物业项目经理的六个能力共25页，您现在浏览的是第4页!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3"/>
          <p:cNvSpPr/>
          <p:nvPr/>
        </p:nvSpPr>
        <p:spPr>
          <a:xfrm>
            <a:off x="76200" y="6359525"/>
            <a:ext cx="3770312" cy="422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lnSpc>
                <a:spcPct val="120000"/>
              </a:lnSpc>
            </a:pPr>
            <a:r>
              <a:rPr lang="zh-CN" altLang="en-US">
                <a:solidFill>
                  <a:schemeClr val="tx2"/>
                </a:solidFill>
                <a:ea typeface="宋体" pitchFamily="2" charset="-122"/>
              </a:rPr>
              <a:t>小区经理的六个能力</a:t>
            </a:r>
            <a:endParaRPr lang="zh-CN" altLang="en-US">
              <a:solidFill>
                <a:schemeClr val="tx2"/>
              </a:solidFill>
              <a:ea typeface="宋体" pitchFamily="2" charset="-122"/>
            </a:endParaRPr>
          </a:p>
        </p:txBody>
      </p:sp>
      <p:sp>
        <p:nvSpPr>
          <p:cNvPr id="8195" name="Rectangle 4"/>
          <p:cNvSpPr/>
          <p:nvPr/>
        </p:nvSpPr>
        <p:spPr>
          <a:xfrm>
            <a:off x="609600" y="1851025"/>
            <a:ext cx="7162800" cy="3425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algn="ctr" eaLnBrk="1" hangingPunct="1">
              <a:lnSpc>
                <a:spcPct val="130000"/>
              </a:lnSpc>
              <a:tabLst>
                <a:tab pos="266700"/>
              </a:tabLst>
            </a:pPr>
            <a:r>
              <a:rPr lang="zh-CN" altLang="en-US" sz="2800" b="1">
                <a:ea typeface="楷体_GB2312" pitchFamily="49" charset="-122"/>
              </a:rPr>
              <a:t>一、熟悉法规有控制事态的能力</a:t>
            </a:r>
            <a:endParaRPr lang="zh-CN" altLang="en-US" sz="2800" b="1">
              <a:ea typeface="楷体_GB2312" pitchFamily="49" charset="-122"/>
            </a:endParaRPr>
          </a:p>
          <a:p>
            <a:pPr marL="0" lvl="0" indent="0" algn="ctr" eaLnBrk="1" hangingPunct="1">
              <a:lnSpc>
                <a:spcPct val="130000"/>
              </a:lnSpc>
              <a:tabLst>
                <a:tab pos="266700"/>
              </a:tabLst>
            </a:pPr>
            <a:r>
              <a:rPr lang="zh-CN" altLang="en-US" sz="2800" b="1">
                <a:ea typeface="楷体_GB2312" pitchFamily="49" charset="-122"/>
              </a:rPr>
              <a:t>二、完成计划有鼓动下属的活力</a:t>
            </a:r>
            <a:endParaRPr lang="zh-CN" altLang="en-US" sz="2800" b="1">
              <a:ea typeface="楷体_GB2312" pitchFamily="49" charset="-122"/>
            </a:endParaRPr>
          </a:p>
          <a:p>
            <a:pPr marL="0" lvl="0" indent="0" algn="ctr" eaLnBrk="1" hangingPunct="1">
              <a:lnSpc>
                <a:spcPct val="130000"/>
              </a:lnSpc>
              <a:tabLst>
                <a:tab pos="266700"/>
              </a:tabLst>
            </a:pPr>
            <a:r>
              <a:rPr lang="zh-CN" altLang="en-US" sz="2800" b="1">
                <a:ea typeface="楷体_GB2312" pitchFamily="49" charset="-122"/>
              </a:rPr>
              <a:t>三、处理投诉有沟通协调的耐力</a:t>
            </a:r>
            <a:endParaRPr lang="zh-CN" altLang="en-US" sz="2800" b="1">
              <a:ea typeface="楷体_GB2312" pitchFamily="49" charset="-122"/>
            </a:endParaRPr>
          </a:p>
          <a:p>
            <a:pPr marL="0" lvl="0" indent="0" algn="ctr" eaLnBrk="1" hangingPunct="1">
              <a:lnSpc>
                <a:spcPct val="130000"/>
              </a:lnSpc>
              <a:tabLst>
                <a:tab pos="266700"/>
              </a:tabLst>
            </a:pPr>
            <a:r>
              <a:rPr lang="zh-CN" altLang="en-US" sz="2800" b="1">
                <a:ea typeface="楷体_GB2312" pitchFamily="49" charset="-122"/>
              </a:rPr>
              <a:t>四、抓住重点有巧干工作的通力</a:t>
            </a:r>
            <a:endParaRPr lang="zh-CN" altLang="en-US" sz="2800" b="1">
              <a:ea typeface="楷体_GB2312" pitchFamily="49" charset="-122"/>
            </a:endParaRPr>
          </a:p>
          <a:p>
            <a:pPr marL="0" lvl="0" indent="0" algn="ctr" eaLnBrk="1" hangingPunct="1">
              <a:lnSpc>
                <a:spcPct val="130000"/>
              </a:lnSpc>
              <a:tabLst>
                <a:tab pos="266700"/>
              </a:tabLst>
            </a:pPr>
            <a:r>
              <a:rPr lang="zh-CN" altLang="en-US" sz="2800" b="1">
                <a:ea typeface="楷体_GB2312" pitchFamily="49" charset="-122"/>
              </a:rPr>
              <a:t>五、精细管理有当家理财的智力</a:t>
            </a:r>
            <a:endParaRPr lang="zh-CN" altLang="en-US" sz="2800" b="1">
              <a:ea typeface="楷体_GB2312" pitchFamily="49" charset="-122"/>
            </a:endParaRPr>
          </a:p>
          <a:p>
            <a:pPr marL="0" lvl="0" indent="0" algn="ctr" eaLnBrk="1" hangingPunct="1">
              <a:lnSpc>
                <a:spcPct val="130000"/>
              </a:lnSpc>
              <a:tabLst>
                <a:tab pos="266700"/>
              </a:tabLst>
            </a:pPr>
            <a:r>
              <a:rPr lang="zh-CN" altLang="en-US" sz="2800" b="1">
                <a:ea typeface="楷体_GB2312" pitchFamily="49" charset="-122"/>
              </a:rPr>
              <a:t>六、刻苦学习有钻研业务的毅力</a:t>
            </a:r>
            <a:endParaRPr lang="zh-CN" altLang="en-US" sz="2800" b="1">
              <a:ea typeface="楷体_GB2312" pitchFamily="49" charset="-122"/>
            </a:endParaRPr>
          </a:p>
        </p:txBody>
      </p:sp>
      <p:sp>
        <p:nvSpPr>
          <p:cNvPr id="8196" name="TextBox 819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物业项目经理的六个能力共25页，您现在浏览的是第5页!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3"/>
          <p:cNvSpPr/>
          <p:nvPr>
            <p:ph type="body" idx="4294967295"/>
          </p:nvPr>
        </p:nvSpPr>
        <p:spPr>
          <a:xfrm>
            <a:off x="1066800" y="1076325"/>
            <a:ext cx="8229600" cy="52482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2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2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2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2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9pPr>
          </a:lstStyle>
          <a:p>
            <a:pPr lvl="0" eaLnBrk="1" hangingPunct="1">
              <a:lnSpc>
                <a:spcPct val="80000"/>
              </a:lnSpc>
              <a:buNone/>
            </a:pPr>
            <a:r>
              <a:rPr lang="en-US" altLang="zh-CN" sz="2000" b="1">
                <a:ea typeface="宋体" pitchFamily="2" charset="-122"/>
              </a:rPr>
              <a:t>A</a:t>
            </a:r>
            <a:r>
              <a:rPr lang="zh-CN" altLang="en-US" sz="2000" b="1">
                <a:ea typeface="宋体" pitchFamily="2" charset="-122"/>
              </a:rPr>
              <a:t>、安全</a:t>
            </a: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</a:pP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  <a:buNone/>
            </a:pPr>
            <a:r>
              <a:rPr lang="en-US" altLang="zh-CN" sz="2000" b="1">
                <a:ea typeface="宋体" pitchFamily="2" charset="-122"/>
              </a:rPr>
              <a:t>B</a:t>
            </a:r>
            <a:r>
              <a:rPr lang="zh-CN" altLang="en-US" sz="2000" b="1">
                <a:ea typeface="宋体" pitchFamily="2" charset="-122"/>
              </a:rPr>
              <a:t>、维修资金</a:t>
            </a: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</a:pP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  <a:buNone/>
            </a:pPr>
            <a:r>
              <a:rPr lang="en-US" altLang="zh-CN" sz="2000" b="1">
                <a:ea typeface="宋体" pitchFamily="2" charset="-122"/>
              </a:rPr>
              <a:t>C</a:t>
            </a:r>
            <a:r>
              <a:rPr lang="zh-CN" altLang="en-US" sz="2000" b="1">
                <a:ea typeface="宋体" pitchFamily="2" charset="-122"/>
              </a:rPr>
              <a:t>、装修管理</a:t>
            </a: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</a:pP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  <a:buNone/>
            </a:pPr>
            <a:r>
              <a:rPr lang="en-US" altLang="zh-CN" sz="2000" b="1">
                <a:ea typeface="宋体" pitchFamily="2" charset="-122"/>
              </a:rPr>
              <a:t>D</a:t>
            </a:r>
            <a:r>
              <a:rPr lang="zh-CN" altLang="en-US" sz="2000" b="1">
                <a:ea typeface="宋体" pitchFamily="2" charset="-122"/>
              </a:rPr>
              <a:t>、业主大会</a:t>
            </a: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</a:pP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  <a:buNone/>
            </a:pPr>
            <a:r>
              <a:rPr lang="en-US" altLang="zh-CN" sz="2000" b="1">
                <a:ea typeface="宋体" pitchFamily="2" charset="-122"/>
              </a:rPr>
              <a:t>E</a:t>
            </a:r>
            <a:r>
              <a:rPr lang="zh-CN" altLang="en-US" sz="2000" b="1">
                <a:ea typeface="宋体" pitchFamily="2" charset="-122"/>
              </a:rPr>
              <a:t>、招投标</a:t>
            </a: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</a:pP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  <a:buNone/>
            </a:pPr>
            <a:r>
              <a:rPr lang="en-US" altLang="zh-CN" sz="2000" b="1">
                <a:ea typeface="宋体" pitchFamily="2" charset="-122"/>
              </a:rPr>
              <a:t>F</a:t>
            </a:r>
            <a:r>
              <a:rPr lang="zh-CN" altLang="en-US" sz="2000" b="1">
                <a:ea typeface="宋体" pitchFamily="2" charset="-122"/>
              </a:rPr>
              <a:t>、资质等级</a:t>
            </a: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</a:pP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  <a:buNone/>
            </a:pPr>
            <a:r>
              <a:rPr lang="en-US" altLang="zh-CN" sz="2000" b="1">
                <a:ea typeface="宋体" pitchFamily="2" charset="-122"/>
              </a:rPr>
              <a:t>G</a:t>
            </a:r>
            <a:r>
              <a:rPr lang="zh-CN" altLang="en-US" sz="2000" b="1">
                <a:ea typeface="宋体" pitchFamily="2" charset="-122"/>
              </a:rPr>
              <a:t>、价格管理</a:t>
            </a: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</a:pP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  <a:buNone/>
            </a:pPr>
            <a:r>
              <a:rPr lang="en-US" altLang="zh-CN" sz="2000" b="1">
                <a:ea typeface="宋体" pitchFamily="2" charset="-122"/>
              </a:rPr>
              <a:t>H</a:t>
            </a:r>
            <a:r>
              <a:rPr lang="zh-CN" altLang="en-US" sz="2000" b="1">
                <a:ea typeface="宋体" pitchFamily="2" charset="-122"/>
              </a:rPr>
              <a:t>、委托合同与分等定级</a:t>
            </a: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</a:pPr>
            <a:endParaRPr lang="zh-CN" altLang="en-US" sz="2000" b="1">
              <a:ea typeface="宋体" pitchFamily="2" charset="-122"/>
            </a:endParaRPr>
          </a:p>
          <a:p>
            <a:pPr lvl="0" eaLnBrk="1" hangingPunct="1">
              <a:lnSpc>
                <a:spcPct val="80000"/>
              </a:lnSpc>
              <a:buNone/>
            </a:pPr>
            <a:r>
              <a:rPr lang="en-US" altLang="zh-CN" sz="2000" b="1">
                <a:ea typeface="宋体" pitchFamily="2" charset="-122"/>
              </a:rPr>
              <a:t>I</a:t>
            </a:r>
            <a:r>
              <a:rPr lang="zh-CN" altLang="en-US" sz="2000" b="1">
                <a:ea typeface="宋体" pitchFamily="2" charset="-122"/>
              </a:rPr>
              <a:t>、其他</a:t>
            </a:r>
            <a:endParaRPr lang="zh-CN" altLang="en-US" sz="2000" b="1">
              <a:ea typeface="宋体" pitchFamily="2" charset="-122"/>
            </a:endParaRPr>
          </a:p>
        </p:txBody>
      </p:sp>
      <p:sp>
        <p:nvSpPr>
          <p:cNvPr id="10243" name="Rectangle 4"/>
          <p:cNvSpPr/>
          <p:nvPr/>
        </p:nvSpPr>
        <p:spPr>
          <a:xfrm>
            <a:off x="120650" y="6415088"/>
            <a:ext cx="22415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/>
            <a:r>
              <a:rPr lang="zh-CN" altLang="en-US">
                <a:solidFill>
                  <a:schemeClr val="tx2"/>
                </a:solidFill>
                <a:ea typeface="宋体" pitchFamily="2" charset="-122"/>
              </a:rPr>
              <a:t>小区经理的六个能力</a:t>
            </a:r>
            <a:endParaRPr lang="zh-CN" altLang="en-US">
              <a:solidFill>
                <a:schemeClr val="tx2"/>
              </a:solidFill>
              <a:ea typeface="宋体" pitchFamily="2" charset="-122"/>
            </a:endParaRPr>
          </a:p>
        </p:txBody>
      </p:sp>
      <p:sp>
        <p:nvSpPr>
          <p:cNvPr id="10244" name="TextBox 1024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物业项目经理的六个能力共25页，您现在浏览的是第6页!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/>
          <p:nvPr/>
        </p:nvSpPr>
        <p:spPr>
          <a:xfrm>
            <a:off x="1416050" y="146050"/>
            <a:ext cx="7232650" cy="5873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lnSpc>
                <a:spcPct val="190000"/>
              </a:lnSpc>
              <a:buFont typeface="Wingdings" pitchFamily="2" charset="2"/>
              <a:tabLst>
                <a:tab pos="685800"/>
              </a:tabLst>
            </a:pPr>
            <a:endParaRPr lang="en-US" altLang="zh-CN" sz="3200" b="1">
              <a:solidFill>
                <a:schemeClr val="tx2"/>
              </a:solidFill>
              <a:latin typeface="华文新魏" pitchFamily="2" charset="-122"/>
              <a:ea typeface="华文新魏" pitchFamily="2" charset="-122"/>
            </a:endParaRPr>
          </a:p>
          <a:p>
            <a:pPr marL="0" lvl="0" indent="0" eaLnBrk="1" hangingPunct="1">
              <a:lnSpc>
                <a:spcPct val="190000"/>
              </a:lnSpc>
              <a:buFont typeface="Wingdings" pitchFamily="2" charset="2"/>
              <a:tabLst>
                <a:tab pos="685800"/>
              </a:tabLst>
            </a:pP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（</a:t>
            </a:r>
            <a:r>
              <a:rPr lang="en-US" altLang="zh-CN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1</a:t>
            </a: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） </a:t>
            </a:r>
            <a:r>
              <a:rPr lang="ko-KR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地下室水浸应急措施</a:t>
            </a:r>
            <a:endParaRPr lang="ko-KR" altLang="en-US" sz="2400" b="1">
              <a:solidFill>
                <a:schemeClr val="tx2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0" eaLnBrk="1" hangingPunct="1">
              <a:lnSpc>
                <a:spcPct val="190000"/>
              </a:lnSpc>
              <a:buFont typeface="Wingdings" pitchFamily="2" charset="2"/>
              <a:tabLst>
                <a:tab pos="685800"/>
              </a:tabLst>
            </a:pP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（</a:t>
            </a:r>
            <a:r>
              <a:rPr lang="en-US" altLang="zh-CN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2</a:t>
            </a: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） </a:t>
            </a:r>
            <a:r>
              <a:rPr lang="ko-KR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发现业主斗殴醉酒闹事、精神病人、急症病人</a:t>
            </a:r>
            <a:endParaRPr lang="ko-KR" altLang="en-US" sz="2400" b="1">
              <a:solidFill>
                <a:schemeClr val="tx2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0" eaLnBrk="1" hangingPunct="1">
              <a:lnSpc>
                <a:spcPct val="190000"/>
              </a:lnSpc>
              <a:buFont typeface="Wingdings" pitchFamily="2" charset="2"/>
              <a:tabLst>
                <a:tab pos="685800"/>
              </a:tabLst>
            </a:pP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（</a:t>
            </a:r>
            <a:r>
              <a:rPr lang="en-US" altLang="zh-CN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3</a:t>
            </a: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） </a:t>
            </a:r>
            <a:r>
              <a:rPr lang="ko-KR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建筑施工噪音应急处理</a:t>
            </a:r>
            <a:endParaRPr lang="ko-KR" altLang="en-US" sz="2400" b="1">
              <a:solidFill>
                <a:schemeClr val="tx2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0" eaLnBrk="1" hangingPunct="1">
              <a:lnSpc>
                <a:spcPct val="190000"/>
              </a:lnSpc>
              <a:buFont typeface="Wingdings" pitchFamily="2" charset="2"/>
              <a:tabLst>
                <a:tab pos="685800"/>
              </a:tabLst>
            </a:pP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（</a:t>
            </a:r>
            <a:r>
              <a:rPr lang="en-US" altLang="zh-CN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4</a:t>
            </a: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） </a:t>
            </a:r>
            <a:r>
              <a:rPr lang="ko-KR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周边废气污染应急处理</a:t>
            </a:r>
            <a:endParaRPr lang="ko-KR" altLang="en-US" sz="2400" b="1">
              <a:solidFill>
                <a:schemeClr val="tx2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0" eaLnBrk="1" hangingPunct="1">
              <a:lnSpc>
                <a:spcPct val="190000"/>
              </a:lnSpc>
              <a:buFont typeface="Wingdings" pitchFamily="2" charset="2"/>
              <a:tabLst>
                <a:tab pos="685800"/>
              </a:tabLst>
            </a:pP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（</a:t>
            </a:r>
            <a:r>
              <a:rPr lang="en-US" altLang="zh-CN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5</a:t>
            </a: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） </a:t>
            </a:r>
            <a:r>
              <a:rPr lang="ko-KR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饮用水源污染应急处理</a:t>
            </a:r>
            <a:endParaRPr lang="ko-KR" altLang="en-US" sz="2400" b="1">
              <a:solidFill>
                <a:schemeClr val="tx2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0" eaLnBrk="1" hangingPunct="1">
              <a:lnSpc>
                <a:spcPct val="190000"/>
              </a:lnSpc>
              <a:buFont typeface="Wingdings" pitchFamily="2" charset="2"/>
              <a:tabLst>
                <a:tab pos="685800"/>
              </a:tabLst>
            </a:pP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（</a:t>
            </a:r>
            <a:r>
              <a:rPr lang="en-US" altLang="zh-CN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6</a:t>
            </a: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） </a:t>
            </a:r>
            <a:r>
              <a:rPr lang="ko-KR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落水抢救应急处理</a:t>
            </a:r>
            <a:endParaRPr lang="ko-KR" altLang="en-US" sz="2400" b="1">
              <a:solidFill>
                <a:schemeClr val="tx2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0" eaLnBrk="1" hangingPunct="1">
              <a:lnSpc>
                <a:spcPct val="190000"/>
              </a:lnSpc>
              <a:buFont typeface="Wingdings" pitchFamily="2" charset="2"/>
              <a:tabLst>
                <a:tab pos="685800"/>
              </a:tabLst>
            </a:pP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（</a:t>
            </a:r>
            <a:r>
              <a:rPr lang="en-US" altLang="zh-CN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7</a:t>
            </a: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） </a:t>
            </a:r>
            <a:r>
              <a:rPr lang="ko-KR" altLang="en-US" sz="24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物业各项活动的应急措施</a:t>
            </a:r>
            <a:endParaRPr lang="ko-KR" altLang="en-US" sz="2400" b="1">
              <a:solidFill>
                <a:schemeClr val="tx2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2291" name="Text Box 3"/>
          <p:cNvSpPr/>
          <p:nvPr/>
        </p:nvSpPr>
        <p:spPr>
          <a:xfrm>
            <a:off x="76200" y="6324600"/>
            <a:ext cx="3770312" cy="422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lnSpc>
                <a:spcPct val="120000"/>
              </a:lnSpc>
            </a:pPr>
            <a:r>
              <a:rPr lang="zh-CN" altLang="en-US">
                <a:solidFill>
                  <a:schemeClr val="tx2"/>
                </a:solidFill>
                <a:ea typeface="宋体" pitchFamily="2" charset="-122"/>
              </a:rPr>
              <a:t>小区经理的六个能力</a:t>
            </a:r>
            <a:endParaRPr lang="zh-CN" altLang="en-US">
              <a:solidFill>
                <a:schemeClr val="tx2"/>
              </a:solidFill>
              <a:ea typeface="宋体" pitchFamily="2" charset="-122"/>
            </a:endParaRPr>
          </a:p>
        </p:txBody>
      </p:sp>
      <p:sp>
        <p:nvSpPr>
          <p:cNvPr id="12292" name="Rectangle 4"/>
          <p:cNvSpPr/>
          <p:nvPr/>
        </p:nvSpPr>
        <p:spPr>
          <a:xfrm>
            <a:off x="304800" y="658812"/>
            <a:ext cx="1222375" cy="1017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lnSpc>
                <a:spcPct val="190000"/>
              </a:lnSpc>
              <a:buFont typeface="Wingdings" pitchFamily="2" charset="2"/>
            </a:pPr>
            <a:r>
              <a:rPr lang="zh-CN" altLang="en-US" sz="3200" b="1">
                <a:solidFill>
                  <a:schemeClr val="tx2"/>
                </a:solidFill>
                <a:latin typeface="华文新魏" pitchFamily="2" charset="-122"/>
                <a:ea typeface="华文新魏" pitchFamily="2" charset="-122"/>
              </a:rPr>
              <a:t>增加 </a:t>
            </a:r>
            <a:r>
              <a:rPr lang="en-US" altLang="zh-CN" sz="3200" b="1">
                <a:solidFill>
                  <a:schemeClr val="tx2"/>
                </a:solidFill>
                <a:latin typeface="华文新魏" pitchFamily="2" charset="-122"/>
                <a:ea typeface="华文新魏" pitchFamily="2" charset="-122"/>
              </a:rPr>
              <a:t>:</a:t>
            </a:r>
            <a:endParaRPr lang="en-US" altLang="zh-CN" sz="3200" b="1">
              <a:solidFill>
                <a:schemeClr val="tx2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12293" name="TextBox 1229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物业项目经理的六个能力共25页，您现在浏览的是第7页!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/>
          <p:nvPr/>
        </p:nvSpPr>
        <p:spPr>
          <a:xfrm>
            <a:off x="1871662" y="2570162"/>
            <a:ext cx="38163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tabLst>
                <a:tab pos="685800"/>
              </a:tabLst>
            </a:pP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1 </a:t>
            </a:r>
            <a:r>
              <a:rPr lang="zh-CN" altLang="en-US" sz="2800" b="1">
                <a:solidFill>
                  <a:schemeClr val="tx2"/>
                </a:solidFill>
                <a:ea typeface="宋体" pitchFamily="2" charset="-122"/>
              </a:rPr>
              <a:t>、</a:t>
            </a:r>
            <a:r>
              <a:rPr lang="zh-CN" altLang="en-US" sz="2400" b="1">
                <a:ea typeface="宋体" pitchFamily="2" charset="-122"/>
              </a:rPr>
              <a:t>善于合作的团队精神</a:t>
            </a:r>
            <a:r>
              <a:rPr lang="ko-KR" altLang="en-US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 </a:t>
            </a:r>
            <a:endParaRPr lang="ko-KR" altLang="en-US" sz="2800" b="1">
              <a:solidFill>
                <a:schemeClr val="tx2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4339" name="Rectangle 3"/>
          <p:cNvSpPr/>
          <p:nvPr/>
        </p:nvSpPr>
        <p:spPr>
          <a:xfrm>
            <a:off x="1905000" y="3367088"/>
            <a:ext cx="341788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tabLst>
                <a:tab pos="685800"/>
              </a:tabLst>
            </a:pP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2 </a:t>
            </a:r>
            <a:r>
              <a:rPr lang="zh-CN" altLang="en-US" sz="2800" b="1">
                <a:solidFill>
                  <a:schemeClr val="tx2"/>
                </a:solidFill>
                <a:ea typeface="宋体" pitchFamily="2" charset="-122"/>
              </a:rPr>
              <a:t>、</a:t>
            </a:r>
            <a:r>
              <a:rPr lang="zh-CN" altLang="en-US" sz="2400" b="1">
                <a:ea typeface="宋体" pitchFamily="2" charset="-122"/>
              </a:rPr>
              <a:t>因地制宜开展培训</a:t>
            </a:r>
            <a:r>
              <a:rPr lang="ko-KR" altLang="en-US" sz="2400" b="1">
                <a:ea typeface="宋体" pitchFamily="2" charset="-122"/>
              </a:rPr>
              <a:t> </a:t>
            </a:r>
            <a:endParaRPr lang="ko-KR" altLang="en-US" sz="2400" b="1">
              <a:ea typeface="宋体" pitchFamily="2" charset="-122"/>
            </a:endParaRPr>
          </a:p>
        </p:txBody>
      </p:sp>
      <p:sp>
        <p:nvSpPr>
          <p:cNvPr id="14340" name="Rectangle 4"/>
          <p:cNvSpPr/>
          <p:nvPr/>
        </p:nvSpPr>
        <p:spPr>
          <a:xfrm>
            <a:off x="1903412" y="4186238"/>
            <a:ext cx="4486275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tabLst>
                <a:tab pos="685800"/>
              </a:tabLst>
            </a:pP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3 </a:t>
            </a:r>
            <a:r>
              <a:rPr lang="zh-CN" altLang="en-US" sz="2800" b="1">
                <a:solidFill>
                  <a:schemeClr val="tx2"/>
                </a:solidFill>
                <a:ea typeface="宋体" pitchFamily="2" charset="-122"/>
              </a:rPr>
              <a:t>、</a:t>
            </a:r>
            <a:r>
              <a:rPr lang="zh-CN" altLang="en-US" sz="2400" b="1">
                <a:ea typeface="宋体" pitchFamily="2" charset="-122"/>
              </a:rPr>
              <a:t>组织多种形式的劳动竞赛</a:t>
            </a:r>
            <a:endParaRPr lang="zh-CN" altLang="en-US" sz="2400" b="1">
              <a:ea typeface="宋体" pitchFamily="2" charset="-122"/>
            </a:endParaRPr>
          </a:p>
          <a:p>
            <a:pPr marL="0" lvl="0" indent="0" eaLnBrk="1" hangingPunct="1">
              <a:tabLst>
                <a:tab pos="685800"/>
              </a:tabLst>
            </a:pPr>
            <a:r>
              <a:rPr lang="zh-CN" altLang="en-US" sz="2400" b="1">
                <a:ea typeface="宋体" pitchFamily="2" charset="-122"/>
              </a:rPr>
              <a:t>        把有意义的事做的有意思</a:t>
            </a:r>
            <a:r>
              <a:rPr lang="zh-CN" altLang="en-US" sz="2800">
                <a:ea typeface="宋体" pitchFamily="2" charset="-122"/>
              </a:rPr>
              <a:t> </a:t>
            </a:r>
            <a:r>
              <a:rPr lang="ko-KR" altLang="en-US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 </a:t>
            </a:r>
            <a:endParaRPr lang="ko-KR" altLang="en-US" sz="2800" b="1">
              <a:solidFill>
                <a:schemeClr val="tx2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4341" name="Rectangle 5"/>
          <p:cNvSpPr/>
          <p:nvPr/>
        </p:nvSpPr>
        <p:spPr>
          <a:xfrm>
            <a:off x="1903412" y="5348288"/>
            <a:ext cx="373697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tabLst>
                <a:tab pos="685800"/>
              </a:tabLst>
            </a:pPr>
            <a:r>
              <a:rPr lang="en-US" altLang="ko-KR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4 </a:t>
            </a:r>
            <a:r>
              <a:rPr lang="zh-CN" altLang="en-US" sz="2800" b="1">
                <a:solidFill>
                  <a:schemeClr val="tx2"/>
                </a:solidFill>
                <a:ea typeface="宋体" pitchFamily="2" charset="-122"/>
              </a:rPr>
              <a:t>、</a:t>
            </a:r>
            <a:r>
              <a:rPr lang="ko-KR" altLang="en-US" sz="2800">
                <a:ea typeface="Gulim" pitchFamily="34" charset="-127"/>
              </a:rPr>
              <a:t> </a:t>
            </a:r>
            <a:r>
              <a:rPr lang="ko-KR" altLang="en-US" sz="2400" b="1">
                <a:ea typeface="宋体" pitchFamily="2" charset="-122"/>
              </a:rPr>
              <a:t>公平公正地开展奖惩</a:t>
            </a:r>
            <a:endParaRPr lang="ko-KR" altLang="en-US" sz="2400" b="1">
              <a:ea typeface="宋体" pitchFamily="2" charset="-122"/>
            </a:endParaRPr>
          </a:p>
        </p:txBody>
      </p:sp>
      <p:sp>
        <p:nvSpPr>
          <p:cNvPr id="14342" name="Text Box 6"/>
          <p:cNvSpPr/>
          <p:nvPr/>
        </p:nvSpPr>
        <p:spPr>
          <a:xfrm>
            <a:off x="76200" y="6324600"/>
            <a:ext cx="3770312" cy="422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lnSpc>
                <a:spcPct val="120000"/>
              </a:lnSpc>
            </a:pPr>
            <a:r>
              <a:rPr lang="zh-CN" altLang="en-US">
                <a:solidFill>
                  <a:schemeClr val="tx2"/>
                </a:solidFill>
                <a:ea typeface="宋体" pitchFamily="2" charset="-122"/>
              </a:rPr>
              <a:t>小区经理的六个能力</a:t>
            </a:r>
            <a:endParaRPr lang="zh-CN" altLang="en-US">
              <a:solidFill>
                <a:schemeClr val="tx2"/>
              </a:solidFill>
              <a:ea typeface="宋体" pitchFamily="2" charset="-122"/>
            </a:endParaRPr>
          </a:p>
        </p:txBody>
      </p:sp>
      <p:sp>
        <p:nvSpPr>
          <p:cNvPr id="14343" name="Rectangle 7"/>
          <p:cNvSpPr/>
          <p:nvPr/>
        </p:nvSpPr>
        <p:spPr>
          <a:xfrm>
            <a:off x="685800" y="1416050"/>
            <a:ext cx="70104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/>
            <a:r>
              <a:rPr lang="zh-CN" altLang="en-US" sz="3600" b="1">
                <a:solidFill>
                  <a:schemeClr val="tx2"/>
                </a:solidFill>
                <a:ea typeface="楷体_GB2312" pitchFamily="49" charset="-122"/>
              </a:rPr>
              <a:t>二、开拓创新有鼓动下属的活力</a:t>
            </a:r>
            <a:endParaRPr lang="zh-CN" altLang="en-US" sz="3600" b="1">
              <a:solidFill>
                <a:schemeClr val="tx2"/>
              </a:solidFill>
              <a:ea typeface="楷体_GB2312" pitchFamily="49" charset="-122"/>
            </a:endParaRPr>
          </a:p>
        </p:txBody>
      </p:sp>
      <p:sp>
        <p:nvSpPr>
          <p:cNvPr id="14344" name="TextBox 1434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物业项目经理的六个能力共25页，您现在浏览的是第8页!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3"/>
          <p:cNvSpPr/>
          <p:nvPr>
            <p:ph type="body" idx="4294967295"/>
          </p:nvPr>
        </p:nvSpPr>
        <p:spPr>
          <a:xfrm>
            <a:off x="914400" y="1066800"/>
            <a:ext cx="8229600" cy="52482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2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2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2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2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9pPr>
          </a:lstStyle>
          <a:p>
            <a:pPr lvl="0" eaLnBrk="1" hangingPunct="1">
              <a:buNone/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投诉处理需注意的方法：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buNone/>
            </a:pPr>
            <a:endParaRPr lang="zh-CN" altLang="en-US" b="1">
              <a:ea typeface="宋体" pitchFamily="2" charset="-122"/>
            </a:endParaRPr>
          </a:p>
          <a:p>
            <a:pPr lvl="0" eaLnBrk="1" hangingPunct="1">
              <a:buNone/>
            </a:pPr>
            <a:r>
              <a:rPr lang="en-US" altLang="zh-CN" sz="2400" b="1">
                <a:solidFill>
                  <a:schemeClr val="tx1"/>
                </a:solidFill>
                <a:ea typeface="宋体" pitchFamily="2" charset="-122"/>
              </a:rPr>
              <a:t>1  </a:t>
            </a:r>
            <a:r>
              <a:rPr lang="zh-CN" altLang="en-US" sz="2400" b="1">
                <a:solidFill>
                  <a:schemeClr val="tx1"/>
                </a:solidFill>
                <a:ea typeface="宋体" pitchFamily="2" charset="-122"/>
              </a:rPr>
              <a:t>、耐心倾听，不与争辩</a:t>
            </a:r>
            <a:endParaRPr lang="zh-CN" altLang="en-US" sz="2400" b="1">
              <a:solidFill>
                <a:schemeClr val="tx1"/>
              </a:solidFill>
              <a:ea typeface="宋体" pitchFamily="2" charset="-122"/>
            </a:endParaRPr>
          </a:p>
          <a:p>
            <a:pPr lvl="0" eaLnBrk="1" hangingPunct="1">
              <a:buNone/>
            </a:pPr>
            <a:r>
              <a:rPr lang="en-US" altLang="zh-CN" sz="2400" b="1">
                <a:solidFill>
                  <a:schemeClr val="tx1"/>
                </a:solidFill>
                <a:ea typeface="宋体" pitchFamily="2" charset="-122"/>
              </a:rPr>
              <a:t>2 </a:t>
            </a:r>
            <a:r>
              <a:rPr lang="zh-CN" altLang="en-US" sz="2400" b="1">
                <a:solidFill>
                  <a:schemeClr val="tx1"/>
                </a:solidFill>
                <a:ea typeface="宋体" pitchFamily="2" charset="-122"/>
              </a:rPr>
              <a:t>、 详细记录，确认投诉</a:t>
            </a:r>
            <a:endParaRPr lang="zh-CN" altLang="en-US" sz="2400" b="1">
              <a:solidFill>
                <a:schemeClr val="tx1"/>
              </a:solidFill>
              <a:ea typeface="宋体" pitchFamily="2" charset="-122"/>
            </a:endParaRPr>
          </a:p>
          <a:p>
            <a:pPr lvl="0" eaLnBrk="1" hangingPunct="1">
              <a:buNone/>
            </a:pPr>
            <a:r>
              <a:rPr lang="en-US" altLang="zh-CN" sz="2400" b="1">
                <a:solidFill>
                  <a:schemeClr val="tx1"/>
                </a:solidFill>
                <a:ea typeface="宋体" pitchFamily="2" charset="-122"/>
              </a:rPr>
              <a:t>3 </a:t>
            </a:r>
            <a:r>
              <a:rPr lang="zh-CN" altLang="en-US" sz="2400" b="1">
                <a:solidFill>
                  <a:schemeClr val="tx1"/>
                </a:solidFill>
                <a:ea typeface="宋体" pitchFamily="2" charset="-122"/>
              </a:rPr>
              <a:t>、 真正对待，冷静处理</a:t>
            </a:r>
            <a:endParaRPr lang="zh-CN" altLang="en-US" sz="2400" b="1">
              <a:solidFill>
                <a:schemeClr val="tx1"/>
              </a:solidFill>
              <a:ea typeface="宋体" pitchFamily="2" charset="-122"/>
            </a:endParaRPr>
          </a:p>
          <a:p>
            <a:pPr lvl="0" eaLnBrk="1" hangingPunct="1">
              <a:buNone/>
            </a:pPr>
            <a:r>
              <a:rPr lang="en-US" altLang="zh-CN" sz="2400" b="1">
                <a:solidFill>
                  <a:schemeClr val="tx1"/>
                </a:solidFill>
                <a:ea typeface="宋体" pitchFamily="2" charset="-122"/>
              </a:rPr>
              <a:t>4 </a:t>
            </a:r>
            <a:r>
              <a:rPr lang="zh-CN" altLang="en-US" sz="2400" b="1">
                <a:solidFill>
                  <a:schemeClr val="tx1"/>
                </a:solidFill>
                <a:ea typeface="宋体" pitchFamily="2" charset="-122"/>
              </a:rPr>
              <a:t>、 及时处理，注重质量</a:t>
            </a:r>
            <a:endParaRPr lang="zh-CN" altLang="en-US" sz="2400" b="1">
              <a:solidFill>
                <a:schemeClr val="tx1"/>
              </a:solidFill>
              <a:ea typeface="宋体" pitchFamily="2" charset="-122"/>
            </a:endParaRPr>
          </a:p>
          <a:p>
            <a:pPr lvl="0" eaLnBrk="1" hangingPunct="1">
              <a:buNone/>
            </a:pPr>
            <a:r>
              <a:rPr lang="en-US" altLang="zh-CN" sz="2400" b="1">
                <a:solidFill>
                  <a:schemeClr val="tx1"/>
                </a:solidFill>
                <a:ea typeface="宋体" pitchFamily="2" charset="-122"/>
              </a:rPr>
              <a:t>5 </a:t>
            </a:r>
            <a:r>
              <a:rPr lang="zh-CN" altLang="en-US" sz="2400" b="1">
                <a:solidFill>
                  <a:schemeClr val="tx1"/>
                </a:solidFill>
                <a:ea typeface="宋体" pitchFamily="2" charset="-122"/>
              </a:rPr>
              <a:t>、 总结经验，改善服务</a:t>
            </a:r>
            <a:endParaRPr lang="zh-CN" altLang="en-US" sz="2400" b="1">
              <a:solidFill>
                <a:schemeClr val="tx1"/>
              </a:solidFill>
              <a:ea typeface="宋体" pitchFamily="2" charset="-122"/>
            </a:endParaRPr>
          </a:p>
          <a:p>
            <a:pPr lvl="0" eaLnBrk="1" hangingPunct="1"/>
            <a:endParaRPr lang="zh-CN" altLang="en-US" sz="2400" b="1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16387" name="TextBox 1638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物业项目经理的六个能力共25页，您现在浏览的是第9页!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3"/>
          <p:cNvSpPr/>
          <p:nvPr>
            <p:ph type="body" idx="4294967295"/>
          </p:nvPr>
        </p:nvSpPr>
        <p:spPr>
          <a:xfrm>
            <a:off x="609600" y="2219325"/>
            <a:ext cx="7848600" cy="39528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2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2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2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2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2"/>
                </a:solidFill>
                <a:latin typeface="+mn-lt"/>
              </a:defRPr>
            </a:lvl9pPr>
          </a:lstStyle>
          <a:p>
            <a:pPr lvl="0" eaLnBrk="1" hangingPunct="1">
              <a:lnSpc>
                <a:spcPct val="135000"/>
              </a:lnSpc>
              <a:buNone/>
            </a:pPr>
            <a:r>
              <a:rPr lang="zh-CN" altLang="en-US" sz="2800" b="1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    在企业外，也要摆正位置，善于与业主沟通，虚心聆听不同的意见和呼声，积主动地处理危机公关。稳定的心态可以使人胜不骄、败不馁；还使人能有所容让，从而避免与业主发生不必要的摩擦和碰撞。</a:t>
            </a:r>
            <a:endParaRPr lang="zh-CN" altLang="en-US" sz="2800" b="1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8435" name="TextBox 1843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物业项目经理的六个能力共25页，您现在浏览的是第10页!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3"/>
          <p:cNvSpPr/>
          <p:nvPr/>
        </p:nvSpPr>
        <p:spPr>
          <a:xfrm>
            <a:off x="762000" y="1749425"/>
            <a:ext cx="7848600" cy="137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lnSpc>
                <a:spcPct val="150000"/>
              </a:lnSpc>
              <a:tabLst>
                <a:tab pos="685800"/>
              </a:tabLst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    可采取走访、恳谈会、问卷调查、通讯等多种形式与业主或使用人进行沟通，每年的沟通面</a:t>
            </a:r>
            <a:endParaRPr lang="ko-KR" altLang="en-US" sz="2800" b="1">
              <a:solidFill>
                <a:schemeClr val="tx2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0483" name="Text Box 4"/>
          <p:cNvSpPr/>
          <p:nvPr/>
        </p:nvSpPr>
        <p:spPr>
          <a:xfrm>
            <a:off x="76200" y="6324600"/>
            <a:ext cx="3770312" cy="422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lnSpc>
                <a:spcPct val="120000"/>
              </a:lnSpc>
            </a:pPr>
            <a:r>
              <a:rPr lang="zh-CN" altLang="en-US">
                <a:solidFill>
                  <a:schemeClr val="tx2"/>
                </a:solidFill>
                <a:ea typeface="宋体" pitchFamily="2" charset="-122"/>
              </a:rPr>
              <a:t>小区经理的六个能力</a:t>
            </a:r>
            <a:endParaRPr lang="zh-CN" altLang="en-US">
              <a:solidFill>
                <a:schemeClr val="tx2"/>
              </a:solidFill>
              <a:ea typeface="宋体" pitchFamily="2" charset="-122"/>
            </a:endParaRPr>
          </a:p>
        </p:txBody>
      </p:sp>
      <p:sp>
        <p:nvSpPr>
          <p:cNvPr id="20484" name="Rectangle 6"/>
          <p:cNvSpPr/>
          <p:nvPr/>
        </p:nvSpPr>
        <p:spPr>
          <a:xfrm>
            <a:off x="1676400" y="3351212"/>
            <a:ext cx="5410200" cy="2287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lnSpc>
                <a:spcPct val="150000"/>
              </a:lnSpc>
              <a:tabLst>
                <a:tab pos="685800"/>
              </a:tabLst>
            </a:pPr>
            <a:r>
              <a:rPr lang="zh-CN" altLang="en-US" sz="32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三级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：不低于小区住户的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60%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。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0" eaLnBrk="1" hangingPunct="1">
              <a:lnSpc>
                <a:spcPct val="150000"/>
              </a:lnSpc>
              <a:tabLst>
                <a:tab pos="685800"/>
              </a:tabLst>
            </a:pPr>
            <a:r>
              <a:rPr lang="zh-CN" altLang="en-US" sz="32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四级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：不低于小区住户的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80%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。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0" eaLnBrk="1" hangingPunct="1">
              <a:lnSpc>
                <a:spcPct val="150000"/>
              </a:lnSpc>
              <a:tabLst>
                <a:tab pos="685800"/>
              </a:tabLst>
            </a:pPr>
            <a:r>
              <a:rPr lang="zh-CN" altLang="en-US" sz="32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五级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：不低于小区住户的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90%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。</a:t>
            </a:r>
            <a:r>
              <a:rPr lang="ko-KR" altLang="en-US" sz="2200" b="1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 </a:t>
            </a:r>
            <a:endParaRPr lang="ko-KR" altLang="en-US" sz="2200" b="1">
              <a:solidFill>
                <a:schemeClr val="tx2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0485" name="TextBox 2048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物业项目经理的六个能力共25页，您现在浏览的是第11页!</a:t>
            </a:r>
          </a:p>
        </p:txBody>
      </p:sp>
    </p:spTree>
  </p:cSld>
  <p:clrMapOvr>
    <a:masterClrMapping/>
  </p:clrMapOvr>
  <p:transition advClick="0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Rectangle 2"/>
          <p:cNvSpPr/>
          <p:nvPr/>
        </p:nvSpPr>
        <p:spPr>
          <a:xfrm>
            <a:off x="-5410200" y="2655888"/>
            <a:ext cx="14554200" cy="26479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algn="ctr" eaLnBrk="1" hangingPunct="1">
              <a:tabLst>
                <a:tab pos="685800"/>
              </a:tabLst>
            </a:pPr>
            <a:r>
              <a:rPr lang="en-US" altLang="zh-CN" b="1">
                <a:ea typeface="宋体" pitchFamily="2" charset="-122"/>
              </a:rPr>
              <a:t>                                          </a:t>
            </a:r>
            <a:r>
              <a:rPr lang="en-US" altLang="zh-CN" sz="2400" b="1">
                <a:ea typeface="宋体" pitchFamily="2" charset="-122"/>
              </a:rPr>
              <a:t>1</a:t>
            </a:r>
            <a:r>
              <a:rPr lang="zh-CN" altLang="en-US" sz="2400" b="1">
                <a:ea typeface="宋体" pitchFamily="2" charset="-122"/>
              </a:rPr>
              <a:t>、量入为出      </a:t>
            </a:r>
            <a:r>
              <a:rPr lang="en-US" altLang="zh-CN" sz="2400" b="1">
                <a:ea typeface="宋体" pitchFamily="2" charset="-122"/>
              </a:rPr>
              <a:t>(</a:t>
            </a:r>
            <a:r>
              <a:rPr lang="zh-CN" altLang="en-US" sz="2400" b="1">
                <a:ea typeface="宋体" pitchFamily="2" charset="-122"/>
              </a:rPr>
              <a:t>经济核算到位</a:t>
            </a:r>
            <a:r>
              <a:rPr lang="en-US" altLang="zh-CN" sz="2400" b="1">
                <a:ea typeface="宋体" pitchFamily="2" charset="-122"/>
              </a:rPr>
              <a:t>)</a:t>
            </a:r>
            <a:endParaRPr lang="en-US" altLang="zh-CN" sz="2400" b="1">
              <a:ea typeface="宋体" pitchFamily="2" charset="-122"/>
            </a:endParaRPr>
          </a:p>
          <a:p>
            <a:pPr marL="0" lvl="0" indent="0" algn="ctr" eaLnBrk="1" hangingPunct="1">
              <a:tabLst>
                <a:tab pos="685800"/>
              </a:tabLst>
            </a:pPr>
            <a:endParaRPr lang="en-US" altLang="zh-CN" sz="2400" b="1">
              <a:ea typeface="宋体" pitchFamily="2" charset="-122"/>
            </a:endParaRPr>
          </a:p>
          <a:p>
            <a:pPr marL="0" lvl="0" indent="0" algn="ctr" eaLnBrk="1" hangingPunct="1">
              <a:tabLst>
                <a:tab pos="685800"/>
              </a:tabLst>
            </a:pPr>
            <a:r>
              <a:rPr lang="en-US" altLang="zh-CN" sz="2400" b="1">
                <a:ea typeface="宋体" pitchFamily="2" charset="-122"/>
              </a:rPr>
              <a:t>                                                                          2</a:t>
            </a:r>
            <a:r>
              <a:rPr lang="zh-CN" altLang="en-US" sz="2400" b="1">
                <a:ea typeface="宋体" pitchFamily="2" charset="-122"/>
              </a:rPr>
              <a:t>、节能降耗对分承包方作出评价（电梯、绿化、智能化）</a:t>
            </a:r>
            <a:endParaRPr lang="zh-CN" altLang="en-US" sz="2400" b="1">
              <a:ea typeface="宋体" pitchFamily="2" charset="-122"/>
            </a:endParaRPr>
          </a:p>
          <a:p>
            <a:pPr marL="0" lvl="0" indent="0" algn="ctr" eaLnBrk="1" hangingPunct="1">
              <a:tabLst>
                <a:tab pos="685800"/>
              </a:tabLst>
            </a:pPr>
            <a:endParaRPr lang="en-US" altLang="zh-CN" sz="2400" b="1">
              <a:ea typeface="宋体" pitchFamily="2" charset="-122"/>
            </a:endParaRPr>
          </a:p>
          <a:p>
            <a:pPr marL="0" lvl="0" indent="0" algn="ctr" eaLnBrk="1" hangingPunct="1">
              <a:tabLst>
                <a:tab pos="685800"/>
              </a:tabLst>
            </a:pPr>
            <a:r>
              <a:rPr lang="en-US" altLang="zh-CN" sz="2400" b="1">
                <a:ea typeface="宋体" pitchFamily="2" charset="-122"/>
              </a:rPr>
              <a:t>   3</a:t>
            </a:r>
            <a:r>
              <a:rPr lang="zh-CN" altLang="en-US" sz="2400" b="1">
                <a:ea typeface="宋体" pitchFamily="2" charset="-122"/>
              </a:rPr>
              <a:t>、提前预防</a:t>
            </a:r>
            <a:endParaRPr lang="zh-CN" altLang="en-US" sz="2400" b="1">
              <a:ea typeface="宋体" pitchFamily="2" charset="-122"/>
            </a:endParaRPr>
          </a:p>
          <a:p>
            <a:pPr marL="0" lvl="0" indent="0" algn="ctr" eaLnBrk="1" hangingPunct="1">
              <a:tabLst>
                <a:tab pos="685800"/>
              </a:tabLst>
            </a:pPr>
            <a:endParaRPr lang="zh-CN" altLang="en-US" sz="2400" b="1">
              <a:ea typeface="宋体" pitchFamily="2" charset="-122"/>
            </a:endParaRPr>
          </a:p>
          <a:p>
            <a:pPr marL="0" lvl="0" indent="0" algn="ctr" eaLnBrk="1" hangingPunct="1">
              <a:tabLst>
                <a:tab pos="685800"/>
              </a:tabLst>
            </a:pPr>
            <a:r>
              <a:rPr lang="en-US" altLang="zh-CN" sz="2400" b="1">
                <a:ea typeface="宋体" pitchFamily="2" charset="-122"/>
              </a:rPr>
              <a:t>               4</a:t>
            </a:r>
            <a:r>
              <a:rPr lang="zh-CN" altLang="en-US" sz="2400" b="1">
                <a:ea typeface="宋体" pitchFamily="2" charset="-122"/>
              </a:rPr>
              <a:t>、开展菜单式服务</a:t>
            </a:r>
            <a:endParaRPr lang="ko-KR" altLang="en-US" sz="2400" b="1">
              <a:ea typeface="Gulim" pitchFamily="34" charset="-127"/>
            </a:endParaRPr>
          </a:p>
        </p:txBody>
      </p:sp>
      <p:sp>
        <p:nvSpPr>
          <p:cNvPr id="22531" name="Text Box 3"/>
          <p:cNvSpPr/>
          <p:nvPr/>
        </p:nvSpPr>
        <p:spPr>
          <a:xfrm>
            <a:off x="76200" y="6324600"/>
            <a:ext cx="3770312" cy="422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>
              <a:lnSpc>
                <a:spcPct val="120000"/>
              </a:lnSpc>
            </a:pPr>
            <a:r>
              <a:rPr lang="zh-CN" altLang="en-US">
                <a:solidFill>
                  <a:schemeClr val="tx2"/>
                </a:solidFill>
                <a:ea typeface="宋体" pitchFamily="2" charset="-122"/>
              </a:rPr>
              <a:t>小区经理的六个能力</a:t>
            </a:r>
            <a:endParaRPr lang="zh-CN" altLang="en-US">
              <a:solidFill>
                <a:schemeClr val="tx2"/>
              </a:solidFill>
              <a:ea typeface="宋体" pitchFamily="2" charset="-122"/>
            </a:endParaRPr>
          </a:p>
        </p:txBody>
      </p:sp>
      <p:sp>
        <p:nvSpPr>
          <p:cNvPr id="22532" name="Rectangle 4"/>
          <p:cNvSpPr/>
          <p:nvPr/>
        </p:nvSpPr>
        <p:spPr>
          <a:xfrm>
            <a:off x="630238" y="1143000"/>
            <a:ext cx="6607175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marL="0" lvl="0" indent="0" eaLnBrk="1" hangingPunct="1"/>
            <a:r>
              <a:rPr lang="zh-CN" altLang="en-US" sz="36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五、精细管理有当家理财的智力</a:t>
            </a:r>
            <a:endParaRPr lang="ko-KR" altLang="en-US" sz="3600" b="1">
              <a:solidFill>
                <a:schemeClr val="tx2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2533" name="TextBox 2253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物业项目经理的六个能力共25页，您现在浏览的是第12页!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https://d.book118.com/786211233210010040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sample">
  <a:themeElements>
    <a:clrScheme name="sample 3">
      <a:dk1>
        <a:srgbClr val="0B398B"/>
      </a:dk1>
      <a:lt1>
        <a:srgbClr val="D1D1D1"/>
      </a:lt1>
      <a:dk2>
        <a:srgbClr val="000072"/>
      </a:dk2>
      <a:lt2>
        <a:srgbClr val="FFFFFF"/>
      </a:lt2>
      <a:accent1>
        <a:srgbClr val="003BB2"/>
      </a:accent1>
      <a:accent2>
        <a:srgbClr val="4DA6FF"/>
      </a:accent2>
      <a:accent3>
        <a:srgbClr val="AAAABC"/>
      </a:accent3>
      <a:accent4>
        <a:srgbClr val="B2B2B2"/>
      </a:accent4>
      <a:accent5>
        <a:srgbClr val="AAAFD5"/>
      </a:accent5>
      <a:accent6>
        <a:srgbClr val="4596E7"/>
      </a:accent6>
      <a:hlink>
        <a:srgbClr val="00D69E"/>
      </a:hlink>
      <a:folHlink>
        <a:srgbClr val="D46AE8"/>
      </a:folHlink>
    </a:clrScheme>
    <a:fontScheme name="sampl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ample 1">
        <a:dk1>
          <a:srgbClr val="333333"/>
        </a:dk1>
        <a:lt1>
          <a:srgbClr val="FFFFFF"/>
        </a:lt1>
        <a:dk2>
          <a:srgbClr val="470E03"/>
        </a:dk2>
        <a:lt2>
          <a:srgbClr val="FFFFFF"/>
        </a:lt2>
        <a:accent1>
          <a:srgbClr val="CC6600"/>
        </a:accent1>
        <a:accent2>
          <a:srgbClr val="99CCFF"/>
        </a:accent2>
        <a:accent3>
          <a:srgbClr val="B1AAAA"/>
        </a:accent3>
        <a:accent4>
          <a:srgbClr val="DADADA"/>
        </a:accent4>
        <a:accent5>
          <a:srgbClr val="E2B8AA"/>
        </a:accent5>
        <a:accent6>
          <a:srgbClr val="8AB9E7"/>
        </a:accent6>
        <a:hlink>
          <a:srgbClr val="2EB62E"/>
        </a:hlink>
        <a:folHlink>
          <a:srgbClr val="E88A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ample 2">
        <a:dk1>
          <a:srgbClr val="000000"/>
        </a:dk1>
        <a:lt1>
          <a:srgbClr val="D1D1D1"/>
        </a:lt1>
        <a:dk2>
          <a:srgbClr val="003600"/>
        </a:dk2>
        <a:lt2>
          <a:srgbClr val="FFFFFF"/>
        </a:lt2>
        <a:accent1>
          <a:srgbClr val="26A84E"/>
        </a:accent1>
        <a:accent2>
          <a:srgbClr val="C7E46A"/>
        </a:accent2>
        <a:accent3>
          <a:srgbClr val="AAAEAA"/>
        </a:accent3>
        <a:accent4>
          <a:srgbClr val="B2B2B2"/>
        </a:accent4>
        <a:accent5>
          <a:srgbClr val="ACD1B2"/>
        </a:accent5>
        <a:accent6>
          <a:srgbClr val="B4CF5F"/>
        </a:accent6>
        <a:hlink>
          <a:srgbClr val="00D69E"/>
        </a:hlink>
        <a:folHlink>
          <a:srgbClr val="4466A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ample 3">
        <a:dk1>
          <a:srgbClr val="0B398B"/>
        </a:dk1>
        <a:lt1>
          <a:srgbClr val="D1D1D1"/>
        </a:lt1>
        <a:dk2>
          <a:srgbClr val="000072"/>
        </a:dk2>
        <a:lt2>
          <a:srgbClr val="FFFFFF"/>
        </a:lt2>
        <a:accent1>
          <a:srgbClr val="003BB2"/>
        </a:accent1>
        <a:accent2>
          <a:srgbClr val="4DA6FF"/>
        </a:accent2>
        <a:accent3>
          <a:srgbClr val="AAAABC"/>
        </a:accent3>
        <a:accent4>
          <a:srgbClr val="B2B2B2"/>
        </a:accent4>
        <a:accent5>
          <a:srgbClr val="AAAFD5"/>
        </a:accent5>
        <a:accent6>
          <a:srgbClr val="4596E7"/>
        </a:accent6>
        <a:hlink>
          <a:srgbClr val="00D69E"/>
        </a:hlink>
        <a:folHlink>
          <a:srgbClr val="D46AE8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宋体</vt:lpstr>
      <vt:lpstr>Wingdings</vt:lpstr>
      <vt:lpstr>方正粗倩简体</vt:lpstr>
      <vt:lpstr>华文新魏</vt:lpstr>
      <vt:lpstr>楷体_GB2312</vt:lpstr>
      <vt:lpstr>Gulim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2024-09-07T08:18:28.353</cp:lastPrinted>
  <dcterms:created xsi:type="dcterms:W3CDTF">2024-09-07T00:18:28Z</dcterms:created>
  <dcterms:modified xsi:type="dcterms:W3CDTF">2024-09-07T00:18:29Z</dcterms:modified>
</cp:coreProperties>
</file>