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0B2A260-1869-4252-B1BA-E6AE3558DF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FD0C55-A678-4A42-9DD6-62F15A1835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A634340-70A4-4FC4-8E6C-44FDF00761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2117143-B451-4FA5-BA74-535FC3F768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E986E56-1F47-48AE-A5D5-B027E3DDD13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BB68BEB-BE7E-462C-8C44-A0D1AAE1D51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456818C-A642-4573-9797-48AEC41C78B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90BC1F-2F06-4C8F-BFBC-7450F08728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9AB3B8-38C9-4306-83C7-BCF9C7ABBC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3B5DF1-97CC-467F-B754-0680C578D2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C2CF01-FC33-4DA8-A66C-223C7A085F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6.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6215142154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合同法基本知识培训合同违约责任与争议</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合同违约责任概述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合同争议解决途径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合同违约责任与争议案例分析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合同违约责任与争议风险防范措施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合同违约责任与争议相关法律法规解读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合同违约责任概述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合同违约是指合同当事人违反合同约定的义务或违反法律规定的行为。</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合同违约定义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根据违约行为的性质和严重程度，合同违约可分为根本违约和非根本违约。根本违约是指违约行为严重到足以导致合同目的无法实现；非根本违约则是指违约行为尚未达到根本违约的程度。</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合同违约类型</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合同违约定义及类型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958" r="12958"/>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违约责任的前提是存在一份合法有效的合同，且当事人之间存在明确的权利义务关系。</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存在合法有效的合同</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违约责任的另一个构成要件是当事人违反了合同约定的义务，包括不履行、迟延履行、不完全履行等。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当事人违反合同义务</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如果当事人能够证明其违约行为是由于不可抗力、对方违约等法定或约定的免责事由所致，则可以免除违约责任。</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不存在法定或约定的免责事由</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违约责任构成要件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继续履行</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赔偿损失</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支付违约金</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解除合同</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违约责任承担方式</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对于非根本违约行为，受害方可以要求违约方继续履行合同，并承担因此产生的额外费用和损失。</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如果合同中约定了违约金条款，则违约方应当按照约定支付违约金。</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违约方应当赔偿因其违约行为给受害方造成的损失，包括直接损失和间接损失。</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对于根本违约行为，受害方有权解除合同，并要求违约方承担因此产生的损失。</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合同争议解决途径</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协商和解</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协商和解是合同争议解决的首选方式，双方当事人在平等自愿的基础上，通过友好协商，互谅互让，达成和解协议，解决纠纷。</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协商和解可以节省时间和费用，避免诉讼或仲裁的繁琐程序，同时也有利于维护双方当事人的商业信誉和合作关系。</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在协商和解过程中，双方应当明确各自的权利和义务，提出合理的解决方案，并尽可能达成书面协议，以便日后执行。</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调解处理是指在第三方主持下，通过说服教育等方法，促使双方当事人自愿达成协议，解决纠纷的一种方式。</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调解处理具有灵活性和高效性，可以根据双方当事人的具体情况和需求，制定个性化的解决方案。</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在调解处理过程中，调解员应当保持中立和公正，充分听取双方当事人的意见和诉求，协助双方当事人进行沟通和协商，促成双方自愿达成协议。</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调解处理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0" y="1185774"/>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1536246"/>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仲裁裁决是指双方当事人在争议发生前或发生后达成协议，自愿将争议提交仲裁机构进行裁决的一种方式。</a:t>
            </a:r>
          </a:p>
        </p:txBody>
      </p:sp>
      <p:sp>
        <p:nvSpPr>
          <p:cNvPr id="4" name="AutoShape 4"/>
          <p:cNvSpPr/>
          <p:nvPr/>
        </p:nvSpPr>
        <p:spPr>
          <a:xfrm>
            <a:off x="3079664" y="2918085"/>
            <a:ext cx="9112336" cy="1732311"/>
          </a:xfrm>
          <a:prstGeom prst="rect">
            <a:avLst/>
          </a:prstGeom>
          <a:solidFill>
            <a:schemeClr val="accent2">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0" y="4650396"/>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798378" y="3268557"/>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仲裁裁决具有专业性和保密性，仲裁员通常是相关领域的专家或律师，能够提供专业的法律意见和裁决。</a:t>
            </a:r>
          </a:p>
        </p:txBody>
      </p:sp>
      <p:sp>
        <p:nvSpPr>
          <p:cNvPr id="7" name="TextBox 7"/>
          <p:cNvSpPr txBox="1"/>
          <p:nvPr/>
        </p:nvSpPr>
        <p:spPr>
          <a:xfrm>
            <a:off x="575049" y="5000868"/>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在仲裁裁决过程中，双方当事人应当遵守仲裁规则和程序，提供证据和资料，配合仲裁庭进行审理和裁决。仲裁裁决具有法律效力，一方不履行的，另一方可以申请法院强制执行。</a:t>
            </a:r>
          </a:p>
        </p:txBody>
      </p:sp>
      <p:pic>
        <p:nvPicPr>
          <p:cNvPr id="8" name="Picture 8"/>
          <p:cNvPicPr>
            <a:picLocks noChangeAspect="1"/>
          </p:cNvPicPr>
          <p:nvPr/>
        </p:nvPicPr>
        <p:blipFill>
          <a:blip r:embed="rId2"/>
          <a:srcRect t="21875" b="21875"/>
          <a:stretch>
            <a:fillRect/>
          </a:stretch>
        </p:blipFill>
        <p:spPr>
          <a:xfrm>
            <a:off x="9112336" y="1185774"/>
            <a:ext cx="3079664" cy="1732311"/>
          </a:xfrm>
          <a:prstGeom prst="rect">
            <a:avLst/>
          </a:prstGeom>
        </p:spPr>
      </p:pic>
      <p:pic>
        <p:nvPicPr>
          <p:cNvPr id="9" name="Picture 9"/>
          <p:cNvPicPr>
            <a:picLocks noChangeAspect="1"/>
          </p:cNvPicPr>
          <p:nvPr/>
        </p:nvPicPr>
        <p:blipFill>
          <a:blip r:embed="rId3"/>
          <a:srcRect t="21875" b="21875"/>
          <a:stretch>
            <a:fillRect/>
          </a:stretch>
        </p:blipFill>
        <p:spPr>
          <a:xfrm>
            <a:off x="0" y="2918085"/>
            <a:ext cx="3079664" cy="1732311"/>
          </a:xfrm>
          <a:prstGeom prst="rect">
            <a:avLst/>
          </a:prstGeom>
        </p:spPr>
      </p:pic>
      <p:pic>
        <p:nvPicPr>
          <p:cNvPr id="10" name="Picture 10"/>
          <p:cNvPicPr>
            <a:picLocks noChangeAspect="1"/>
          </p:cNvPicPr>
          <p:nvPr/>
        </p:nvPicPr>
        <p:blipFill>
          <a:blip r:embed="rId4"/>
          <a:srcRect t="21875" b="21875"/>
          <a:stretch>
            <a:fillRect/>
          </a:stretch>
        </p:blipFill>
        <p:spPr>
          <a:xfrm>
            <a:off x="9112336" y="4650396"/>
            <a:ext cx="3079664" cy="1732311"/>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仲裁裁决</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诉讼解决是指双方当事人通过向人民法院提起诉讼的方式解决合同争议。</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73369" y="3249848"/>
            <a:ext cx="6286500" cy="9715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FFFFFF">
                    <a:alpha val="100000"/>
                  </a:srgbClr>
                </a:solidFill>
                <a:latin typeface="Microsoft Yahei"/>
                <a:ea typeface="Microsoft Yahei"/>
                <a:cs typeface="Microsoft Yahei"/>
              </a:rPr>
              <a:t>诉讼解决具有权威性和强制性，人民法院依法对案件进行审理并作出判决或裁定，对双方当事人具有法律约束力。</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在诉讼解决过程中，双方当事人应当遵守诉讼程序和法律规定，提供证据和资料，配合法院进行审理和判决。判决或裁定生效后，一方不履行的，另一方可以申请法院强制执行。</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t="6329" b="6329"/>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t="6329" b="6329"/>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t="17247" b="17247"/>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诉讼解决</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合同违约责任与争议案例分析</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买卖双方签订了一份设备购买合同，但卖方未按约定时间交货，导致买方生产受阻并造成经济损失。</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案件概述</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根据合同法规定，卖方未按约定时间交货构成违约，应承担违约责任，包括赔偿买方因违约所受损失。</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违约责任</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双方首先可协商解决，如协商无果，买方可选择向仲裁机构申请仲裁或向人民法院提起诉讼。</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争议解决</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案例一：买卖合同违约纠纷</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违约责任</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乙方擅自转租行为违反合同约定，构成违约，应承担违约责任。</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案件概述</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甲乙双方签订了一份房屋租赁合同，但乙方在租赁期内擅自转租，引发争议。</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争议解决</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双方可首先尝试通过协商解决争议；协商无果时，甲方可根据合同约定向仲裁机构申请仲裁或向人民法院提起诉讼。</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案例二：租赁合同争议解决</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案件概述</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员工李某与公司签订了一份为期三年的劳动合同，但工作一年后提前离职，公司要求李某支付违约金。</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违约责任</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根据劳动法规定和劳动合同约定，员工提前离职可能需要支付违约金，但具体金额应根据实际情况确定。</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争议解决</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双方可首先协商解决争议；协商无果时，可向劳动争议调解委员会申请调解或者直接向劳动争议仲裁委员会申请仲裁；对仲裁裁决不服的，还可以向人民法院提起诉讼。</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案例三：劳动合同违约赔偿</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https://d.book118.com/786215142154010050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2024-09-16T02:37:48.125</cp:lastPrinted>
  <dcterms:created xsi:type="dcterms:W3CDTF">2024-09-15T18:37:48Z</dcterms:created>
  <dcterms:modified xsi:type="dcterms:W3CDTF">2024-09-15T18:37:50Z</dcterms:modified>
</cp:coreProperties>
</file>