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DA167-C001-428E-9C0E-9D343DF7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7A666-3D96-4F4A-AA88-D1859326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75E2A-99ED-42F0-86B8-39CF201A6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2DC52-D7CD-414C-BF45-24A09B94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72CE3-46CB-4886-BA63-2B95D23B9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0E21B-E126-4461-9F10-2F650BFD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96173-F01A-40BE-AAF9-9429744DF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85A54-EACE-4112-96DA-3C9549901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B3400-3768-454A-9ACC-DBB16E70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23E7D-2A99-48B1-A03F-12C916A36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DEEDC-8E12-4412-AA81-FEA431FA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397217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255508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10014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6877162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561966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415066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486748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2736268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5325906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006272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3576591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103632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SmartArt 占位符 2"/>
          <p:cNvSpPr>
            <a:spLocks noGrp="1"/>
          </p:cNvSpPr>
          <p:nvPr>
            <p:ph type="dgm" idx="1"/>
          </p:nvPr>
        </p:nvSpPr>
        <p:spPr>
          <a:xfrm>
            <a:off x="914400" y="1981200"/>
            <a:ext cx="10363200" cy="4114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29763F6A-24DD-4D79-8522-8DEEF296054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18196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CB053B-56BB-4209-9DBF-1054E0D75BB9}" type="datetimeFigureOut">
              <a:rPr lang="zh-CN" altLang="en-US" smtClean="0"/>
              <a:t>2023/11/27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D4600BD-CF01-4B9E-A6DA-3C4FEB1D60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5320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1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1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audio11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wmf" /><Relationship Id="rId4" Type="http://schemas.openxmlformats.org/officeDocument/2006/relationships/vmlDrawing" Target="../drawings/vmlDrawing1.vml" /><Relationship Id="rId5" Type="http://schemas.openxmlformats.org/officeDocument/2006/relationships/audio" Target="../media/audio11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1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1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1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3312303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4758468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83771" y="1676400"/>
            <a:ext cx="10567851" cy="2286000"/>
          </a:xfrm>
          <a:noFill/>
        </p:spPr>
        <p:txBody>
          <a:bodyPr/>
          <a:lstStyle/>
          <a:p>
            <a:pPr algn="ctr"/>
            <a:r>
              <a:rPr lang="zh-CN" altLang="en-US" sz="7200" b="1">
                <a:ea typeface="华文隶书" pitchFamily="2" charset="-122"/>
              </a:rPr>
              <a:t>水产品鲜</a:t>
            </a:r>
            <a:r>
              <a:rPr lang="zh-CN" altLang="en-US" sz="7200" b="1" smtClean="0">
                <a:ea typeface="华文隶书" pitchFamily="2" charset="-122"/>
              </a:rPr>
              <a:t>度与陈</a:t>
            </a:r>
            <a:r>
              <a:rPr lang="zh-CN" altLang="en-US" sz="7200" b="1">
                <a:ea typeface="华文隶书" pitchFamily="2" charset="-122"/>
              </a:rPr>
              <a:t>列管理</a:t>
            </a:r>
          </a:p>
        </p:txBody>
      </p:sp>
    </p:spTree>
    <p:extLst>
      <p:ext uri="{BB962C8B-B14F-4D97-AF65-F5344CB8AC3E}">
        <p14:creationId xmlns:p14="http://schemas.microsoft.com/office/powerpoint/2010/main" val="12819536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133600" y="381000"/>
            <a:ext cx="7848600" cy="5867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400" b="1">
                <a:latin typeface="华文隶书" pitchFamily="2" charset="-122"/>
                <a:ea typeface="华文隶书" pitchFamily="2" charset="-122"/>
              </a:rPr>
              <a:t>摘要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一 前言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二 水产品商品的特性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三 鲜度管理方法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四 鲜度检查规定及依据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五 加工处理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六 陈列的基本知识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七 陈列技巧之运用</a:t>
            </a:r>
          </a:p>
          <a:p>
            <a:pPr>
              <a:lnSpc>
                <a:spcPct val="90000"/>
              </a:lnSpc>
            </a:pPr>
            <a:r>
              <a:rPr lang="zh-CN" altLang="en-US" sz="2400" b="1">
                <a:latin typeface="华文隶书" pitchFamily="2" charset="-122"/>
                <a:ea typeface="华文隶书" pitchFamily="2" charset="-122"/>
              </a:rPr>
              <a:t>结论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附录一 水产品产地、产期以及商品化形式</a:t>
            </a:r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附录二 刀具之选用及握刀法</a:t>
            </a:r>
          </a:p>
        </p:txBody>
      </p:sp>
    </p:spTree>
    <p:extLst>
      <p:ext uri="{BB962C8B-B14F-4D97-AF65-F5344CB8AC3E}">
        <p14:creationId xmlns:p14="http://schemas.microsoft.com/office/powerpoint/2010/main" val="8161047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304800"/>
            <a:ext cx="7772400" cy="762000"/>
          </a:xfrm>
        </p:spPr>
        <p:txBody>
          <a:bodyPr/>
          <a:lstStyle/>
          <a:p>
            <a:pPr algn="ctr"/>
            <a:r>
              <a:rPr lang="zh-CN" altLang="en-US">
                <a:latin typeface="华文隶书" pitchFamily="2" charset="-122"/>
                <a:ea typeface="华文隶书" pitchFamily="2" charset="-122"/>
              </a:rPr>
              <a:t>一 前言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524000" y="1219200"/>
            <a:ext cx="9144000" cy="59436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zh-CN"/>
              <a:t>       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人类生活所需之动物性蛋白质，一向仰赖陆产供给，但世界人口的急速增加，已使占地球面积三分之一陆地所生产的资源，无法充分供应人类所需，人类因而必须逐渐向占有三分之二的广大海洋寻求各种动、植物及矿物等资源。中国的渔业资源相当丰富，是超级市场经营水产品之最佳根基。加以人民生活水平提高后，人们的营养普遍过剩（尤其是城市居民），心脏病、高血压、糖尿病等文明病逐年增加，一般消费大众乃逐渐重视生活品质，讲究自然美味及保健之风日盛，而水产品含有高度不饱和脂肪酸，可防治文明病，是人体所需之最好的动物性蛋白质，故其需求量更为殷切。因此之故，水产品可望成为超市场经营最具开发潜力的商品。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             水产物取得相当容易，无论是淡水或海水产，从渔获至养殖均可取而利用；且水产物之品项繁多，用途亦相当广，可供作食用品、药用品、农用品、工业用品、工艺品等。单是食用方面，在超级市场之处理中心或后场经过处理包装之水产品，即可分类为淡水鱼、海水鱼、虾贝类、鱼干类等四大类；亦有依肉色来区分，大致可分为白色肉鱼及红色肉鱼等二大类。由此可见，如何掌握需求，开发新鲜之水产品，将成为超市经营要出奇制胜必须努力的目标。</a:t>
            </a:r>
          </a:p>
        </p:txBody>
      </p:sp>
    </p:spTree>
    <p:extLst>
      <p:ext uri="{BB962C8B-B14F-4D97-AF65-F5344CB8AC3E}">
        <p14:creationId xmlns:p14="http://schemas.microsoft.com/office/powerpoint/2010/main" val="25432093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build="p"/>
      <p:bldP spid="102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304800"/>
            <a:ext cx="7772400" cy="762000"/>
          </a:xfrm>
        </p:spPr>
        <p:txBody>
          <a:bodyPr/>
          <a:lstStyle/>
          <a:p>
            <a:pPr algn="ctr"/>
            <a:r>
              <a:rPr lang="zh-CN" altLang="en-US">
                <a:latin typeface="华文隶书" pitchFamily="2" charset="-122"/>
                <a:ea typeface="华文隶书" pitchFamily="2" charset="-122"/>
              </a:rPr>
              <a:t>二 水产品商品的特性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1981200" y="1066800"/>
            <a:ext cx="7924800" cy="4876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１、种类繁多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２、 货源不易掌握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３、肌肉成分因鱼体大小、部位而异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    （此种现象在鱼类更加显著，如表一）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４、 鱼体成分因季节而变化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５、 容易腐败与变质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    （</a:t>
            </a:r>
            <a:r>
              <a:rPr lang="en-US" altLang="zh-CN" sz="2400">
                <a:latin typeface="华文隶书" pitchFamily="2" charset="-122"/>
                <a:ea typeface="华文隶书" pitchFamily="2" charset="-122"/>
              </a:rPr>
              <a:t>1</a:t>
            </a: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）处理方式不同</a:t>
            </a:r>
            <a:r>
              <a:rPr lang="en-US" altLang="zh-CN" sz="2400">
                <a:latin typeface="华文隶书" pitchFamily="2" charset="-122"/>
                <a:ea typeface="华文隶书" pitchFamily="2" charset="-122"/>
              </a:rPr>
              <a:t>(</a:t>
            </a: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捕获后，多未取出内脏或腮，鱼体内外容易受到损伤，以至感染细菌）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    （</a:t>
            </a:r>
            <a:r>
              <a:rPr lang="en-US" altLang="zh-CN" sz="2400">
                <a:latin typeface="华文隶书" pitchFamily="2" charset="-122"/>
                <a:ea typeface="华文隶书" pitchFamily="2" charset="-122"/>
              </a:rPr>
              <a:t>2</a:t>
            </a: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）自体保有特殊本质（外皮较薄，鳞片易脱落，细菌容易侵入体内，造成腐败。又鱼类死后硬值持续时间短促，自体分解迅速，使得肉质容易变化）</a:t>
            </a:r>
          </a:p>
          <a:p>
            <a:pPr>
              <a:buFont typeface="Wingdings" panose="05000000000000000000" pitchFamily="2" charset="2"/>
              <a:buNone/>
            </a:pPr>
            <a:endParaRPr lang="en-US" altLang="zh-CN" sz="2400">
              <a:latin typeface="华文隶书" pitchFamily="2" charset="-122"/>
              <a:ea typeface="华文隶书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187452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7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7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7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7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7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7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build="p"/>
      <p:bldP spid="31748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905000" y="304800"/>
            <a:ext cx="8534400" cy="57912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zh-CN" altLang="en-US">
                <a:latin typeface="华文隶书" pitchFamily="2" charset="-122"/>
                <a:ea typeface="华文隶书" pitchFamily="2" charset="-122"/>
              </a:rPr>
              <a:t>表一 鲷鱼大小（年龄）与肌肉组成关系</a:t>
            </a:r>
          </a:p>
        </p:txBody>
      </p:sp>
      <p:graphicFrame>
        <p:nvGraphicFramePr>
          <p:cNvPr id="48419" name="Group 291"/>
          <p:cNvGraphicFramePr>
            <a:graphicFrameLocks noGrp="1"/>
          </p:cNvGraphicFramePr>
          <p:nvPr/>
        </p:nvGraphicFramePr>
        <p:xfrm>
          <a:off x="1981200" y="1905001"/>
          <a:ext cx="8458200" cy="3209925"/>
        </p:xfrm>
        <a:graphic>
          <a:graphicData uri="http://schemas.openxmlformats.org/drawingml/2006/table">
            <a:tbl>
              <a:tblPr/>
              <a:tblGrid>
                <a:gridCol w="1214438">
                  <a:extLst>
                    <a:ext uri="{9D8B030D-6E8A-4147-A177-3AD203B41FA5}">
                      <a16:colId xmlns:a16="http://schemas.microsoft.com/office/drawing/2014/main" val="249992759"/>
                    </a:ext>
                  </a:extLst>
                </a:gridCol>
                <a:gridCol w="712787">
                  <a:extLst>
                    <a:ext uri="{9D8B030D-6E8A-4147-A177-3AD203B41FA5}">
                      <a16:colId xmlns:a16="http://schemas.microsoft.com/office/drawing/2014/main" val="3798747585"/>
                    </a:ext>
                  </a:extLst>
                </a:gridCol>
                <a:gridCol w="1425575">
                  <a:extLst>
                    <a:ext uri="{9D8B030D-6E8A-4147-A177-3AD203B41FA5}">
                      <a16:colId xmlns:a16="http://schemas.microsoft.com/office/drawing/2014/main" val="3121683008"/>
                    </a:ext>
                  </a:extLst>
                </a:gridCol>
                <a:gridCol w="1306513">
                  <a:extLst>
                    <a:ext uri="{9D8B030D-6E8A-4147-A177-3AD203B41FA5}">
                      <a16:colId xmlns:a16="http://schemas.microsoft.com/office/drawing/2014/main" val="3402826362"/>
                    </a:ext>
                  </a:extLst>
                </a:gridCol>
                <a:gridCol w="1436687">
                  <a:extLst>
                    <a:ext uri="{9D8B030D-6E8A-4147-A177-3AD203B41FA5}">
                      <a16:colId xmlns:a16="http://schemas.microsoft.com/office/drawing/2014/main" val="1481058976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2474020224"/>
                    </a:ext>
                  </a:extLst>
                </a:gridCol>
                <a:gridCol w="927100">
                  <a:extLst>
                    <a:ext uri="{9D8B030D-6E8A-4147-A177-3AD203B41FA5}">
                      <a16:colId xmlns:a16="http://schemas.microsoft.com/office/drawing/2014/main" val="352953335"/>
                    </a:ext>
                  </a:extLst>
                </a:gridCol>
                <a:gridCol w="673100">
                  <a:extLst>
                    <a:ext uri="{9D8B030D-6E8A-4147-A177-3AD203B41FA5}">
                      <a16:colId xmlns:a16="http://schemas.microsoft.com/office/drawing/2014/main" val="4170410381"/>
                    </a:ext>
                  </a:extLst>
                </a:gridCol>
              </a:tblGrid>
              <a:tr h="355600"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鱼体大小</a:t>
                      </a:r>
                    </a:p>
                  </a:txBody>
                  <a:tcPr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年龄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平均体长</a:t>
                      </a:r>
                      <a:r>
                        <a:rPr kumimoji="1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(cm)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平均体重</a:t>
                      </a:r>
                      <a:r>
                        <a:rPr kumimoji="1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(g)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水分</a:t>
                      </a:r>
                      <a:r>
                        <a:rPr kumimoji="1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%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其中无水物质的比例</a:t>
                      </a:r>
                      <a:r>
                        <a:rPr kumimoji="1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0626440"/>
                  </a:ext>
                </a:extLst>
              </a:tr>
              <a:tr h="29527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脂质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蛋白质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灰分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5597830"/>
                  </a:ext>
                </a:extLst>
              </a:tr>
              <a:tr h="854075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大鲷</a:t>
                      </a:r>
                    </a:p>
                  </a:txBody>
                  <a:tcPr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7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36.3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1855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76.5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9.6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84.5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5.7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3932537"/>
                  </a:ext>
                </a:extLst>
              </a:tr>
              <a:tr h="81280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中鲷</a:t>
                      </a:r>
                    </a:p>
                  </a:txBody>
                  <a:tcPr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5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26.6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902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76.9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6.5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87.2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6.2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8299716"/>
                  </a:ext>
                </a:extLst>
              </a:tr>
              <a:tr h="81280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小鲷</a:t>
                      </a:r>
                    </a:p>
                  </a:txBody>
                  <a:tcPr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4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21.4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495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78.6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1.4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91.8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kumimoji="1"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kumimoji="1"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kumimoji="1"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kumimoji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</a:pPr>
                      <a:r>
                        <a:rPr kumimoji="1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华文隶书" pitchFamily="2" charset="-122"/>
                          <a:ea typeface="华文隶书" pitchFamily="2" charset="-122"/>
                        </a:rPr>
                        <a:t>6.2</a:t>
                      </a:r>
                    </a:p>
                  </a:txBody>
                  <a:tcPr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45540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6367626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228600"/>
            <a:ext cx="7772400" cy="609600"/>
          </a:xfrm>
        </p:spPr>
        <p:txBody>
          <a:bodyPr/>
          <a:lstStyle/>
          <a:p>
            <a:r>
              <a:rPr lang="zh-CN" altLang="en-US" sz="3600">
                <a:latin typeface="华文隶书" pitchFamily="2" charset="-122"/>
                <a:ea typeface="华文隶书" pitchFamily="2" charset="-122"/>
              </a:rPr>
              <a:t>三 鲜度管理方法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828800" y="1066800"/>
            <a:ext cx="4267200" cy="4876800"/>
          </a:xfrm>
        </p:spPr>
        <p:txBody>
          <a:bodyPr>
            <a:normAutofit fontScale="92500" lnSpcReduction="10000"/>
          </a:bodyPr>
          <a:lstStyle/>
          <a:p>
            <a:r>
              <a:rPr lang="zh-CN" altLang="en-US" sz="18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（一）温度及湿度管理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1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采购鲜度良好之原料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2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须敷冰，使表面温度维持在</a:t>
            </a:r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5°C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3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运输原料或成品须为冷冻车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4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半成品应储存与冷藏库中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5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以冷藏库解冻原料，以免商品温度超过</a:t>
            </a:r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0°C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6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冷藏库温度设定：</a:t>
            </a:r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-2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～</a:t>
            </a:r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2°C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 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冷冻库温度维持：</a:t>
            </a:r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-18°C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以下</a:t>
            </a:r>
          </a:p>
          <a:p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  处理室温度控制：</a:t>
            </a:r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15°C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以下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7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处理迅速、包装迅速，以免品温升高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8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以冷流水来降低已经过一次处理的原料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9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半成品于冷藏库降温时，须覆盖湿毛巾，以防止表面水分蒸发</a:t>
            </a:r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172200" y="990600"/>
            <a:ext cx="3810000" cy="5105400"/>
          </a:xfrm>
        </p:spPr>
        <p:txBody>
          <a:bodyPr>
            <a:normAutofit fontScale="92500" lnSpcReduction="10000"/>
          </a:bodyPr>
          <a:lstStyle/>
          <a:p>
            <a:r>
              <a:rPr lang="zh-CN" altLang="en-US" sz="18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（二）卫生管理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1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作业人员应身着浅色（最好白色）衣、帽、鞋，以防止细菌、灰尘等污染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2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进场作业前彻底清洁手、鞋部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3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须戴手套接触水产品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4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禁止传染病患者及手部有伤口、脓疮者从事作业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5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工作中，从业人员须戴口罩，禁止饮食商品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6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禁止从业佩带饰物，蓄留指甲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7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工作场地按规定设计施工并处理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8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从业人员须定期做健康检查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9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成品与半成品禁止接触地面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10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储藏库清洁卫生，通风良好</a:t>
            </a:r>
          </a:p>
          <a:p>
            <a:r>
              <a:rPr lang="en-US" altLang="zh-CN" sz="1800">
                <a:latin typeface="华文隶书" pitchFamily="2" charset="-122"/>
                <a:ea typeface="华文隶书" pitchFamily="2" charset="-122"/>
              </a:rPr>
              <a:t>11 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按正确方法处理水产品</a:t>
            </a:r>
          </a:p>
        </p:txBody>
      </p:sp>
    </p:spTree>
    <p:extLst>
      <p:ext uri="{BB962C8B-B14F-4D97-AF65-F5344CB8AC3E}">
        <p14:creationId xmlns:p14="http://schemas.microsoft.com/office/powerpoint/2010/main" val="1198322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457200"/>
            <a:ext cx="7772400" cy="685800"/>
          </a:xfrm>
        </p:spPr>
        <p:txBody>
          <a:bodyPr/>
          <a:lstStyle/>
          <a:p>
            <a:pPr algn="ctr"/>
            <a:r>
              <a:rPr lang="zh-CN" altLang="en-US" sz="3600">
                <a:latin typeface="华文隶书" pitchFamily="2" charset="-122"/>
                <a:ea typeface="华文隶书" pitchFamily="2" charset="-122"/>
              </a:rPr>
              <a:t>四 鲜度检查方法</a:t>
            </a:r>
            <a:r>
              <a:rPr lang="zh-CN" altLang="en-US" sz="1800">
                <a:latin typeface="华文隶书" pitchFamily="2" charset="-122"/>
                <a:ea typeface="华文隶书" pitchFamily="2" charset="-122"/>
              </a:rPr>
              <a:t>（注解见下页）</a:t>
            </a:r>
          </a:p>
        </p:txBody>
      </p:sp>
      <p:graphicFrame>
        <p:nvGraphicFramePr>
          <p:cNvPr id="53251" name="Object 3"/>
          <p:cNvGraphicFramePr>
            <a:graphicFrameLocks noChangeAspect="1"/>
          </p:cNvGraphicFramePr>
          <p:nvPr>
            <p:ph type="dgm" idx="1"/>
          </p:nvPr>
        </p:nvGraphicFramePr>
        <p:xfrm>
          <a:off x="2209800" y="1828801"/>
          <a:ext cx="7759700" cy="29638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MS Org Chart" r:id="rId2" imgW="7746840" imgH="2958840" progId="OrgPlusWOPX.4">
                  <p:embed/>
                </p:oleObj>
              </mc:Choice>
              <mc:Fallback>
                <p:oleObj name="MS Org Chart" r:id="rId2" imgW="7746840" imgH="2958840" progId="OrgPlusWOPX.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209800" y="1828801"/>
                        <a:ext cx="7759700" cy="29638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676535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3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457200"/>
            <a:ext cx="7772400" cy="457200"/>
          </a:xfrm>
        </p:spPr>
        <p:txBody>
          <a:bodyPr>
            <a:normAutofit fontScale="90000"/>
          </a:bodyPr>
          <a:lstStyle/>
          <a:p>
            <a:r>
              <a:rPr lang="zh-CN" altLang="en-US" sz="3200">
                <a:ea typeface="华文隶书" pitchFamily="2" charset="-122"/>
              </a:rPr>
              <a:t>注解：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52600" y="914400"/>
            <a:ext cx="8610600" cy="51816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zh-CN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1 </a:t>
            </a:r>
            <a:r>
              <a:rPr lang="zh-CN" altLang="en-US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死后硬值状态：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检查鱼体有无冻结现象时，若呈硬值状态则为鲜品，鱼体小者则将之置于掌中，此时尾柄下垂者，鲜度就较差</a:t>
            </a:r>
          </a:p>
          <a:p>
            <a:pPr>
              <a:lnSpc>
                <a:spcPct val="90000"/>
              </a:lnSpc>
            </a:pPr>
            <a:r>
              <a:rPr lang="en-US" altLang="zh-CN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2 </a:t>
            </a:r>
            <a:r>
              <a:rPr lang="zh-CN" altLang="en-US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眼球状态：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里面看不出眼珠，眼球饱满为新鲜鱼；眼球常充血呈红色，混浊不清，且看出白色眼球，经冷冻后解冻之鱼体，眼球塌陷或发生皱纹为不新鲜鱼</a:t>
            </a:r>
          </a:p>
          <a:p>
            <a:pPr>
              <a:lnSpc>
                <a:spcPct val="90000"/>
              </a:lnSpc>
            </a:pPr>
            <a:r>
              <a:rPr lang="en-US" altLang="zh-CN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3 </a:t>
            </a:r>
            <a:r>
              <a:rPr lang="zh-CN" altLang="en-US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腮的颜色：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鳃羽为鲜红色、无腥味，且死后硬值作用而很难打开为新鲜鱼；若鳃羽呈灰色或暗绿色，有腥味，甚至有刺激性恶臭为鲜度差之鱼</a:t>
            </a:r>
          </a:p>
          <a:p>
            <a:pPr>
              <a:lnSpc>
                <a:spcPct val="90000"/>
              </a:lnSpc>
            </a:pPr>
            <a:r>
              <a:rPr lang="en-US" altLang="zh-CN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4 </a:t>
            </a:r>
            <a:r>
              <a:rPr lang="zh-CN" altLang="en-US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鱼鳞状态：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鱼鳞有光泽且完整为新鲜渔货；鱼鳞有脱落现象或摩擦褪色，且无光泽为鲜度不佳之渔货</a:t>
            </a:r>
          </a:p>
          <a:p>
            <a:pPr>
              <a:lnSpc>
                <a:spcPct val="90000"/>
              </a:lnSpc>
            </a:pPr>
            <a:r>
              <a:rPr lang="en-US" altLang="zh-CN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5 </a:t>
            </a:r>
            <a:r>
              <a:rPr lang="zh-CN" altLang="en-US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肉质状态：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新鲜渔货肉质较硬，富弹性。鲜度差者肉质软化而松弛。以手指触压鱼体，复原力优者为鲜度良好，留有指印者，其鲜度不佳</a:t>
            </a:r>
          </a:p>
          <a:p>
            <a:pPr>
              <a:lnSpc>
                <a:spcPct val="90000"/>
              </a:lnSpc>
            </a:pPr>
            <a:r>
              <a:rPr lang="en-US" altLang="zh-CN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6 </a:t>
            </a:r>
            <a:r>
              <a:rPr lang="zh-CN" altLang="en-US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气味：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新鲜渔货略带有海水味或海藻味道。鲜度不佳者有腥味、气味，甚至有恶臭</a:t>
            </a:r>
          </a:p>
          <a:p>
            <a:pPr>
              <a:lnSpc>
                <a:spcPct val="90000"/>
              </a:lnSpc>
            </a:pPr>
            <a:r>
              <a:rPr lang="en-US" altLang="zh-CN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7 </a:t>
            </a:r>
            <a:r>
              <a:rPr lang="zh-CN" altLang="en-US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腹部状态：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新鲜渔货之内脏完整、腹部坚实。鲜度不良者，其内脏分解，并产生气体效应，呈膨胀或破肚，销积压则流出浓液或内脏外流</a:t>
            </a:r>
          </a:p>
          <a:p>
            <a:pPr>
              <a:lnSpc>
                <a:spcPct val="90000"/>
              </a:lnSpc>
            </a:pPr>
            <a:r>
              <a:rPr lang="en-US" altLang="zh-CN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8  </a:t>
            </a:r>
            <a:r>
              <a:rPr lang="zh-CN" altLang="en-US" sz="20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新鲜程度：</a:t>
            </a:r>
            <a:r>
              <a:rPr lang="zh-CN" altLang="en-US" sz="2000">
                <a:latin typeface="华文隶书" pitchFamily="2" charset="-122"/>
                <a:ea typeface="华文隶书" pitchFamily="2" charset="-122"/>
              </a:rPr>
              <a:t>根据上述要求，来判断鱼体的新鲜与否。</a:t>
            </a:r>
          </a:p>
        </p:txBody>
      </p:sp>
    </p:spTree>
    <p:extLst>
      <p:ext uri="{BB962C8B-B14F-4D97-AF65-F5344CB8AC3E}">
        <p14:creationId xmlns:p14="http://schemas.microsoft.com/office/powerpoint/2010/main" val="36803317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78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78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6" grpId="0" build="p"/>
      <p:bldP spid="7782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7772400" cy="609600"/>
          </a:xfrm>
        </p:spPr>
        <p:txBody>
          <a:bodyPr/>
          <a:lstStyle/>
          <a:p>
            <a:pPr algn="ctr"/>
            <a:r>
              <a:rPr lang="zh-CN" altLang="en-US" sz="3600">
                <a:ea typeface="华文隶书" pitchFamily="2" charset="-122"/>
              </a:rPr>
              <a:t>水产品鲜度检查依据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52600" y="838200"/>
            <a:ext cx="8686800" cy="5791200"/>
          </a:xfrm>
        </p:spPr>
        <p:txBody>
          <a:bodyPr/>
          <a:lstStyle/>
          <a:p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一 、虾类</a:t>
            </a:r>
            <a:r>
              <a:rPr lang="en-US" altLang="zh-CN" sz="2400">
                <a:latin typeface="Times New Roman" panose="02020603050405020304" pitchFamily="18" charset="0"/>
                <a:ea typeface="华文隶书" pitchFamily="2" charset="-122"/>
              </a:rPr>
              <a:t>——</a:t>
            </a: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外壳或头部之颜色变黑表示鲜度欠佳，头发须完整有腥味及氨味之原料亦是鲜度不良。以手指头捏一块肉，用指与食指研磨、肉质松弛者，表示鲜度不良，肉质有弹性且不易研碎者表示鲜度良好。</a:t>
            </a:r>
          </a:p>
          <a:p>
            <a:endParaRPr lang="zh-CN" altLang="en-US" sz="2400">
              <a:latin typeface="华文隶书" pitchFamily="2" charset="-122"/>
              <a:ea typeface="华文隶书" pitchFamily="2" charset="-122"/>
            </a:endParaRPr>
          </a:p>
          <a:p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二、 贝类</a:t>
            </a:r>
            <a:r>
              <a:rPr lang="en-US" altLang="zh-CN" sz="2400">
                <a:latin typeface="Times New Roman" panose="02020603050405020304" pitchFamily="18" charset="0"/>
                <a:ea typeface="华文隶书" pitchFamily="2" charset="-122"/>
              </a:rPr>
              <a:t>——</a:t>
            </a: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外壳有黑变者亦为鲜度欠佳。肉质呈白色者鲜度良好，倘肉有变黄之现象者，其鲜度欠佳，有恶臭及腥味之原料，鲜度不良。外壳破裂者鲜度易劣变。</a:t>
            </a:r>
          </a:p>
          <a:p>
            <a:endParaRPr lang="zh-CN" altLang="en-US" sz="2400">
              <a:latin typeface="华文隶书" pitchFamily="2" charset="-122"/>
              <a:ea typeface="华文隶书" pitchFamily="2" charset="-122"/>
            </a:endParaRPr>
          </a:p>
          <a:p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三、 软体类</a:t>
            </a:r>
            <a:r>
              <a:rPr lang="en-US" altLang="zh-CN" sz="2400">
                <a:latin typeface="Times New Roman" panose="02020603050405020304" pitchFamily="18" charset="0"/>
                <a:ea typeface="华文隶书" pitchFamily="2" charset="-122"/>
              </a:rPr>
              <a:t>——</a:t>
            </a:r>
            <a:r>
              <a:rPr lang="zh-CN" altLang="en-US" sz="2400">
                <a:latin typeface="华文隶书" pitchFamily="2" charset="-122"/>
                <a:ea typeface="华文隶书" pitchFamily="2" charset="-122"/>
              </a:rPr>
              <a:t>色泽有光泽者鲜度良好，肉质具有弹性鲜度亦佳，味道变酸变臭者表示有腐败现象、鲜度不良。肉色有白色变泛黄者鲜度欠佳。</a:t>
            </a:r>
          </a:p>
        </p:txBody>
      </p:sp>
    </p:spTree>
    <p:extLst>
      <p:ext uri="{BB962C8B-B14F-4D97-AF65-F5344CB8AC3E}">
        <p14:creationId xmlns:p14="http://schemas.microsoft.com/office/powerpoint/2010/main" val="36621753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2" grpId="0" build="p"/>
      <p:bldP spid="7680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304800"/>
            <a:ext cx="7772400" cy="457200"/>
          </a:xfrm>
        </p:spPr>
        <p:txBody>
          <a:bodyPr>
            <a:normAutofit fontScale="90000"/>
          </a:bodyPr>
          <a:lstStyle/>
          <a:p>
            <a:pPr algn="ctr"/>
            <a:r>
              <a:rPr lang="zh-CN" altLang="en-US" sz="3200">
                <a:solidFill>
                  <a:srgbClr val="FFFF00"/>
                </a:solidFill>
                <a:latin typeface="华文隶书" pitchFamily="2" charset="-122"/>
                <a:ea typeface="华文隶书" pitchFamily="2" charset="-122"/>
              </a:rPr>
              <a:t>五 加工处理方法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52600" y="990600"/>
            <a:ext cx="8534400" cy="4572000"/>
          </a:xfrm>
        </p:spPr>
        <p:txBody>
          <a:bodyPr/>
          <a:lstStyle/>
          <a:p>
            <a:r>
              <a:rPr lang="en-US" altLang="zh-CN" sz="2000">
                <a:ea typeface="华文隶书" pitchFamily="2" charset="-122"/>
              </a:rPr>
              <a:t>1</a:t>
            </a:r>
            <a:r>
              <a:rPr lang="en-US" altLang="zh-CN" sz="2000">
                <a:solidFill>
                  <a:srgbClr val="FFFF00"/>
                </a:solidFill>
                <a:ea typeface="华文隶书" pitchFamily="2" charset="-122"/>
              </a:rPr>
              <a:t>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原料采购来源</a:t>
            </a:r>
            <a:r>
              <a:rPr lang="zh-CN" altLang="en-US" sz="2000">
                <a:ea typeface="华文隶书" pitchFamily="2" charset="-122"/>
              </a:rPr>
              <a:t>：包括直接运销、批发市场、贸易商以及加工厂</a:t>
            </a:r>
          </a:p>
          <a:p>
            <a:r>
              <a:rPr lang="en-US" altLang="zh-CN" sz="2000">
                <a:ea typeface="华文隶书" pitchFamily="2" charset="-122"/>
              </a:rPr>
              <a:t>2.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验收</a:t>
            </a:r>
            <a:r>
              <a:rPr lang="zh-CN" altLang="en-US" sz="2000">
                <a:ea typeface="华文隶书" pitchFamily="2" charset="-122"/>
              </a:rPr>
              <a:t>：须详细核对定单之规格、数量，并测试原料的表面与中心温度</a:t>
            </a:r>
          </a:p>
          <a:p>
            <a:r>
              <a:rPr lang="en-US" altLang="zh-CN" sz="2000">
                <a:ea typeface="华文隶书" pitchFamily="2" charset="-122"/>
              </a:rPr>
              <a:t>3.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敷冰</a:t>
            </a:r>
            <a:r>
              <a:rPr lang="zh-CN" altLang="en-US" sz="2000">
                <a:ea typeface="华文隶书" pitchFamily="2" charset="-122"/>
              </a:rPr>
              <a:t>：是指利用碎冰块降低水产品的品温</a:t>
            </a:r>
          </a:p>
          <a:p>
            <a:r>
              <a:rPr lang="en-US" altLang="zh-CN" sz="2000">
                <a:ea typeface="华文隶书" pitchFamily="2" charset="-122"/>
              </a:rPr>
              <a:t>4.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原料进库与解冻：</a:t>
            </a:r>
            <a:r>
              <a:rPr lang="zh-CN" altLang="en-US" sz="2000">
                <a:ea typeface="华文隶书" pitchFamily="2" charset="-122"/>
              </a:rPr>
              <a:t>冷藏库解冻法、冷水机解冻法、流水解冻法</a:t>
            </a:r>
          </a:p>
          <a:p>
            <a:r>
              <a:rPr lang="en-US" altLang="zh-CN" sz="2000">
                <a:ea typeface="华文隶书" pitchFamily="2" charset="-122"/>
              </a:rPr>
              <a:t>5.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一次处理</a:t>
            </a:r>
            <a:r>
              <a:rPr lang="zh-CN" altLang="en-US" sz="2000">
                <a:ea typeface="华文隶书" pitchFamily="2" charset="-122"/>
              </a:rPr>
              <a:t>：去鳞、去鳃及内脏、清洗</a:t>
            </a:r>
          </a:p>
          <a:p>
            <a:r>
              <a:rPr lang="en-US" altLang="zh-CN" sz="2000">
                <a:ea typeface="华文隶书" pitchFamily="2" charset="-122"/>
              </a:rPr>
              <a:t>6.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冷水机处理</a:t>
            </a:r>
            <a:r>
              <a:rPr lang="zh-CN" altLang="en-US" sz="2000">
                <a:ea typeface="华文隶书" pitchFamily="2" charset="-122"/>
              </a:rPr>
              <a:t>：须控制温度在</a:t>
            </a:r>
            <a:r>
              <a:rPr lang="en-US" altLang="zh-CN" sz="2000">
                <a:ea typeface="华文隶书" pitchFamily="2" charset="-122"/>
              </a:rPr>
              <a:t>-1°C</a:t>
            </a:r>
            <a:r>
              <a:rPr lang="zh-CN" altLang="en-US" sz="2000">
                <a:ea typeface="华文隶书" pitchFamily="2" charset="-122"/>
              </a:rPr>
              <a:t>～</a:t>
            </a:r>
            <a:r>
              <a:rPr lang="en-US" altLang="zh-CN" sz="2000">
                <a:ea typeface="华文隶书" pitchFamily="2" charset="-122"/>
              </a:rPr>
              <a:t>2°C</a:t>
            </a:r>
            <a:r>
              <a:rPr lang="zh-CN" altLang="en-US" sz="2000">
                <a:ea typeface="华文隶书" pitchFamily="2" charset="-122"/>
              </a:rPr>
              <a:t>之间，处理时间约在</a:t>
            </a:r>
            <a:r>
              <a:rPr lang="en-US" altLang="zh-CN" sz="2000">
                <a:ea typeface="华文隶书" pitchFamily="2" charset="-122"/>
              </a:rPr>
              <a:t>15</a:t>
            </a:r>
            <a:r>
              <a:rPr lang="zh-CN" altLang="en-US" sz="2000">
                <a:ea typeface="华文隶书" pitchFamily="2" charset="-122"/>
              </a:rPr>
              <a:t>分钟左右</a:t>
            </a:r>
          </a:p>
          <a:p>
            <a:r>
              <a:rPr lang="en-US" altLang="zh-CN" sz="2000">
                <a:ea typeface="华文隶书" pitchFamily="2" charset="-122"/>
              </a:rPr>
              <a:t>7.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二次处理</a:t>
            </a:r>
            <a:r>
              <a:rPr lang="zh-CN" altLang="en-US" sz="2000">
                <a:ea typeface="华文隶书" pitchFamily="2" charset="-122"/>
              </a:rPr>
              <a:t>：整体鱼或全鱼、半处理鱼、片鱼、三片鱼、段块肉、鱼排、生鱼片、鱼干以及鱼头、鱼骨</a:t>
            </a:r>
          </a:p>
          <a:p>
            <a:r>
              <a:rPr lang="en-US" altLang="zh-CN" sz="2000">
                <a:ea typeface="华文隶书" pitchFamily="2" charset="-122"/>
              </a:rPr>
              <a:t>8.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装盒、包装</a:t>
            </a:r>
            <a:r>
              <a:rPr lang="zh-CN" altLang="en-US" sz="2000">
                <a:ea typeface="华文隶书" pitchFamily="2" charset="-122"/>
              </a:rPr>
              <a:t>：须依商品之种类、个体大小以及处理方法而加以规划</a:t>
            </a:r>
          </a:p>
          <a:p>
            <a:r>
              <a:rPr lang="en-US" altLang="zh-CN" sz="2000">
                <a:ea typeface="华文隶书" pitchFamily="2" charset="-122"/>
              </a:rPr>
              <a:t>9.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价格策略（定价）：</a:t>
            </a:r>
            <a:r>
              <a:rPr lang="zh-CN" altLang="en-US" sz="2000">
                <a:ea typeface="华文隶书" pitchFamily="2" charset="-122"/>
              </a:rPr>
              <a:t>随时机动调整，增加竞争能力</a:t>
            </a:r>
          </a:p>
          <a:p>
            <a:r>
              <a:rPr lang="en-US" altLang="zh-CN" sz="2000">
                <a:ea typeface="华文隶书" pitchFamily="2" charset="-122"/>
              </a:rPr>
              <a:t>10</a:t>
            </a:r>
            <a:r>
              <a:rPr lang="en-US" altLang="zh-CN" sz="2000">
                <a:solidFill>
                  <a:srgbClr val="FFFF00"/>
                </a:solidFill>
                <a:ea typeface="华文隶书" pitchFamily="2" charset="-122"/>
              </a:rPr>
              <a:t>. </a:t>
            </a:r>
            <a:r>
              <a:rPr lang="zh-CN" altLang="en-US" sz="2000">
                <a:solidFill>
                  <a:srgbClr val="FFFF00"/>
                </a:solidFill>
                <a:ea typeface="华文隶书" pitchFamily="2" charset="-122"/>
              </a:rPr>
              <a:t>贮存</a:t>
            </a:r>
            <a:r>
              <a:rPr lang="zh-CN" altLang="en-US" sz="2000">
                <a:ea typeface="华文隶书" pitchFamily="2" charset="-122"/>
              </a:rPr>
              <a:t>：根据不同水产品之温度确定保存期间</a:t>
            </a:r>
          </a:p>
          <a:p>
            <a:endParaRPr lang="en-US" altLang="zh-CN" sz="2000">
              <a:ea typeface="华文隶书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63771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583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583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583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 build="p"/>
      <p:bldP spid="58371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https://d.book118.com/786233123032010032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等线 Light</vt:lpstr>
      <vt:lpstr>等线</vt:lpstr>
      <vt:lpstr>华文隶书</vt:lpstr>
      <vt:lpstr>Wingdings</vt:lpstr>
      <vt:lpstr>Tahoma</vt:lpstr>
      <vt:lpstr>宋体</vt:lpstr>
      <vt:lpstr>Times New Roman</vt:lpstr>
      <vt:lpstr>Office Theme</vt:lpstr>
      <vt:lpstr>PowerPoint Presentation</vt:lpstr>
      <vt:lpstr>水产品鲜度与陈列管理</vt:lpstr>
      <vt:lpstr>PowerPoint Presentation</vt:lpstr>
      <vt:lpstr>一 前言</vt:lpstr>
      <vt:lpstr>二 水产品商品的特性</vt:lpstr>
      <vt:lpstr>PowerPoint Presentation</vt:lpstr>
      <vt:lpstr>三 鲜度管理方法</vt:lpstr>
      <vt:lpstr>四 鲜度检查方法（注解见下页）</vt:lpstr>
      <vt:lpstr>注解：</vt:lpstr>
      <vt:lpstr>水产品鲜度检查依据</vt:lpstr>
      <vt:lpstr>五 加工处理方法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2024-08-31T02:55:19.781</cp:lastPrinted>
  <dcterms:created xsi:type="dcterms:W3CDTF">2024-08-30T18:55:19Z</dcterms:created>
  <dcterms:modified xsi:type="dcterms:W3CDTF">2024-08-30T18:55:22Z</dcterms:modified>
</cp:coreProperties>
</file>