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ESRQIB+MS-UIGothic"/>
      <p:regular r:id="rId17"/>
    </p:embeddedFont>
    <p:embeddedFont>
      <p:font typeface="EOLNVN+UJSVQW+ArialMT"/>
      <p:regular r:id="rId18"/>
    </p:embeddedFont>
    <p:embeddedFont>
      <p:font typeface="TJEWRB+IELFBG+MicrosoftYaHei"/>
      <p:regular r:id="rId19"/>
    </p:embeddedFont>
    <p:embeddedFont>
      <p:font typeface="HNUERD+ECAMRH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5EBCD-F28F-4A9F-A691-82AB7FCB8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7AC01-AAC0-46B2-B74B-8E1584CD0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D6A9C-AD27-41E6-8286-A10DD7B5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51415-3D63-44B9-B8EE-F98F714FE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C9465-9118-4899-9A31-6A68F7B9D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5688A-1E9A-4E8E-AA14-F9025C036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6BD75-C39F-4B1C-9CCB-D5E4C01C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CB981-7539-499A-8E82-A5256669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011D7-02AC-438B-9D0F-9B4AC2510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7CC72-5DFC-40CC-AB4C-ADA1CB130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57CA1-DDAF-4183-9BA3-9BB6922E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40105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5400">
                <a:solidFill>
                  <a:srgbClr val="000000"/>
                </a:solidFill>
                <a:latin typeface="ESRQIB+MS-UIGothic"/>
                <a:cs typeface="ESRQIB+MS-UIGothic"/>
              </a:rPr>
              <a:t>直性脊柱炎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5400">
                <a:solidFill>
                  <a:srgbClr val="000000"/>
                </a:solidFill>
                <a:latin typeface="ESRQIB+MS-UIGothic"/>
                <a:cs typeface="ESRQIB+MS-UIGothic"/>
              </a:rPr>
              <a:t>房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20574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SRQIB+MS-UIGothic"/>
                <a:cs typeface="ESRQIB+MS-UIGothic"/>
              </a:rPr>
              <a:t>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ESRQIB+MS-UIGothic"/>
                <a:cs typeface="ESRQI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ESRQIB+MS-UIGothic"/>
                <a:cs typeface="ESRQIB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0786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OLNVN+UJSVQW+ArialMT"/>
                <a:cs typeface="EOLNVN+UJSVQ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直性脊柱炎概述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565715"/>
            <a:ext cx="4089341" cy="12704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OLNVN+UJSVQW+ArialMT"/>
                <a:cs typeface="EOLNVN+UJSVQ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直性脊柱炎的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理原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OLNVN+UJSVQW+ArialMT"/>
                <a:cs typeface="EOLNVN+UJSVQ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直性脊柱炎的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物治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ESRQIB+MS-UIGothic"/>
                <a:cs typeface="ESRQIB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322510"/>
            <a:ext cx="4439861" cy="12704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OLNVN+UJSVQW+ArialMT"/>
                <a:cs typeface="EOLNVN+UJSVQ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直性脊柱炎的手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EOLNVN+UJSVQW+ArialMT"/>
                <a:cs typeface="EOLNVN+UJSVQ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直性脊柱炎的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ESRQIB+MS-UIGothic"/>
                <a:cs typeface="ESRQIB+MS-UIGothic"/>
              </a:rPr>
              <a:t>防与保健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67200" y="369268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3600">
                <a:solidFill>
                  <a:srgbClr val="000000"/>
                </a:solidFill>
                <a:latin typeface="ESRQIB+MS-UIGothic"/>
                <a:cs typeface="ESRQIB+MS-UIGothic"/>
              </a:rPr>
              <a:t>直性脊柱炎概述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与特征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ESRQIB+MS-UIGothic"/>
                <a:cs typeface="ESRQIB+MS-UIGothic"/>
              </a:rPr>
              <a:t>定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直性脊柱炎是一种慢性自身免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疫性疾病，主要侵犯脊柱和骶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，引起骨关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节强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直和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ESRQIB+MS-UIGothic"/>
                <a:cs typeface="ESRQIB+MS-UIGothic"/>
              </a:rPr>
              <a:t>特征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本病多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于青壮年男性，病程漫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，常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致脊柱畸形、疼痛和活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受限。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直性脊柱炎的病因尚不完全清楚，可能与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、感染、免疫等多种因素有关。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病理机制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本病的病理机制主要是免疫系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异常激活，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致炎症反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和骨关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破坏。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床表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断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临</a:t>
            </a:r>
            <a:r>
              <a:rPr sz="1550" spc="25">
                <a:solidFill>
                  <a:srgbClr val="3490F4"/>
                </a:solidFill>
                <a:latin typeface="ESRQIB+MS-UIGothic"/>
                <a:cs typeface="ESRQIB+MS-UIGothic"/>
              </a:rPr>
              <a:t>床表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直性脊柱炎的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主要包括腰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背痛、晨僵、脊柱畸形等，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SRQIB+MS-UIGothic"/>
                <a:cs typeface="ESRQIB+MS-UIGothic"/>
              </a:rPr>
              <a:t>影响日常生活和工作。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50" spc="25">
                <a:solidFill>
                  <a:srgbClr val="FFFFFF"/>
                </a:solidFill>
                <a:latin typeface="ESRQIB+MS-UIGothic"/>
                <a:cs typeface="ESRQIB+MS-UIGothic"/>
              </a:rPr>
              <a:t>断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FFFFFF"/>
                </a:solidFill>
                <a:latin typeface="ESRQIB+MS-UIGothic"/>
                <a:cs typeface="ESRQIB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直性脊柱炎的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断主要依据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床表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、影像学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，其中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JEWRB+IELFBG+MicrosoftYaHei"/>
                <a:cs typeface="TJEWRB+IELFBG+MicrosoftYaHei"/>
              </a:rPr>
              <a:t>HLA-B27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阳性率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高，有助于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ESRQIB+MS-UIGothic"/>
                <a:cs typeface="ESRQIB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3600">
                <a:solidFill>
                  <a:srgbClr val="000000"/>
                </a:solidFill>
                <a:latin typeface="ESRQIB+MS-UIGothic"/>
                <a:cs typeface="ESRQIB+MS-UIGothic"/>
              </a:rPr>
              <a:t>直性脊柱炎的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000000"/>
                </a:solidFill>
                <a:latin typeface="ESRQIB+MS-UIGothic"/>
                <a:cs typeface="ESRQIB+MS-UIGothic"/>
              </a:rPr>
              <a:t>理原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疼痛管理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UERD+ECAMRH+MicrosoftYaHei-Bold"/>
                <a:cs typeface="HNUERD+ECAMR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UERD+ECAMRH+MicrosoftYaHei-Bold"/>
                <a:cs typeface="HNUERD+ECAMR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UERD+ECAMRH+MicrosoftYaHei-Bold"/>
                <a:cs typeface="HNUERD+ECAMR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ESRQIB+MS-UIGothic"/>
                <a:cs typeface="ESRQIB+MS-UIGothic"/>
              </a:rPr>
              <a:t>疼痛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3490F4"/>
                </a:solidFill>
                <a:latin typeface="ESRQIB+MS-UIGothic"/>
                <a:cs typeface="ESRQIB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ESRQIB+MS-UIGothic"/>
                <a:cs typeface="ESRQIB+MS-UIGothic"/>
              </a:rPr>
              <a:t>疼痛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缓</a:t>
            </a:r>
            <a:r>
              <a:rPr sz="2000" spc="25">
                <a:solidFill>
                  <a:srgbClr val="3490F4"/>
                </a:solidFill>
                <a:latin typeface="ESRQIB+MS-UIGothic"/>
                <a:cs typeface="ESRQIB+MS-UIGothic"/>
              </a:rPr>
              <a:t>解措施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ESRQIB+MS-UIGothic"/>
                <a:cs typeface="ESRQIB+MS-UIGothic"/>
              </a:rPr>
              <a:t>疼痛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患者的疼痛程度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估，了解疼痛的性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、部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位和程度，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划提供依据。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采取适当的疼痛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解措施，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、物理治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按摩等，以减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患者的疼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痛感。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鼓励患者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疼痛情况，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以便医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了解疼痛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化，及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整治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心理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心理支持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情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疏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知行</a:t>
            </a:r>
            <a:r>
              <a:rPr sz="2300" spc="23">
                <a:solidFill>
                  <a:srgbClr val="3490F4"/>
                </a:solidFill>
                <a:latin typeface="SimSun"/>
                <a:cs typeface="SimSun"/>
              </a:rPr>
              <a:t>为疗</a:t>
            </a:r>
            <a:r>
              <a:rPr sz="2300">
                <a:solidFill>
                  <a:srgbClr val="3490F4"/>
                </a:solidFill>
                <a:latin typeface="ESRQIB+MS-UIGothic"/>
                <a:cs typeface="ESRQIB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予患者心理支持，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的感受和需求，帮助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极的心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关注患者的情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绪变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化，及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不良情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和抑郁症状。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过认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知行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为疗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法，帮助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患者改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不良的思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模式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为习惯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康复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SRQIB+MS-UIGothic"/>
                <a:cs typeface="ESRQIB+MS-UIGothic"/>
              </a:rPr>
              <a:t>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ESRQIB+MS-UIGothic"/>
                <a:cs typeface="ESRQIB+MS-UIGothic"/>
              </a:rPr>
              <a:t>康复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SRQIB+MS-UIGothic"/>
                <a:cs typeface="ESRQIB+MS-UIGothic"/>
              </a:rPr>
              <a:t>日常生活能力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根据患者的具体情况，制定个性化的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康复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划，包括关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、肌肉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行日常生活活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，如穿衣、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洗漱、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食等，提高自理能力。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SRQIB+MS-UIGothic"/>
                <a:cs typeface="ESRQIB+MS-UIGothic"/>
              </a:rPr>
              <a:t>姿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势矫</a:t>
            </a:r>
            <a:r>
              <a:rPr sz="2000">
                <a:solidFill>
                  <a:srgbClr val="FFFDFD"/>
                </a:solidFill>
                <a:latin typeface="ESRQIB+MS-UIGothic"/>
                <a:cs typeface="ESRQIB+MS-UIGothic"/>
              </a:rPr>
              <a:t>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患者正确的坐、站、卧姿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，避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SRQIB+MS-UIGothic"/>
                <a:cs typeface="ESRQIB+MS-UIGothic"/>
              </a:rPr>
              <a:t>免脊柱弯曲和畸形加重。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日常生活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490F4"/>
                </a:solidFill>
                <a:latin typeface="ESRQIB+MS-UIGothic"/>
                <a:cs typeface="ESRQIB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睡眠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3490F4"/>
                </a:solidFill>
                <a:latin typeface="ESRQIB+MS-UIGothic"/>
                <a:cs typeface="ESRQIB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关注患者的睡眠状况，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造良好的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睡眠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境，促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睡眠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量的提高。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饮</a:t>
            </a: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食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3490F4"/>
                </a:solidFill>
                <a:latin typeface="ESRQIB+MS-UIGothic"/>
                <a:cs typeface="ESRQIB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患者合理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食，多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入富含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生素和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的食物。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3490F4"/>
                </a:solidFill>
                <a:latin typeface="ESRQIB+MS-UIGothic"/>
                <a:cs typeface="ESRQIB+MS-UIGothic"/>
              </a:rPr>
              <a:t>境适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帮助患者适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日常生活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境，如家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居、工作、社交等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所，减少不良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SRQIB+MS-UIGothic"/>
                <a:cs typeface="ESRQIB+MS-UIGothic"/>
              </a:rPr>
              <a:t>刺激。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https://d.book118.com/786240105152010053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ESRQIB+MS-UIGothic</vt:lpstr>
      <vt:lpstr>EOLNVN+UJSVQW+ArialMT</vt:lpstr>
      <vt:lpstr>Times New Roman</vt:lpstr>
      <vt:lpstr>TJEWRB+IELFBG+MicrosoftYaHei</vt:lpstr>
      <vt:lpstr>HNUERD+ECAMRH+MicrosoftYaHei-Bold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2024-09-20T12:54:39.320</cp:lastPrinted>
  <dcterms:created xsi:type="dcterms:W3CDTF">2024-09-20T04:54:39Z</dcterms:created>
  <dcterms:modified xsi:type="dcterms:W3CDTF">2024-09-20T04:54:40Z</dcterms:modified>
</cp:coreProperties>
</file>