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4E9D5-456A-4B55-BDB9-29425A958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03D75-3F5F-49E8-9998-8EF20871C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79008-2EF7-48A8-A4BB-3B9583733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44892-68DB-4AAE-BD5E-67C49DE55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C69028-42C8-40C1-8745-48CF45B28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04D980-02F1-4C7F-951A-3903A313F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1705D4-C1C1-4405-8160-A58E19ADA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D7609-8DB8-48C0-8C49-FBE4E9CC3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1F721-4BF9-4964-BFF0-6B15445B7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F2069-7764-4FB7-8E6A-3493853F2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48F90-6D8D-4D7C-AE3E-F143DF504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946231" y="0"/>
            <a:ext cx="157994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342900"/>
            <a:endParaRPr lang="zh-CN" altLang="en-US" sz="1350">
              <a:solidFill>
                <a:prstClr val="white"/>
              </a:solidFill>
              <a:latin typeface="FZHei-B01S" panose="02010601030101010101" pitchFamily="2" charset="-122"/>
              <a:ea typeface="FZHei-B01S" panose="02010601030101010101" pitchFamily="2" charset="-122"/>
              <a:sym typeface="FZHei-B01S" panose="02010601030101010101" pitchFamily="2" charset="-122"/>
            </a:endParaRPr>
          </a:p>
        </p:txBody>
      </p:sp>
      <p:sp>
        <p:nvSpPr>
          <p:cNvPr id="3" name="ïṡliďé"/>
          <p:cNvSpPr/>
          <p:nvPr userDrawn="1"/>
        </p:nvSpPr>
        <p:spPr>
          <a:xfrm>
            <a:off x="1400175" y="1392151"/>
            <a:ext cx="2336165" cy="45135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914400"/>
            <a:endParaRPr lang="zh-CN" altLang="en-US" sz="2000" b="1">
              <a:solidFill>
                <a:schemeClr val="bg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  <p:sp>
        <p:nvSpPr>
          <p:cNvPr id="4" name="îšḷïḋê"/>
          <p:cNvSpPr/>
          <p:nvPr userDrawn="1"/>
        </p:nvSpPr>
        <p:spPr>
          <a:xfrm>
            <a:off x="1889654" y="1785179"/>
            <a:ext cx="2469621" cy="3727524"/>
          </a:xfrm>
          <a:prstGeom prst="rect">
            <a:avLst/>
          </a:prstGeom>
          <a:blipFill rotWithShape="1">
            <a:blip r:embed="rId1"/>
            <a:stretch>
              <a:fillRect l="-313" r="-310"/>
            </a:stretch>
          </a:blipFill>
          <a:ln w="762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C:\Users\16106\Desktop\2022.3.3 说课PPT文案\说课PPT文案素材\2222.png2222"/>
          <p:cNvPicPr>
            <a:picLocks noChangeAspect="1"/>
          </p:cNvPicPr>
          <p:nvPr userDrawn="1"/>
        </p:nvPicPr>
        <p:blipFill>
          <a:blip r:embed="rId1"/>
          <a:srcRect l="5422" t="9866" r="5740" b="8912"/>
          <a:stretch>
            <a:fillRect/>
          </a:stretch>
        </p:blipFill>
        <p:spPr>
          <a:xfrm>
            <a:off x="-27257" y="0"/>
            <a:ext cx="12246468" cy="6858000"/>
          </a:xfrm>
          <a:prstGeom prst="rect">
            <a:avLst/>
          </a:prstGeom>
        </p:spPr>
      </p:pic>
      <p:pic>
        <p:nvPicPr>
          <p:cNvPr id="20" name="图片 19" descr="51miz-E1245849-B4F953A8"/>
          <p:cNvPicPr>
            <a:picLocks noChangeAspect="1"/>
          </p:cNvPicPr>
          <p:nvPr userDrawn="1"/>
        </p:nvPicPr>
        <p:blipFill>
          <a:blip r:embed="rId2"/>
          <a:srcRect l="13018" r="11036" b="15438"/>
          <a:stretch>
            <a:fillRect/>
          </a:stretch>
        </p:blipFill>
        <p:spPr>
          <a:xfrm>
            <a:off x="654015" y="1301115"/>
            <a:ext cx="4256405" cy="3554730"/>
          </a:xfrm>
          <a:prstGeom prst="rect">
            <a:avLst/>
          </a:prstGeom>
        </p:spPr>
      </p:pic>
      <p:pic>
        <p:nvPicPr>
          <p:cNvPr id="26" name="图片 25" descr="/Users/ohuohuo/Downloads/337f212ee8ddea9ee45be40605a43b4b.png337f212ee8ddea9ee45be40605a43b4b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3586" y="4214818"/>
            <a:ext cx="3023870" cy="3023870"/>
          </a:xfrm>
          <a:prstGeom prst="rect">
            <a:avLst/>
          </a:prstGeom>
        </p:spPr>
      </p:pic>
      <p:sp>
        <p:nvSpPr>
          <p:cNvPr id="27" name="文本框 11"/>
          <p:cNvSpPr txBox="1"/>
          <p:nvPr userDrawn="1"/>
        </p:nvSpPr>
        <p:spPr>
          <a:xfrm>
            <a:off x="1381092" y="2857496"/>
            <a:ext cx="285813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tx1">
                    <a:lumMod val="75000"/>
                    <a:lumOff val="25000"/>
                  </a:schemeClr>
                </a:solidFill>
                <a:latin typeface="Microsoft YaHei Bold" panose="020b0502040204020203" charset="-122"/>
                <a:ea typeface="Microsoft YaHei Bold" panose="020b0502040204020203" charset="-122"/>
              </a:rPr>
              <a:t>目  录</a:t>
            </a:r>
            <a:endParaRPr lang="zh-CN" altLang="en-US" sz="6000" b="1">
              <a:solidFill>
                <a:schemeClr val="tx1">
                  <a:lumMod val="75000"/>
                  <a:lumOff val="25000"/>
                </a:schemeClr>
              </a:solidFill>
              <a:latin typeface="Microsoft YaHei Bold" panose="020b0502040204020203" charset="-122"/>
              <a:ea typeface="Microsoft YaHei Bold" panose="020b0502040204020203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学习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39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学习目标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单元概述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39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单元概述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素养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39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素养目标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教学指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41" y="142852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知识超市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预习导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矩形 6"/>
          <p:cNvSpPr/>
          <p:nvPr userDrawn="1"/>
        </p:nvSpPr>
        <p:spPr>
          <a:xfrm>
            <a:off x="5024430" y="142852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预习导学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直接连接符 14"/>
          <p:cNvCxnSpPr/>
          <p:nvPr userDrawn="1"/>
        </p:nvCxnSpPr>
        <p:spPr>
          <a:xfrm>
            <a:off x="2595538" y="285728"/>
            <a:ext cx="228601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 userDrawn="1"/>
        </p:nvCxnSpPr>
        <p:spPr>
          <a:xfrm>
            <a:off x="1381092" y="428604"/>
            <a:ext cx="3500462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/>
        </p:nvCxnSpPr>
        <p:spPr>
          <a:xfrm>
            <a:off x="2666976" y="571480"/>
            <a:ext cx="2214578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 userDrawn="1"/>
        </p:nvCxnSpPr>
        <p:spPr>
          <a:xfrm flipH="1">
            <a:off x="6667503" y="284140"/>
            <a:ext cx="255971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 userDrawn="1"/>
        </p:nvCxnSpPr>
        <p:spPr>
          <a:xfrm flipH="1">
            <a:off x="6667503" y="427016"/>
            <a:ext cx="391956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 userDrawn="1"/>
        </p:nvCxnSpPr>
        <p:spPr>
          <a:xfrm flipH="1">
            <a:off x="6667503" y="569892"/>
            <a:ext cx="247972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合作探究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9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合作探究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11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分层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2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分层作业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3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无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380960" y="571480"/>
            <a:ext cx="11287204" cy="5786478"/>
          </a:xfrm>
          <a:prstGeom prst="rect">
            <a:avLst/>
          </a:prstGeom>
        </p:spPr>
        <p:txBody>
          <a:bodyPr/>
          <a:lstStyle>
            <a:lvl1pPr indent="0">
              <a:lnSpc>
                <a:spcPct val="150000"/>
              </a:lnSpc>
              <a:defRPr sz="3200"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file:///D:\qq&#25991;&#20214;\712321467\Image\C2C\Image2\%7b75232B38-A165-1FB7-499C-2E1C792CACB5%7d.png" TargetMode="External" /><Relationship Id="rId12" Type="http://schemas.openxmlformats.org/officeDocument/2006/relationships/image" Target="../media/image5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00808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2"/>
          <p:cNvSpPr txBox="1"/>
          <p:nvPr userDrawn="1"/>
        </p:nvSpPr>
        <p:spPr>
          <a:xfrm>
            <a:off x="666712" y="500042"/>
            <a:ext cx="10930014" cy="6000792"/>
          </a:xfrm>
          <a:prstGeom prst="round2SameRect">
            <a:avLst>
              <a:gd name="adj1" fmla="val 5210"/>
              <a:gd name="adj2" fmla="val 5690"/>
            </a:avLst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none"/>
        </p:style>
        <p:txBody>
          <a:bodyPr/>
          <a:lstStyle>
            <a:defPPr>
              <a:defRPr lang="zh-CN"/>
            </a:defPPr>
            <a:lvl1pPr marL="0" indent="720090" algn="l" rtl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kern="1200" baseline="0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720090" algn="l" defTabSz="91440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单击此处编辑母版文本样式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13" name="图片 1073743875" descr="学科网 zxxk.com" title=""/>
          <p:cNvPicPr>
            <a:picLocks noChangeAspect="1"/>
          </p:cNvPicPr>
          <p:nvPr/>
        </p:nvPicPr>
        <p:blipFill>
          <a:blip r:embed="rId12" r:link="rId1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4222204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6A9ED8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标题 2" title=""/>
          <p:cNvSpPr txBox="1"/>
          <p:nvPr/>
        </p:nvSpPr>
        <p:spPr>
          <a:xfrm>
            <a:off x="4881554" y="2660865"/>
            <a:ext cx="6429420" cy="771779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i="0" u="none" strike="noStrike" kern="1200" cap="none" spc="0" normalizeH="0" baseline="0" noProof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Topic </a:t>
            </a:r>
            <a:r>
              <a:rPr kumimoji="0" lang="zh-CN" altLang="en-US" sz="440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zh-CN" altLang="en-US" sz="32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标题 2" title=""/>
          <p:cNvSpPr txBox="1"/>
          <p:nvPr/>
        </p:nvSpPr>
        <p:spPr>
          <a:xfrm>
            <a:off x="4881554" y="3737341"/>
            <a:ext cx="6429420" cy="771779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 fontAlgn="auto">
              <a:lnSpc>
                <a:spcPct val="150000"/>
              </a:lnSpc>
              <a:spcAft>
                <a:spcPct val="0"/>
              </a:spcAft>
              <a:defRPr/>
            </a:pPr>
            <a:r>
              <a:rPr kumimoji="0" lang="zh-CN" altLang="en-US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Section B</a:t>
            </a:r>
            <a:endParaRPr kumimoji="0" lang="zh-CN" altLang="en-US" sz="32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entr" presetSubtype="0" dur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929" name="yt_shape_18929" title=""/>
          <p:cNvSpPr txBox="1"/>
          <p:nvPr/>
        </p:nvSpPr>
        <p:spPr>
          <a:xfrm>
            <a:off x="479376" y="1010375"/>
            <a:ext cx="844782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能熟知引导让步状语从句的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although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的用法。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30" name="yt_shape_18930" title=""/>
          <p:cNvSpPr txBox="1"/>
          <p:nvPr/>
        </p:nvSpPr>
        <p:spPr>
          <a:xfrm>
            <a:off x="479377" y="1706340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能听懂有关于世界名人佛罗伦斯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南丁格尔事迹的文章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并能够提取有用信息。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31" name="yt_shape_18931" title=""/>
          <p:cNvSpPr txBox="1"/>
          <p:nvPr/>
        </p:nvSpPr>
        <p:spPr>
          <a:xfrm>
            <a:off x="479376" y="3140968"/>
            <a:ext cx="4427494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能够仿造例子造句子。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pic>
        <p:nvPicPr>
          <p:cNvPr id="18935" name="yt_image_18935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79376" y="784537"/>
            <a:ext cx="1746900" cy="45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936" name="yt_shape_18936" title=""/>
          <p:cNvSpPr txBox="1"/>
          <p:nvPr/>
        </p:nvSpPr>
        <p:spPr>
          <a:xfrm>
            <a:off x="543304" y="1240837"/>
            <a:ext cx="494366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教师用以下问题导入新课。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37" name="yt_shape_18937" title=""/>
          <p:cNvSpPr txBox="1"/>
          <p:nvPr/>
        </p:nvSpPr>
        <p:spPr>
          <a:xfrm>
            <a:off x="543400" y="1936802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1.Could you make a list about some famous people you know in the world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7" name="yt_shape_18938" title=""/>
          <p:cNvSpPr txBox="1"/>
          <p:nvPr/>
        </p:nvSpPr>
        <p:spPr>
          <a:xfrm>
            <a:off x="479470" y="3199551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2.How many times did Marie Curie win the Nobel Prize in her lifetime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8" name="yt_shape_18939" title=""/>
          <p:cNvSpPr txBox="1"/>
          <p:nvPr/>
        </p:nvSpPr>
        <p:spPr>
          <a:xfrm>
            <a:off x="479375" y="4634179"/>
            <a:ext cx="19203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导学建议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10"/>
              <a:ea typeface="Times New Roman" panose="02020603050405020304" pitchFamily="10"/>
              <a:cs typeface="Times New Roman" panose="02020603050405020304" pitchFamily="10"/>
            </a:endParaRPr>
          </a:p>
        </p:txBody>
      </p:sp>
      <p:sp>
        <p:nvSpPr>
          <p:cNvPr id="9" name="yt_shape_18940" title=""/>
          <p:cNvSpPr txBox="1"/>
          <p:nvPr/>
        </p:nvSpPr>
        <p:spPr>
          <a:xfrm>
            <a:off x="479376" y="5330144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课前教师可利用图片创设情境引入本课所描述的人物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来活跃课堂气氛。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941" name="yt_shape_18941" title=""/>
          <p:cNvSpPr txBox="1"/>
          <p:nvPr/>
        </p:nvSpPr>
        <p:spPr>
          <a:xfrm>
            <a:off x="432000" y="1080000"/>
            <a:ext cx="247183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一、生词速查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942" name="yt_shape_18942" title=""/>
          <p:cNvSpPr txBox="1"/>
          <p:nvPr/>
        </p:nvSpPr>
        <p:spPr>
          <a:xfrm>
            <a:off x="432001" y="1775965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prize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奖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奖励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奖品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→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prizewinning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adj.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有得奖可能的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已获奖的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43" name="yt_shape_18943" title=""/>
          <p:cNvSpPr txBox="1"/>
          <p:nvPr/>
        </p:nvSpPr>
        <p:spPr>
          <a:xfrm>
            <a:off x="432000" y="3210593"/>
            <a:ext cx="5139227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neither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pron.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两者都不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44" name="yt_shape_18944" title=""/>
          <p:cNvSpPr txBox="1"/>
          <p:nvPr/>
        </p:nvSpPr>
        <p:spPr>
          <a:xfrm>
            <a:off x="432000" y="3906558"/>
            <a:ext cx="360836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nor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conj.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也不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054778" y="1661704"/>
            <a:ext cx="1061149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prize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6544352" y="1661704"/>
            <a:ext cx="2459736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prizewinning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054777" y="3163787"/>
            <a:ext cx="1421511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neither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054777" y="3859752"/>
            <a:ext cx="789685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nor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945" name="yt_shape_18945" title=""/>
          <p:cNvSpPr txBox="1"/>
          <p:nvPr/>
        </p:nvSpPr>
        <p:spPr>
          <a:xfrm>
            <a:off x="432000" y="1080000"/>
            <a:ext cx="247183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二、短语速记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946" name="yt_shape_18946" title=""/>
          <p:cNvSpPr txBox="1"/>
          <p:nvPr/>
        </p:nvSpPr>
        <p:spPr>
          <a:xfrm>
            <a:off x="432000" y="1775965"/>
            <a:ext cx="494744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作报告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make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report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47" name="yt_shape_18947" title=""/>
          <p:cNvSpPr txBox="1"/>
          <p:nvPr/>
        </p:nvSpPr>
        <p:spPr>
          <a:xfrm>
            <a:off x="432000" y="2471930"/>
            <a:ext cx="572169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全世界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around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world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48" name="yt_shape_18948" title=""/>
          <p:cNvSpPr txBox="1"/>
          <p:nvPr/>
        </p:nvSpPr>
        <p:spPr>
          <a:xfrm>
            <a:off x="432000" y="3167895"/>
            <a:ext cx="4645502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两者都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both...and...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49" name="yt_shape_18949" title=""/>
          <p:cNvSpPr txBox="1"/>
          <p:nvPr/>
        </p:nvSpPr>
        <p:spPr>
          <a:xfrm>
            <a:off x="432000" y="3863860"/>
            <a:ext cx="342561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4.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放弃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give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up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50" name="yt_shape_18950" title=""/>
          <p:cNvSpPr txBox="1"/>
          <p:nvPr/>
        </p:nvSpPr>
        <p:spPr>
          <a:xfrm>
            <a:off x="432000" y="4559825"/>
            <a:ext cx="567463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5.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诺贝尔奖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Nobel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Prize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278739" y="1661704"/>
            <a:ext cx="2633345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make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report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2380339" y="2425124"/>
            <a:ext cx="3298508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around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world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2380339" y="3121089"/>
            <a:ext cx="2232724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both...and...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972352" y="3749599"/>
            <a:ext cx="1432624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give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up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788327" y="4513019"/>
            <a:ext cx="2843911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Nobel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Prize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951" name="yt_shape_18951" title=""/>
          <p:cNvSpPr txBox="1"/>
          <p:nvPr/>
        </p:nvSpPr>
        <p:spPr>
          <a:xfrm>
            <a:off x="479376" y="1004843"/>
            <a:ext cx="396480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6.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超出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more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than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52" name="yt_shape_18952" title=""/>
          <p:cNvSpPr txBox="1"/>
          <p:nvPr/>
        </p:nvSpPr>
        <p:spPr>
          <a:xfrm>
            <a:off x="479376" y="1700808"/>
            <a:ext cx="584993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7.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在她一生中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in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her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lifetime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2019728" y="958037"/>
            <a:ext cx="1966594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more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than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3243690" y="1654002"/>
            <a:ext cx="2609533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in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her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lifetime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7" name="yt_shape_18953" title=""/>
          <p:cNvSpPr txBox="1"/>
          <p:nvPr/>
        </p:nvSpPr>
        <p:spPr>
          <a:xfrm>
            <a:off x="479376" y="2356207"/>
            <a:ext cx="4679166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8.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名人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famous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people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2019728" y="2241946"/>
            <a:ext cx="2674049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famous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people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8" grpId="0" build="allAtOnce"/>
      <p:bldP spid="18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954" name="yt_shape_18954" title=""/>
          <p:cNvSpPr txBox="1"/>
          <p:nvPr/>
        </p:nvSpPr>
        <p:spPr>
          <a:xfrm>
            <a:off x="432000" y="1080000"/>
            <a:ext cx="247183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三、句子速译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955" name="yt_shape_18955" title=""/>
          <p:cNvSpPr txBox="1"/>
          <p:nvPr/>
        </p:nvSpPr>
        <p:spPr>
          <a:xfrm>
            <a:off x="432095" y="1775965"/>
            <a:ext cx="11327999" cy="13888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1.Although he was both poor and didn’t have much education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he never gave up reading books.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56" name="yt_shape_18956" title=""/>
          <p:cNvSpPr txBox="1"/>
          <p:nvPr/>
        </p:nvSpPr>
        <p:spPr>
          <a:xfrm>
            <a:off x="432001" y="3215595"/>
            <a:ext cx="11327999" cy="6451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尽管他很穷也没有接受很多教育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但是他从来没有放弃读书</a:t>
            </a:r>
            <a:r>
              <a:rPr lang="zh-CN" altLang="zh-CN" sz="3200" b="1" i="0" u="sng" smtClean="0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。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57" name="yt_shape_18957" title=""/>
          <p:cNvSpPr txBox="1"/>
          <p:nvPr/>
        </p:nvSpPr>
        <p:spPr>
          <a:xfrm>
            <a:off x="432000" y="3811049"/>
            <a:ext cx="9548640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2.He became one of the greatest presidents of the USA.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58" name="yt_shape_18958" title=""/>
          <p:cNvSpPr txBox="1"/>
          <p:nvPr/>
        </p:nvSpPr>
        <p:spPr>
          <a:xfrm>
            <a:off x="432000" y="4512015"/>
            <a:ext cx="646330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他成为了美国最伟大的总统之一。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18956" title=""/>
          <p:cNvSpPr txBox="1"/>
          <p:nvPr/>
        </p:nvSpPr>
        <p:spPr>
          <a:xfrm>
            <a:off x="432001" y="3215595"/>
            <a:ext cx="11327999" cy="6451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尽管他很穷也没有接受很多教育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但是他从来没有放弃读书</a:t>
            </a:r>
            <a:r>
              <a:rPr lang="zh-CN" altLang="zh-CN" sz="3200" b="1" i="0" smtClean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。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18958" title=""/>
          <p:cNvSpPr txBox="1"/>
          <p:nvPr/>
        </p:nvSpPr>
        <p:spPr>
          <a:xfrm>
            <a:off x="432000" y="4512015"/>
            <a:ext cx="646330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他成为了美国最伟大的总统之一。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959" name="yt_shape_18959" title=""/>
          <p:cNvSpPr txBox="1"/>
          <p:nvPr/>
        </p:nvSpPr>
        <p:spPr>
          <a:xfrm>
            <a:off x="432000" y="1080000"/>
            <a:ext cx="205985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四、想一想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960" name="yt_shape_18960" title=""/>
          <p:cNvSpPr txBox="1"/>
          <p:nvPr/>
        </p:nvSpPr>
        <p:spPr>
          <a:xfrm>
            <a:off x="432000" y="1775965"/>
            <a:ext cx="535403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预习课本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回答下列问题。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61" name="yt_shape_18961" title=""/>
          <p:cNvSpPr txBox="1"/>
          <p:nvPr/>
        </p:nvSpPr>
        <p:spPr>
          <a:xfrm>
            <a:off x="432000" y="2471930"/>
            <a:ext cx="825341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1.Why is Kangkang’s hero Abraham Lincoln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62" name="yt_shape_18962" title=""/>
          <p:cNvSpPr txBox="1"/>
          <p:nvPr/>
        </p:nvSpPr>
        <p:spPr>
          <a:xfrm>
            <a:off x="432096" y="3167895"/>
            <a:ext cx="11327999" cy="28661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Because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Kangkang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thinks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although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Abraham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Lincoln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was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both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poor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and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didn’t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have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much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education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never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gave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up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reading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books.And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became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one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greatest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presidents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USA. 	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18962" title=""/>
          <p:cNvSpPr txBox="1"/>
          <p:nvPr/>
        </p:nvSpPr>
        <p:spPr>
          <a:xfrm>
            <a:off x="432096" y="3068960"/>
            <a:ext cx="11327999" cy="28661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Because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err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Kangkang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thinks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although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Abraham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Lincoln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was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both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poor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and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didn’t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have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much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education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never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gave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up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reading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err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books.And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became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one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greatest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presidents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USA. 	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963" name="yt_shape_18963" title=""/>
          <p:cNvSpPr txBox="1"/>
          <p:nvPr/>
        </p:nvSpPr>
        <p:spPr>
          <a:xfrm>
            <a:off x="432000" y="1080000"/>
            <a:ext cx="785631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2.Why does Susanna like Marie Curie best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64" name="yt_shape_18964" title=""/>
          <p:cNvSpPr txBox="1"/>
          <p:nvPr/>
        </p:nvSpPr>
        <p:spPr>
          <a:xfrm>
            <a:off x="432095" y="1775965"/>
            <a:ext cx="11327999" cy="13888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Because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not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only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did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Marie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Curie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discover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radium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but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also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won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Nobel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prize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twice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in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her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lifetime. 	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65" name="yt_shape_18965" title=""/>
          <p:cNvSpPr txBox="1"/>
          <p:nvPr/>
        </p:nvSpPr>
        <p:spPr>
          <a:xfrm>
            <a:off x="432000" y="3215595"/>
            <a:ext cx="438318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3.Who admires Edison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66" name="yt_shape_18966" title=""/>
          <p:cNvSpPr txBox="1"/>
          <p:nvPr/>
        </p:nvSpPr>
        <p:spPr>
          <a:xfrm>
            <a:off x="432000" y="3911560"/>
            <a:ext cx="4616648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Li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Ming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admires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Edison. 	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18964" title=""/>
          <p:cNvSpPr txBox="1"/>
          <p:nvPr/>
        </p:nvSpPr>
        <p:spPr>
          <a:xfrm>
            <a:off x="432095" y="1700808"/>
            <a:ext cx="11327999" cy="13888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Because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not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only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did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Marie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Curie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discover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radium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but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also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she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won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Nobel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prize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twice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in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her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lifetime. 	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18966" title=""/>
          <p:cNvSpPr txBox="1"/>
          <p:nvPr/>
        </p:nvSpPr>
        <p:spPr>
          <a:xfrm>
            <a:off x="432000" y="3836403"/>
            <a:ext cx="4616648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Li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Ming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admires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Edison. 	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970" name="yt_shape_18970" title=""/>
          <p:cNvSpPr txBox="1"/>
          <p:nvPr/>
        </p:nvSpPr>
        <p:spPr>
          <a:xfrm>
            <a:off x="623392" y="797310"/>
            <a:ext cx="19203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导学建议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10"/>
              <a:ea typeface="Times New Roman" panose="02020603050405020304" pitchFamily="10"/>
              <a:cs typeface="Times New Roman" panose="02020603050405020304" pitchFamily="10"/>
            </a:endParaRPr>
          </a:p>
        </p:txBody>
      </p:sp>
      <p:sp>
        <p:nvSpPr>
          <p:cNvPr id="18971" name="yt_shape_18971" title=""/>
          <p:cNvSpPr txBox="1"/>
          <p:nvPr/>
        </p:nvSpPr>
        <p:spPr>
          <a:xfrm>
            <a:off x="623392" y="1493275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课前让学生预习课本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并完成课本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1b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的表格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课前检查答案并让学生复述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73" name="yt_shape_18973" title=""/>
          <p:cNvSpPr txBox="1"/>
          <p:nvPr/>
        </p:nvSpPr>
        <p:spPr>
          <a:xfrm>
            <a:off x="623392" y="2978691"/>
            <a:ext cx="7278596" cy="615681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42000"/>
              </a:lnSpc>
            </a:pPr>
            <a:r>
              <a:rPr lang="en-US" altLang="zh-CN" sz="1900" b="0" i="0" u="none" spc="15395">
                <a:solidFill>
                  <a:srgbClr val="1EE3CF"/>
                </a:solidFill>
                <a:effectLst/>
                <a:latin typeface="Calibri" panose="020f0502020204030204" pitchFamily="19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学习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although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though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的用法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8972" name="yt_image_18972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23392" y="3098318"/>
            <a:ext cx="2015100" cy="44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975" name="yt_shape_18975" title=""/>
          <p:cNvSpPr txBox="1"/>
          <p:nvPr/>
        </p:nvSpPr>
        <p:spPr>
          <a:xfrm>
            <a:off x="623392" y="3645024"/>
            <a:ext cx="906017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根据句意及句式在横线上填入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although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或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though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976" name="yt_shape_18976" title=""/>
          <p:cNvSpPr txBox="1"/>
          <p:nvPr/>
        </p:nvSpPr>
        <p:spPr>
          <a:xfrm>
            <a:off x="432095" y="1080000"/>
            <a:ext cx="11327999" cy="13888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Although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feeling tired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 am happy to see the housework is finally done.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77" name="yt_shape_18977" title=""/>
          <p:cNvSpPr txBox="1"/>
          <p:nvPr/>
        </p:nvSpPr>
        <p:spPr>
          <a:xfrm>
            <a:off x="432095" y="2519630"/>
            <a:ext cx="1098538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2.I’d quite like to go out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although/though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it is a bit late.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78" name="yt_shape_18978" title=""/>
          <p:cNvSpPr txBox="1"/>
          <p:nvPr/>
        </p:nvSpPr>
        <p:spPr>
          <a:xfrm>
            <a:off x="432095" y="3215595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3.She promised to come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yet hasn’t turned up until now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though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.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054872" y="965739"/>
            <a:ext cx="1943481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Although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5410972" y="2405369"/>
            <a:ext cx="3043936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although/though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342084" y="3832854"/>
            <a:ext cx="1397699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though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yt_shape_18979" title=""/>
          <p:cNvSpPr txBox="1"/>
          <p:nvPr/>
        </p:nvSpPr>
        <p:spPr>
          <a:xfrm>
            <a:off x="342084" y="4623381"/>
            <a:ext cx="11327999" cy="13888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4.Strange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though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it may seem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she still accepted the flower.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2598906" y="4509120"/>
            <a:ext cx="1436053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though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9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980" name="yt_shape_18980" title=""/>
          <p:cNvSpPr txBox="1"/>
          <p:nvPr/>
        </p:nvSpPr>
        <p:spPr>
          <a:xfrm>
            <a:off x="407463" y="823660"/>
            <a:ext cx="11327999" cy="2122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just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B0F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◎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学法指导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黑体" panose="02010609060101010101" pitchFamily="49" charset="-122"/>
                <a:ea typeface="宋体" panose="02010600030101010101" pitchFamily="2" charset="-122"/>
                <a:cs typeface="宋体" panose="02010600030101010101" pitchFamily="2" charset="-122"/>
              </a:rPr>
              <a:t>: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although/though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引导让步状语从句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表示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虽然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/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尽管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但是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……”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不可与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but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however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连用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可与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still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yet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连用。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981" name="yt_shape_18981" title=""/>
          <p:cNvSpPr txBox="1"/>
          <p:nvPr/>
        </p:nvSpPr>
        <p:spPr>
          <a:xfrm>
            <a:off x="407368" y="2996952"/>
            <a:ext cx="19203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导学建议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10"/>
              <a:ea typeface="Times New Roman" panose="02020603050405020304" pitchFamily="10"/>
              <a:cs typeface="Times New Roman" panose="02020603050405020304" pitchFamily="10"/>
            </a:endParaRPr>
          </a:p>
        </p:txBody>
      </p:sp>
      <p:sp>
        <p:nvSpPr>
          <p:cNvPr id="6" name="yt_shape_18982" title=""/>
          <p:cNvSpPr txBox="1"/>
          <p:nvPr/>
        </p:nvSpPr>
        <p:spPr>
          <a:xfrm>
            <a:off x="407463" y="3691638"/>
            <a:ext cx="11327999" cy="2122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just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让学生理清让步状语从句的含义及使用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可以花一课时的时间着重练习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区分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although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though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的用法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用来扫清学生学习语法障碍。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https://d.book118.com/786242222042010031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章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spDef>
    <a:txDef>
      <a:spPr>
        <a:noFill/>
      </a:spPr>
      <a:bodyPr wrap="square" rtlCol="0"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7">
      <vt:lpstr>Arial</vt:lpstr>
      <vt:lpstr>Calibri</vt:lpstr>
      <vt:lpstr>等线 Light</vt:lpstr>
      <vt:lpstr>等线</vt:lpstr>
      <vt:lpstr>黑体</vt:lpstr>
      <vt:lpstr>FZHei-B01S</vt:lpstr>
      <vt:lpstr>华文细黑</vt:lpstr>
      <vt:lpstr>字魂70号-灵悦黑体</vt:lpstr>
      <vt:lpstr>Microsoft YaHei Bold</vt:lpstr>
      <vt:lpstr>Times New Roman</vt:lpstr>
      <vt:lpstr>微软雅黑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2024-08-29T15:41:45.639</cp:lastPrinted>
  <dcterms:created xsi:type="dcterms:W3CDTF">2024-08-29T07:41:45Z</dcterms:created>
  <dcterms:modified xsi:type="dcterms:W3CDTF">2024-08-29T07:41:47Z</dcterms:modified>
</cp:coreProperties>
</file>