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3" r:id="rId48"/>
  </p:sldIdLst>
  <p:sldSz cx="11093450" cy="8147050"/>
  <p:notesSz cx="6858000" cy="9144000"/>
  <p:custDataLst>
    <p:tags r:id="rId4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tags" Target="tags/tag1.xml" /><Relationship Id="rId5" Type="http://schemas.openxmlformats.org/officeDocument/2006/relationships/slide" Target="slides/slide3.xml" /><Relationship Id="rId50" Type="http://schemas.openxmlformats.org/officeDocument/2006/relationships/presProps" Target="presProps.xml" /><Relationship Id="rId51" Type="http://schemas.openxmlformats.org/officeDocument/2006/relationships/viewProps" Target="viewProps.xml" /><Relationship Id="rId52" Type="http://schemas.openxmlformats.org/officeDocument/2006/relationships/theme" Target="theme/theme1.xml" /><Relationship Id="rId53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FE6C6-BD04-4CB6-A540-60B70CE07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0F734-DC6A-4CC4-A037-B8A458A0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5E618-5304-4C97-9349-66AD70E6A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0C7A6-5FE4-4158-872D-9EB4EC190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23C81-7429-472B-8682-776620EA9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92E619-D398-4A60-8E6D-B6396A2FB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8063CE-17D3-4335-A0B6-B9C8231F3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BDCFF-7A8C-4C57-8788-BB13D0D0F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F80EF-74AF-4D14-A377-C9CE26720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04A8F-8D17-489F-8A0A-CB9EC55C5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A0526-9B8C-44F9-ACB3-7015D8A28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png" /><Relationship Id="rId4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jpeg" /><Relationship Id="rId3" Type="http://schemas.openxmlformats.org/officeDocument/2006/relationships/image" Target="../media/image3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3.jpeg" /><Relationship Id="rId3" Type="http://schemas.openxmlformats.org/officeDocument/2006/relationships/image" Target="../media/image34.jpeg" /><Relationship Id="rId4" Type="http://schemas.openxmlformats.org/officeDocument/2006/relationships/image" Target="../media/image3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6.png" /><Relationship Id="rId3" Type="http://schemas.openxmlformats.org/officeDocument/2006/relationships/image" Target="../media/image37.jpeg" /><Relationship Id="rId4" Type="http://schemas.openxmlformats.org/officeDocument/2006/relationships/image" Target="../media/image38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9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0.png" /><Relationship Id="rId3" Type="http://schemas.openxmlformats.org/officeDocument/2006/relationships/image" Target="../media/image24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1.jpeg" /><Relationship Id="rId3" Type="http://schemas.openxmlformats.org/officeDocument/2006/relationships/image" Target="../media/image24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3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4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5.png" /><Relationship Id="rId3" Type="http://schemas.openxmlformats.org/officeDocument/2006/relationships/image" Target="../media/image46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7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8.png" /><Relationship Id="rId3" Type="http://schemas.openxmlformats.org/officeDocument/2006/relationships/image" Target="../media/image49.jpeg" /><Relationship Id="rId4" Type="http://schemas.openxmlformats.org/officeDocument/2006/relationships/image" Target="../media/image50.jpe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1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2.jpe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1.jpe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3.jpeg" /><Relationship Id="rId3" Type="http://schemas.openxmlformats.org/officeDocument/2006/relationships/image" Target="../media/image14.jpe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9.jpe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4.jpe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9.jpeg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9.jpeg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040121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3971933" y="2940920"/>
            <a:ext cx="5356859" cy="1307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0504"/>
              </a:lnSpc>
            </a:pPr>
            <a:endParaRPr lang="Arial" altLang="Arial" sz="100"/>
          </a:p>
          <a:p>
            <a:pPr marL="12700" indent="2369820" algn="l" rtl="0" eaLnBrk="0">
              <a:lnSpc>
                <a:spcPct val="89000"/>
              </a:lnSpc>
            </a:pPr>
            <a:r>
              <a:rPr sz="4400" b="1" kern="0" spc="220">
                <a:solidFill>
                  <a:srgbClr val="31006A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社会心理学</a:t>
            </a:r>
            <a:r>
              <a:rPr sz="4400" kern="0" spc="30">
                <a:solidFill>
                  <a:srgbClr val="31006A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5100" b="1" kern="0" spc="-220">
                <a:solidFill>
                  <a:srgbClr val="31006A">
                    <a:alpha val="100000"/>
                  </a:srgbClr>
                </a:solidFill>
                <a:latin typeface="Arial"/>
                <a:ea typeface="Arial"/>
                <a:cs typeface="Arial"/>
              </a:rPr>
              <a:t>So</a:t>
            </a:r>
            <a:r>
              <a:rPr sz="5100" b="1" kern="0" spc="-210">
                <a:solidFill>
                  <a:srgbClr val="31006A">
                    <a:alpha val="100000"/>
                  </a:srgbClr>
                </a:solidFill>
                <a:latin typeface="Arial"/>
                <a:ea typeface="Arial"/>
                <a:cs typeface="Arial"/>
              </a:rPr>
              <a:t>cial</a:t>
            </a:r>
            <a:r>
              <a:rPr sz="5100" b="1" kern="0" spc="260">
                <a:solidFill>
                  <a:srgbClr val="31006A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5100" b="1" kern="0" spc="-210">
                <a:solidFill>
                  <a:srgbClr val="31006A">
                    <a:alpha val="100000"/>
                  </a:srgbClr>
                </a:solidFill>
                <a:latin typeface="Arial"/>
                <a:ea typeface="Arial"/>
                <a:cs typeface="Arial"/>
              </a:rPr>
              <a:t>Psycholog</a:t>
            </a:r>
            <a:r>
              <a:rPr sz="5100" b="1" kern="0" spc="-190">
                <a:solidFill>
                  <a:srgbClr val="31006A">
                    <a:alpha val="100000"/>
                  </a:srgbClr>
                </a:solidFill>
                <a:latin typeface="Arial"/>
                <a:ea typeface="Arial"/>
                <a:cs typeface="Arial"/>
              </a:rPr>
              <a:t>y</a:t>
            </a:r>
            <a:endParaRPr lang="Arial" altLang="Arial" sz="5100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09695" y="1777972"/>
            <a:ext cx="1600160" cy="245747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70949" y="711233"/>
            <a:ext cx="901774" cy="1409639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464373" y="5283203"/>
            <a:ext cx="1200227" cy="38736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10"/>
          <p:cNvSpPr/>
          <p:nvPr/>
        </p:nvSpPr>
        <p:spPr>
          <a:xfrm>
            <a:off x="1501757" y="3003984"/>
            <a:ext cx="7163434" cy="1995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7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kern="0" spc="-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·</a:t>
            </a:r>
            <a:r>
              <a:rPr sz="2800" kern="0" spc="5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-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研究和关注方向</a:t>
            </a:r>
            <a:endParaRPr lang="STXinwei" altLang="STXinwei" sz="2800"/>
          </a:p>
          <a:p>
            <a:pPr marL="367029" algn="l" rtl="0" eaLnBrk="0">
              <a:lnSpc>
                <a:spcPct val="86000"/>
              </a:lnSpc>
              <a:spcBef>
                <a:spcPts val="1062"/>
              </a:spcBef>
            </a:pPr>
            <a:r>
              <a:rPr sz="2800" b="1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·</a:t>
            </a:r>
            <a:r>
              <a:rPr sz="2800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2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儿童与青少年发展(评价与儿童发展)</a:t>
            </a:r>
            <a:endParaRPr lang="STXinwei" altLang="STXinwei" sz="2800"/>
          </a:p>
          <a:p>
            <a:pPr algn="r" rtl="0" eaLnBrk="0">
              <a:lnSpc>
                <a:spcPts val="4478"/>
              </a:lnSpc>
            </a:pPr>
            <a:r>
              <a:rPr sz="2800" kern="0" spc="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·</a:t>
            </a:r>
            <a:r>
              <a:rPr sz="28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800" b="1" kern="0" spc="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社会变迁和文化融合对个体发</a:t>
            </a:r>
            <a:r>
              <a:rPr sz="2800" b="1" kern="0" spc="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展的影响</a:t>
            </a:r>
            <a:endParaRPr lang="STXinwei" altLang="STXinwei" sz="2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6348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●       </a:t>
            </a:r>
            <a:r>
              <a:rPr sz="28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E-mail:xsf2986@</a:t>
            </a:r>
            <a:r>
              <a:rPr sz="28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163.com</a:t>
            </a:r>
            <a:endParaRPr lang="Times New Roman" altLang="Times New Roman" sz="2800"/>
          </a:p>
        </p:txBody>
      </p:sp>
      <p:sp>
        <p:nvSpPr>
          <p:cNvPr id="12" name="textbox 12"/>
          <p:cNvSpPr/>
          <p:nvPr/>
        </p:nvSpPr>
        <p:spPr>
          <a:xfrm>
            <a:off x="1501757" y="1527577"/>
            <a:ext cx="4699634" cy="1353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13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3400" b="1" kern="0" spc="320">
                <a:solidFill>
                  <a:srgbClr val="340069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自我介绍</a:t>
            </a:r>
            <a:endParaRPr lang="STXinwei" altLang="STXinwei" sz="34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7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2800" kern="0" spc="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·</a:t>
            </a:r>
            <a:r>
              <a:rPr sz="2800" kern="0" spc="5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800" b="1" kern="0" spc="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发展与教育心理学博士</a:t>
            </a:r>
            <a:endParaRPr lang="STXinwei" altLang="STXinwei" sz="28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89983" y="717585"/>
            <a:ext cx="882739" cy="139058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1438320" y="2235222"/>
            <a:ext cx="4032160" cy="4845064"/>
            <a:chExt cx="4032160" cy="4845064"/>
          </a:xfrm>
        </p:grpSpPr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4032160" cy="4845064"/>
            </a:xfrm>
            <a:prstGeom prst="rect">
              <a:avLst/>
            </a:prstGeom>
          </p:spPr>
        </p:pic>
        <p:sp>
          <p:nvSpPr>
            <p:cNvPr id="18" name="textbox 18"/>
            <p:cNvSpPr/>
            <p:nvPr/>
          </p:nvSpPr>
          <p:spPr>
            <a:xfrm>
              <a:off x="-12700" y="-12700"/>
              <a:ext cx="4057650" cy="49060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700"/>
            </a:p>
            <a:p>
              <a:pPr marL="447040" indent="-346075" algn="l" rtl="0" eaLnBrk="0">
                <a:lnSpc>
                  <a:spcPct val="100000"/>
                </a:lnSpc>
                <a:spcBef>
                  <a:spcPts val="1"/>
                </a:spcBef>
              </a:pPr>
              <a:r>
                <a:rPr sz="2000" kern="0" spc="30">
                  <a:solidFill>
                    <a:srgbClr val="420085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0</a:t>
              </a:r>
              <a:r>
                <a:rPr sz="2000" kern="0" spc="110">
                  <a:solidFill>
                    <a:srgbClr val="420085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  </a:t>
              </a:r>
              <a:r>
                <a:rPr sz="2000" b="1" kern="0" spc="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侯玉波编著,</a:t>
              </a:r>
              <a:r>
                <a:rPr sz="2000" kern="0" spc="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   </a:t>
              </a:r>
              <a:r>
                <a:rPr sz="2000" b="1" kern="0" spc="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《社会心理</a:t>
              </a:r>
              <a:r>
                <a:rPr sz="2000" kern="0" spc="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      </a:t>
              </a:r>
              <a:r>
                <a:rPr sz="2000" kern="0" spc="2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  </a:t>
              </a:r>
              <a:r>
                <a:rPr sz="2000" b="1" kern="0" spc="2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学》,北京大学出版社，</a:t>
              </a:r>
              <a:endParaRPr lang="STXinwei" altLang="STXinwei" sz="2000"/>
            </a:p>
            <a:p>
              <a:pPr marL="447040" algn="l" rtl="0" eaLnBrk="0">
                <a:lnSpc>
                  <a:spcPct val="78000"/>
                </a:lnSpc>
                <a:spcBef>
                  <a:spcPts val="1001"/>
                </a:spcBef>
              </a:pPr>
              <a:r>
                <a:rPr sz="1600" b="1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2007</a:t>
              </a:r>
              <a:endParaRPr lang="SimSun" altLang="SimSun" sz="1600"/>
            </a:p>
            <a:p>
              <a:pPr marL="567690" indent="-352425" algn="l" rtl="0" eaLnBrk="0">
                <a:lnSpc>
                  <a:spcPct val="105000"/>
                </a:lnSpc>
                <a:spcBef>
                  <a:spcPts val="978"/>
                </a:spcBef>
                <a:tabLst>
                  <a:tab pos="447675"/>
                </a:tabLst>
              </a:pPr>
              <a:r>
                <a:rPr sz="2000" kern="0" spc="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	</a:t>
              </a:r>
              <a:r>
                <a:rPr sz="2000" b="1" kern="0" spc="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巴</a:t>
              </a:r>
              <a:r>
                <a:rPr sz="2000" b="1" kern="0" spc="1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倫</a:t>
              </a:r>
              <a:r>
                <a:rPr sz="2000" b="1" kern="0" spc="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，伯恩著,黄敏</a:t>
              </a:r>
              <a:r>
                <a:rPr sz="2000" b="1" kern="0" spc="1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兒</a:t>
              </a:r>
              <a:r>
                <a:rPr sz="2000" b="1" kern="0" spc="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等译，</a:t>
              </a:r>
              <a:r>
                <a:rPr sz="2000" kern="0" spc="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   </a:t>
              </a:r>
              <a:r>
                <a:rPr sz="2000" b="1" kern="0" spc="-14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《社会心理学》</a:t>
              </a:r>
              <a:r>
                <a:rPr sz="2000" kern="0" spc="2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   </a:t>
              </a:r>
              <a:r>
                <a:rPr sz="2000" b="1" kern="0" spc="-14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(</a:t>
              </a:r>
              <a:r>
                <a:rPr sz="2000" kern="0" spc="32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</a:t>
              </a:r>
              <a:r>
                <a:rPr sz="2000" b="1" kern="0" spc="-14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第</a:t>
              </a:r>
              <a:r>
                <a:rPr sz="2000" kern="0" spc="36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</a:t>
              </a:r>
              <a:r>
                <a:rPr sz="2000" b="1" kern="0" spc="-14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十</a:t>
              </a:r>
              <a:r>
                <a:rPr sz="2000" kern="0" spc="26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</a:t>
              </a:r>
              <a:r>
                <a:rPr sz="2000" b="1" kern="0" spc="-14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版</a:t>
              </a:r>
              <a:r>
                <a:rPr sz="2000" kern="0" spc="8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</a:t>
              </a:r>
              <a:r>
                <a:rPr sz="2000" b="1" kern="0" spc="-14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)</a:t>
              </a:r>
              <a:r>
                <a:rPr sz="2000" kern="0" spc="2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</a:t>
              </a:r>
              <a:r>
                <a:rPr sz="2000" b="1" kern="0" spc="-14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,</a:t>
              </a:r>
              <a:endParaRPr lang="STXinwei" altLang="STXinwei" sz="2000"/>
            </a:p>
            <a:p>
              <a:pPr marL="447040" algn="l" rtl="0" eaLnBrk="0">
                <a:lnSpc>
                  <a:spcPct val="78000"/>
                </a:lnSpc>
                <a:spcBef>
                  <a:spcPts val="935"/>
                </a:spcBef>
              </a:pPr>
              <a:r>
                <a:rPr sz="1600" b="1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2004</a:t>
              </a:r>
              <a:endParaRPr lang="SimSun" altLang="SimSun" sz="1600"/>
            </a:p>
            <a:p>
              <a:pPr marL="100964" algn="l" rtl="0" eaLnBrk="0">
                <a:lnSpc>
                  <a:spcPct val="99000"/>
                </a:lnSpc>
                <a:spcBef>
                  <a:spcPts val="1020"/>
                </a:spcBef>
              </a:pPr>
              <a:r>
                <a:rPr sz="2000" kern="0" spc="30">
                  <a:solidFill>
                    <a:srgbClr val="420085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○   </a:t>
              </a:r>
              <a:r>
                <a:rPr sz="2000" b="1" kern="0" spc="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阿</a:t>
              </a:r>
              <a:r>
                <a:rPr sz="2000" b="1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倫</a:t>
              </a:r>
              <a:r>
                <a:rPr sz="2000" b="1" kern="0" spc="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森著,侯玉波</a:t>
              </a:r>
              <a:r>
                <a:rPr sz="2000" b="1" kern="0" spc="2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等译，</a:t>
              </a:r>
              <a:endParaRPr lang="STXinwei" altLang="STXinwei" sz="2000"/>
            </a:p>
            <a:p>
              <a:pPr marL="568325" algn="l" rtl="0" eaLnBrk="0">
                <a:lnSpc>
                  <a:spcPct val="93000"/>
                </a:lnSpc>
                <a:spcBef>
                  <a:spcPts val="440"/>
                </a:spcBef>
              </a:pPr>
              <a:r>
                <a:rPr sz="2000" b="1" kern="0" spc="-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《社会心理学》</a:t>
              </a:r>
              <a:r>
                <a:rPr sz="2000" kern="0" spc="2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   </a:t>
              </a:r>
              <a:r>
                <a:rPr sz="2000" b="1" kern="0" spc="-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(</a:t>
              </a:r>
              <a:r>
                <a:rPr sz="2000" kern="0" spc="32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</a:t>
              </a:r>
              <a:r>
                <a:rPr sz="2000" b="1" kern="0" spc="-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第</a:t>
              </a:r>
              <a:r>
                <a:rPr sz="2000" kern="0" spc="29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</a:t>
              </a:r>
              <a:r>
                <a:rPr sz="2000" b="1" kern="0" spc="-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五</a:t>
              </a:r>
              <a:r>
                <a:rPr sz="2000" kern="0" spc="26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</a:t>
              </a:r>
              <a:r>
                <a:rPr sz="2000" b="1" kern="0" spc="-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版</a:t>
              </a:r>
              <a:r>
                <a:rPr sz="2000" kern="0" spc="-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</a:t>
              </a:r>
              <a:r>
                <a:rPr sz="2000" b="1" kern="0" spc="-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)</a:t>
              </a:r>
              <a:r>
                <a:rPr sz="2000" kern="0" spc="2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</a:t>
              </a:r>
              <a:r>
                <a:rPr sz="2000" b="1" kern="0" spc="-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,</a:t>
              </a:r>
              <a:endParaRPr lang="STXinwei" altLang="STXinwei" sz="2000"/>
            </a:p>
            <a:p>
              <a:pPr marL="434340" algn="l" rtl="0" eaLnBrk="0">
                <a:lnSpc>
                  <a:spcPct val="78000"/>
                </a:lnSpc>
                <a:spcBef>
                  <a:spcPts val="935"/>
                </a:spcBef>
              </a:pPr>
              <a:r>
                <a:rPr sz="1600" b="1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2007</a:t>
              </a:r>
              <a:endParaRPr lang="SimSun" altLang="SimSun" sz="1600"/>
            </a:p>
            <a:p>
              <a:pPr algn="l" rtl="0" eaLnBrk="0">
                <a:lnSpc>
                  <a:spcPct val="104000"/>
                </a:lnSpc>
              </a:pPr>
              <a:endParaRPr lang="Arial" altLang="Arial" sz="800"/>
            </a:p>
            <a:p>
              <a:pPr marL="447040" indent="-346075" algn="l" rtl="0" eaLnBrk="0">
                <a:lnSpc>
                  <a:spcPct val="107000"/>
                </a:lnSpc>
                <a:spcBef>
                  <a:spcPts val="2"/>
                </a:spcBef>
              </a:pPr>
              <a:r>
                <a:rPr sz="2000" kern="0" spc="0">
                  <a:solidFill>
                    <a:srgbClr val="420085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o</a:t>
              </a:r>
              <a:r>
                <a:rPr sz="2000" kern="0" spc="320">
                  <a:solidFill>
                    <a:srgbClr val="420085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 </a:t>
              </a:r>
              <a:r>
                <a:rPr sz="2000" b="1" kern="0" spc="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Hock</a:t>
              </a:r>
              <a:r>
                <a:rPr sz="2000" b="1" kern="0" spc="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著</a:t>
              </a:r>
              <a:r>
                <a:rPr sz="2000" b="1" kern="0" spc="3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,</a:t>
              </a:r>
              <a:r>
                <a:rPr sz="2000" b="1" kern="0" spc="15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   </a:t>
              </a:r>
              <a:r>
                <a:rPr sz="2000" b="1" kern="0" spc="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白学军等译，</a:t>
              </a:r>
              <a:r>
                <a:rPr sz="2000" kern="0" spc="16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  </a:t>
              </a:r>
              <a:r>
                <a:rPr sz="2000" b="1" kern="0" spc="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《改</a:t>
              </a:r>
              <a:r>
                <a:rPr sz="2000" kern="0" spc="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    </a:t>
              </a:r>
              <a:r>
                <a:rPr sz="2000" b="1" kern="0" spc="2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變</a:t>
              </a:r>
              <a:r>
                <a:rPr sz="2000" b="1" kern="0" spc="20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心理学的40项研究》,轻</a:t>
              </a:r>
              <a:r>
                <a:rPr sz="2000" kern="0" spc="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     </a:t>
              </a:r>
              <a:r>
                <a:rPr sz="2000" b="1" kern="0" spc="9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工业出版社，2010</a:t>
              </a:r>
              <a:endParaRPr lang="STXinwei" altLang="STXinwei" sz="2000"/>
            </a:p>
          </p:txBody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152380" y="1244542"/>
              <a:ext cx="50793" cy="44469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 rot="21600000">
            <a:off x="6067386" y="2463771"/>
            <a:ext cx="3232186" cy="4546634"/>
            <a:chExt cx="3232186" cy="4546634"/>
          </a:xfrm>
        </p:grpSpPr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50793" y="6353"/>
              <a:ext cx="3181393" cy="4540281"/>
            </a:xfrm>
            <a:prstGeom prst="rect">
              <a:avLst/>
            </a:prstGeom>
          </p:spPr>
        </p:pic>
        <p:sp>
          <p:nvSpPr>
            <p:cNvPr id="24" name="textbox 24"/>
            <p:cNvSpPr/>
            <p:nvPr/>
          </p:nvSpPr>
          <p:spPr>
            <a:xfrm>
              <a:off x="755728" y="868702"/>
              <a:ext cx="1955800" cy="33623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54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7000"/>
                </a:lnSpc>
              </a:pPr>
              <a:r>
                <a:rPr sz="1600" kern="0" spc="14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改變心理学的</a:t>
              </a:r>
              <a:endParaRPr lang="KaiTi" altLang="KaiTi" sz="1600"/>
            </a:p>
            <a:p>
              <a:pPr algn="r" rtl="0" eaLnBrk="0">
                <a:lnSpc>
                  <a:spcPct val="96000"/>
                </a:lnSpc>
                <a:spcBef>
                  <a:spcPts val="558"/>
                </a:spcBef>
              </a:pPr>
              <a:r>
                <a:rPr sz="2300" b="1" kern="0" spc="1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40项研究</a:t>
              </a:r>
              <a:endParaRPr lang="SimSun" altLang="SimSun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462915" algn="l" rtl="0" eaLnBrk="0">
                <a:lnSpc>
                  <a:spcPct val="98000"/>
                </a:lnSpc>
                <a:spcBef>
                  <a:spcPts val="212"/>
                </a:spcBef>
              </a:pPr>
              <a:r>
                <a:rPr sz="700" kern="0" spc="-4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【】罗态·霍克</a:t>
              </a:r>
              <a:r>
                <a:rPr sz="700" kern="0" spc="-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(Roger R.Hock</a:t>
              </a: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)</a:t>
              </a:r>
              <a:endParaRPr lang="SimSun" altLang="SimSun" sz="7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80000"/>
                </a:lnSpc>
              </a:pPr>
              <a:endParaRPr lang="Arial" altLang="Arial" sz="100"/>
            </a:p>
            <a:p>
              <a:pPr marL="602615" algn="l" rtl="0" eaLnBrk="0">
                <a:lnSpc>
                  <a:spcPct val="95000"/>
                </a:lnSpc>
                <a:spcBef>
                  <a:spcPts val="1"/>
                </a:spcBef>
              </a:pPr>
              <a:r>
                <a:rPr sz="700" kern="0" spc="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人民邮</a:t>
              </a:r>
              <a:r>
                <a:rPr sz="7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電</a:t>
              </a:r>
              <a:r>
                <a:rPr sz="700" kern="0" spc="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出版社</a:t>
              </a:r>
              <a:endParaRPr lang="STXinwei" altLang="STXinwei" sz="700"/>
            </a:p>
          </p:txBody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3206735" cy="6352"/>
            </a:xfrm>
            <a:prstGeom prst="rect">
              <a:avLst/>
            </a:prstGeom>
          </p:spPr>
        </p:pic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077364" y="723862"/>
            <a:ext cx="895358" cy="1377951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4231531" y="1557078"/>
            <a:ext cx="1933575" cy="465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3460"/>
              </a:lnSpc>
            </a:pPr>
            <a:r>
              <a:rPr sz="2800" b="1" kern="0" spc="-160">
                <a:solidFill>
                  <a:srgbClr val="2C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参</a:t>
            </a:r>
            <a:r>
              <a:rPr sz="2800" kern="0" spc="-160">
                <a:solidFill>
                  <a:srgbClr val="2C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800" b="1" kern="0" spc="-160">
                <a:solidFill>
                  <a:srgbClr val="2C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考</a:t>
            </a:r>
            <a:r>
              <a:rPr sz="2800" kern="0" spc="70">
                <a:solidFill>
                  <a:srgbClr val="2C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800" b="1" kern="0" spc="-160">
                <a:solidFill>
                  <a:srgbClr val="2C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书</a:t>
            </a:r>
            <a:r>
              <a:rPr sz="2800" kern="0" spc="220">
                <a:solidFill>
                  <a:srgbClr val="2C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800" b="1" kern="0" spc="-160">
                <a:solidFill>
                  <a:srgbClr val="2C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目</a:t>
            </a:r>
            <a:endParaRPr lang="STXinwei" altLang="STXinwei" sz="2800"/>
          </a:p>
        </p:txBody>
      </p:sp>
      <p:sp>
        <p:nvSpPr>
          <p:cNvPr id="32" name="rect"/>
          <p:cNvSpPr/>
          <p:nvPr/>
        </p:nvSpPr>
        <p:spPr>
          <a:xfrm>
            <a:off x="8931292" y="768333"/>
            <a:ext cx="6309" cy="1352539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textbox 34"/>
          <p:cNvSpPr/>
          <p:nvPr/>
        </p:nvSpPr>
        <p:spPr>
          <a:xfrm>
            <a:off x="1533517" y="2473199"/>
            <a:ext cx="7919084" cy="2301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347345" indent="-334645" algn="l" rtl="0" eaLnBrk="0">
              <a:lnSpc>
                <a:spcPct val="110000"/>
              </a:lnSpc>
            </a:pPr>
            <a:r>
              <a:rPr sz="2500" kern="0" spc="-310">
                <a:solidFill>
                  <a:srgbClr val="320064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</a:t>
            </a:r>
            <a:r>
              <a:rPr sz="2500" kern="0" spc="110">
                <a:solidFill>
                  <a:srgbClr val="320064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-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著</a:t>
            </a:r>
            <a:r>
              <a:rPr sz="2500" kern="0" spc="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-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名</a:t>
            </a:r>
            <a:r>
              <a:rPr sz="2500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-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心</a:t>
            </a:r>
            <a:r>
              <a:rPr sz="2500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-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</a:t>
            </a:r>
            <a:r>
              <a:rPr sz="2500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-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学</a:t>
            </a:r>
            <a:r>
              <a:rPr sz="2500" kern="0" spc="3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-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家</a:t>
            </a:r>
            <a:r>
              <a:rPr sz="2500" b="1" u="sng" kern="0" spc="-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杨</a:t>
            </a:r>
            <a:r>
              <a:rPr sz="2500" u="sng" kern="0" spc="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500" b="1" u="sng" kern="0" spc="-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国</a:t>
            </a:r>
            <a:r>
              <a:rPr sz="2500" u="sng" kern="0" spc="4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u="sng" kern="0" spc="-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枢</a:t>
            </a:r>
            <a:r>
              <a:rPr sz="2500" b="1" kern="0" spc="-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认</a:t>
            </a:r>
            <a:r>
              <a:rPr sz="2500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4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为心理学在中国的发展</a:t>
            </a:r>
            <a:r>
              <a:rPr sz="25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500" b="1" kern="0" spc="3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要经历三个阶段</a:t>
            </a:r>
            <a:endParaRPr lang="STXinwei" altLang="STXinwei" sz="2500"/>
          </a:p>
          <a:p>
            <a:pPr marL="347345" algn="l" rtl="0" eaLnBrk="0">
              <a:lnSpc>
                <a:spcPct val="93000"/>
              </a:lnSpc>
              <a:spcBef>
                <a:spcPts val="925"/>
              </a:spcBef>
            </a:pPr>
            <a:r>
              <a:rPr sz="2500" b="1" kern="0" spc="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●奢侈品阶段——只</a:t>
            </a:r>
            <a:r>
              <a:rPr sz="2500" b="1" kern="0" spc="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是少数人的专利</a:t>
            </a:r>
            <a:endParaRPr lang="STXinwei" altLang="STXinwei" sz="2500"/>
          </a:p>
          <a:p>
            <a:pPr marL="347345" algn="l" rtl="0" eaLnBrk="0">
              <a:lnSpc>
                <a:spcPct val="94000"/>
              </a:lnSpc>
              <a:spcBef>
                <a:spcPts val="975"/>
              </a:spcBef>
            </a:pPr>
            <a:r>
              <a:rPr sz="2500" b="1" kern="0" spc="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●调味品阶段——开始进入</a:t>
            </a:r>
            <a:r>
              <a:rPr sz="2500" b="1" kern="0" spc="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大众视野</a:t>
            </a:r>
            <a:endParaRPr lang="STXinwei" altLang="STXinwei" sz="25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342900" algn="l" rtl="0" eaLnBrk="0">
              <a:lnSpc>
                <a:spcPct val="92000"/>
              </a:lnSpc>
              <a:spcBef>
                <a:spcPts val="3"/>
              </a:spcBef>
            </a:pPr>
            <a:r>
              <a:rPr sz="2500" kern="0" spc="20">
                <a:solidFill>
                  <a:srgbClr val="12979C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  </a:t>
            </a:r>
            <a:r>
              <a:rPr sz="2500" b="1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必需品阶段——成为人们生活中离不开的东西</a:t>
            </a:r>
            <a:endParaRPr lang="STXinwei" altLang="STXinwei" sz="2500"/>
          </a:p>
        </p:txBody>
      </p:sp>
      <p:sp>
        <p:nvSpPr>
          <p:cNvPr id="36" name="textbox 36"/>
          <p:cNvSpPr/>
          <p:nvPr/>
        </p:nvSpPr>
        <p:spPr>
          <a:xfrm>
            <a:off x="3006777" y="1530125"/>
            <a:ext cx="4422775" cy="528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7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500" b="1" kern="0" spc="330">
                <a:solidFill>
                  <a:srgbClr val="32006C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心理学在中国的发展</a:t>
            </a:r>
            <a:endParaRPr lang="STXinwei" altLang="STXinwei" sz="3500"/>
          </a:p>
        </p:txBody>
      </p:sp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7364" y="717585"/>
            <a:ext cx="895358" cy="139693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343158" y="501613"/>
            <a:ext cx="7512040" cy="6591371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286491" y="1257293"/>
            <a:ext cx="2063714" cy="1193786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5609464" y="2798163"/>
            <a:ext cx="1115694" cy="228917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0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200" kern="0" spc="300">
                <a:solidFill>
                  <a:srgbClr val="00A9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验与认知心理学</a:t>
            </a:r>
            <a:endParaRPr lang="SimSun" altLang="SimSun" sz="22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algn="r" rtl="0" eaLnBrk="0">
              <a:lnSpc>
                <a:spcPct val="94000"/>
              </a:lnSpc>
              <a:spcBef>
                <a:spcPts val="2"/>
              </a:spcBef>
            </a:pPr>
            <a:r>
              <a:rPr sz="2100" kern="0" spc="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格与社会心理学</a:t>
            </a:r>
            <a:endParaRPr lang="SimSun" altLang="SimSun" sz="2100"/>
          </a:p>
        </p:txBody>
      </p:sp>
      <p:sp>
        <p:nvSpPr>
          <p:cNvPr id="46" name="textbox 46"/>
          <p:cNvSpPr/>
          <p:nvPr/>
        </p:nvSpPr>
        <p:spPr>
          <a:xfrm>
            <a:off x="4648213" y="6494603"/>
            <a:ext cx="3194685" cy="341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487"/>
              </a:lnSpc>
            </a:pPr>
            <a:r>
              <a:rPr sz="2000" kern="0" spc="25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自然科学</a:t>
            </a:r>
            <a:r>
              <a:rPr sz="2000" kern="0" spc="0">
                <a:solidFill>
                  <a:srgbClr val="FFFFF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      </a:t>
            </a:r>
            <a:r>
              <a:rPr sz="2000" b="1" kern="0" spc="250">
                <a:solidFill>
                  <a:srgbClr val="FFFFFF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社会科学</a:t>
            </a:r>
            <a:endParaRPr lang="FangSong" altLang="FangSong" sz="2000"/>
          </a:p>
        </p:txBody>
      </p:sp>
      <p:sp>
        <p:nvSpPr>
          <p:cNvPr id="48" name="textbox 48"/>
          <p:cNvSpPr/>
          <p:nvPr/>
        </p:nvSpPr>
        <p:spPr>
          <a:xfrm>
            <a:off x="2437888" y="3589163"/>
            <a:ext cx="419734" cy="163766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700" kern="0" spc="4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心理学树</a:t>
            </a:r>
            <a:endParaRPr lang="SimSun" altLang="SimSun" sz="2700"/>
          </a:p>
        </p:txBody>
      </p:sp>
      <p:sp>
        <p:nvSpPr>
          <p:cNvPr id="50" name="textbox 50"/>
          <p:cNvSpPr/>
          <p:nvPr/>
        </p:nvSpPr>
        <p:spPr>
          <a:xfrm>
            <a:off x="3244891" y="2160463"/>
            <a:ext cx="1497964" cy="313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1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000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教育心理学</a:t>
            </a:r>
            <a:endParaRPr lang="STXinwei" altLang="STXinwei" sz="2000"/>
          </a:p>
        </p:txBody>
      </p:sp>
      <p:sp>
        <p:nvSpPr>
          <p:cNvPr id="52" name="textbox 52"/>
          <p:cNvSpPr/>
          <p:nvPr/>
        </p:nvSpPr>
        <p:spPr>
          <a:xfrm>
            <a:off x="5864783" y="5720941"/>
            <a:ext cx="588009" cy="326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34"/>
              </a:lnSpc>
            </a:pPr>
            <a:endParaRPr lang="Arial" altLang="Arial" sz="100"/>
          </a:p>
          <a:p>
            <a:pPr algn="r" rtl="0" eaLnBrk="0">
              <a:lnSpc>
                <a:spcPct val="99000"/>
              </a:lnSpc>
            </a:pPr>
            <a:r>
              <a:rPr sz="2000" b="1" kern="0" spc="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哲学</a:t>
            </a:r>
            <a:endParaRPr lang="FangSong" altLang="FangSong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0025" y="292100"/>
            <a:ext cx="10693400" cy="7562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" name="textbox 56"/>
          <p:cNvSpPr/>
          <p:nvPr/>
        </p:nvSpPr>
        <p:spPr>
          <a:xfrm>
            <a:off x="1895488" y="1510985"/>
            <a:ext cx="5281295" cy="2258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344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3500" b="1" kern="0" spc="330">
                <a:solidFill>
                  <a:srgbClr val="2F0065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本课程的主要内容</a:t>
            </a:r>
            <a:endParaRPr lang="STXinwei" altLang="STXinwei" sz="3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723"/>
              </a:spcBef>
            </a:pPr>
            <a:r>
              <a:rPr sz="2400" kern="0" spc="1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社会心理学概述</a:t>
            </a:r>
            <a:endParaRPr lang="STXinwei" altLang="STXinwei" sz="2400"/>
          </a:p>
          <a:p>
            <a:pPr marL="12700" algn="l" rtl="0" eaLnBrk="0">
              <a:lnSpc>
                <a:spcPct val="86000"/>
              </a:lnSpc>
              <a:spcBef>
                <a:spcPts val="1110"/>
              </a:spcBef>
            </a:pPr>
            <a:r>
              <a:rPr sz="2400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社会心理学理论与方法</a:t>
            </a:r>
            <a:endParaRPr lang="STXinwei" altLang="STXinwei" sz="2400"/>
          </a:p>
          <a:p>
            <a:pPr marL="12700" algn="l" rtl="0" eaLnBrk="0">
              <a:lnSpc>
                <a:spcPts val="3722"/>
              </a:lnSpc>
            </a:pPr>
            <a:r>
              <a:rPr sz="2400" kern="0" spc="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社会认知</a:t>
            </a:r>
            <a:endParaRPr lang="STXinwei" altLang="STXinwei" sz="2400"/>
          </a:p>
        </p:txBody>
      </p:sp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83674" y="711233"/>
            <a:ext cx="882632" cy="132712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" name="textbox 60"/>
          <p:cNvSpPr/>
          <p:nvPr/>
        </p:nvSpPr>
        <p:spPr>
          <a:xfrm>
            <a:off x="3951658" y="3814371"/>
            <a:ext cx="4008120" cy="1595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7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800" b="1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为什么学习社会心理学</a:t>
            </a:r>
            <a:endParaRPr lang="STXinwei" altLang="STXinwei" sz="2800"/>
          </a:p>
          <a:p>
            <a:pPr marL="812800" algn="l" rtl="0" eaLnBrk="0">
              <a:lnSpc>
                <a:spcPts val="4550"/>
              </a:lnSpc>
            </a:pPr>
            <a:r>
              <a:rPr sz="2800" b="1" kern="0" spc="3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什么是社会心理学</a:t>
            </a:r>
            <a:endParaRPr lang="STXinwei" altLang="STXinwei" sz="2800"/>
          </a:p>
          <a:p>
            <a:pPr algn="l" rtl="0" eaLnBrk="0">
              <a:lnSpc>
                <a:spcPct val="106000"/>
              </a:lnSpc>
            </a:pPr>
            <a:endParaRPr lang="Arial" altLang="Arial" sz="1300"/>
          </a:p>
          <a:p>
            <a:pPr algn="l" rtl="0" eaLnBrk="0">
              <a:lnSpc>
                <a:spcPct val="10058"/>
              </a:lnSpc>
            </a:pPr>
            <a:endParaRPr lang="Arial" altLang="Arial" sz="100"/>
          </a:p>
          <a:p>
            <a:pPr marL="13334" algn="l" rtl="0" eaLnBrk="0">
              <a:lnSpc>
                <a:spcPct val="95000"/>
              </a:lnSpc>
            </a:pPr>
            <a:r>
              <a:rPr sz="2800" kern="0" spc="3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社会心理学的历史发展</a:t>
            </a:r>
            <a:endParaRPr lang="STXinwei" altLang="STXinwei" sz="2800"/>
          </a:p>
        </p:txBody>
      </p:sp>
      <p:sp>
        <p:nvSpPr>
          <p:cNvPr id="62" name="textbox 62"/>
          <p:cNvSpPr/>
          <p:nvPr/>
        </p:nvSpPr>
        <p:spPr>
          <a:xfrm>
            <a:off x="1585901" y="2595581"/>
            <a:ext cx="6365875" cy="631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302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4300" b="1" kern="0" spc="-510">
                <a:solidFill>
                  <a:srgbClr val="31006A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第</a:t>
            </a:r>
            <a:r>
              <a:rPr sz="4300" kern="0" spc="250">
                <a:solidFill>
                  <a:srgbClr val="31006A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4300" b="1" kern="0" spc="-510">
                <a:solidFill>
                  <a:srgbClr val="31006A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4300" kern="0" spc="250">
                <a:solidFill>
                  <a:srgbClr val="31006A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4300" b="1" kern="0" spc="640">
                <a:solidFill>
                  <a:srgbClr val="31006A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章社会心理学概述</a:t>
            </a:r>
            <a:endParaRPr lang="STXinwei" altLang="STXinwei" sz="4300"/>
          </a:p>
        </p:txBody>
      </p:sp>
      <p:sp>
        <p:nvSpPr>
          <p:cNvPr id="64" name="rect"/>
          <p:cNvSpPr/>
          <p:nvPr/>
        </p:nvSpPr>
        <p:spPr>
          <a:xfrm>
            <a:off x="1254072" y="3441724"/>
            <a:ext cx="8267708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rect"/>
          <p:cNvSpPr/>
          <p:nvPr/>
        </p:nvSpPr>
        <p:spPr>
          <a:xfrm>
            <a:off x="8277178" y="1676403"/>
            <a:ext cx="6415" cy="452757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410524" y="3562352"/>
            <a:ext cx="1454194" cy="2286022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2053681" y="2767953"/>
            <a:ext cx="5907404" cy="480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6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200" b="1" kern="0" spc="220">
                <a:solidFill>
                  <a:srgbClr val="300067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</a:t>
            </a:r>
            <a:r>
              <a:rPr sz="3200" kern="0" spc="50">
                <a:solidFill>
                  <a:srgbClr val="300067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3200" b="1" kern="0" spc="220">
                <a:solidFill>
                  <a:srgbClr val="300067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、为什么要学习社会心</a:t>
            </a:r>
            <a:r>
              <a:rPr sz="3200" b="1" kern="0" spc="210">
                <a:solidFill>
                  <a:srgbClr val="300067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理学</a:t>
            </a:r>
            <a:endParaRPr lang="STXinwei" altLang="STXinwei" sz="3200"/>
          </a:p>
        </p:txBody>
      </p:sp>
      <p:sp>
        <p:nvSpPr>
          <p:cNvPr id="72" name="textbox 72"/>
          <p:cNvSpPr/>
          <p:nvPr/>
        </p:nvSpPr>
        <p:spPr>
          <a:xfrm>
            <a:off x="6772320" y="3796268"/>
            <a:ext cx="902969" cy="323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55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2000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认识自</a:t>
            </a:r>
            <a:endParaRPr lang="STXinwei" altLang="STXinwei" sz="2000"/>
          </a:p>
        </p:txBody>
      </p:sp>
      <p:pic>
        <p:nvPicPr>
          <p:cNvPr id="74" name="picture 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54072" y="3454430"/>
            <a:ext cx="8274125" cy="6352"/>
          </a:xfrm>
          <a:prstGeom prst="rect">
            <a:avLst/>
          </a:prstGeom>
        </p:spPr>
      </p:pic>
      <p:sp>
        <p:nvSpPr>
          <p:cNvPr id="76" name="rect"/>
          <p:cNvSpPr/>
          <p:nvPr/>
        </p:nvSpPr>
        <p:spPr>
          <a:xfrm>
            <a:off x="1806601" y="3682979"/>
            <a:ext cx="6197572" cy="63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rect"/>
          <p:cNvSpPr/>
          <p:nvPr/>
        </p:nvSpPr>
        <p:spPr>
          <a:xfrm>
            <a:off x="1812911" y="3670273"/>
            <a:ext cx="6416" cy="2381238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rect"/>
          <p:cNvSpPr/>
          <p:nvPr/>
        </p:nvSpPr>
        <p:spPr>
          <a:xfrm>
            <a:off x="8067693" y="3676627"/>
            <a:ext cx="6309" cy="2387591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textbox 82"/>
          <p:cNvSpPr/>
          <p:nvPr/>
        </p:nvSpPr>
        <p:spPr>
          <a:xfrm>
            <a:off x="1533517" y="2465103"/>
            <a:ext cx="7925434" cy="76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0428"/>
              </a:lnSpc>
            </a:pPr>
            <a:endParaRPr lang="Arial" altLang="Arial" sz="100"/>
          </a:p>
          <a:p>
            <a:pPr marL="393700" indent="-381000" algn="l" rtl="0" eaLnBrk="0">
              <a:lnSpc>
                <a:spcPct val="102000"/>
              </a:lnSpc>
            </a:pPr>
            <a:r>
              <a:rPr sz="24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●詹姆斯作为美国心理学的鼻祖，将自我置于心</a:t>
            </a:r>
            <a:r>
              <a:rPr sz="24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理学研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究的中心位置，现代心理学框架中，自我依然是前沿</a:t>
            </a:r>
            <a:endParaRPr lang="STXinwei" altLang="STXinwei" sz="2400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0949" y="717585"/>
            <a:ext cx="901774" cy="139058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6" name="picture 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89983" y="717585"/>
            <a:ext cx="882739" cy="1384228"/>
          </a:xfrm>
          <a:prstGeom prst="rect">
            <a:avLst/>
          </a:prstGeom>
        </p:spPr>
      </p:pic>
      <p:sp>
        <p:nvSpPr>
          <p:cNvPr id="88" name="textbox 88"/>
          <p:cNvSpPr/>
          <p:nvPr/>
        </p:nvSpPr>
        <p:spPr>
          <a:xfrm>
            <a:off x="3787792" y="2646222"/>
            <a:ext cx="1977389" cy="139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9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人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两              力              的 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endParaRPr lang="SimSun" altLang="SimSun" sz="900"/>
          </a:p>
        </p:txBody>
      </p:sp>
      <p:pic>
        <p:nvPicPr>
          <p:cNvPr id="90" name="picture 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44977" y="2597181"/>
            <a:ext cx="2260584" cy="44393"/>
          </a:xfrm>
          <a:prstGeom prst="rect">
            <a:avLst/>
          </a:prstGeom>
        </p:spPr>
      </p:pic>
      <p:pic>
        <p:nvPicPr>
          <p:cNvPr id="92" name="picture 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333571" y="2686044"/>
            <a:ext cx="31759" cy="571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0025" y="292100"/>
            <a:ext cx="10693400" cy="7562850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2981296" y="1052421"/>
            <a:ext cx="5243195" cy="5170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86"/>
              </a:lnSpc>
            </a:pPr>
            <a:endParaRPr lang="Arial" altLang="Arial" sz="100"/>
          </a:p>
          <a:p>
            <a:pPr marL="1819910" algn="l" rtl="0" eaLnBrk="0">
              <a:lnSpc>
                <a:spcPct val="94000"/>
              </a:lnSpc>
            </a:pP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大五人格特质</a:t>
            </a:r>
            <a:endParaRPr lang="STXinwei" altLang="STXinwei" sz="2300"/>
          </a:p>
          <a:p>
            <a:pPr marL="406400" algn="l" rtl="0" eaLnBrk="0">
              <a:lnSpc>
                <a:spcPct val="79000"/>
              </a:lnSpc>
              <a:spcBef>
                <a:spcPts val="77"/>
              </a:spcBef>
            </a:pPr>
            <a:r>
              <a:rPr sz="2700" b="1" kern="0" spc="-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(The Big Five Tra</a:t>
            </a:r>
            <a:r>
              <a:rPr sz="2700" b="1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its)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2700" b="1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(OCEAN)</a:t>
            </a:r>
            <a:endParaRPr lang="Times New Roman" altLang="Times New Roman" sz="27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3000"/>
              </a:lnSpc>
              <a:spcBef>
                <a:spcPts val="605"/>
              </a:spcBef>
            </a:pPr>
            <a:r>
              <a:rPr sz="2400" b="1" kern="0" spc="0" baseline="-43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LoW</a:t>
            </a: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           </a:t>
            </a:r>
            <a:r>
              <a:rPr sz="15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</a:t>
            </a:r>
            <a:r>
              <a:rPr sz="2000" b="1" kern="0" spc="-10">
                <a:solidFill>
                  <a:srgbClr val="530093">
                    <a:alpha val="100000"/>
                  </a:srgbClr>
                </a:solidFill>
                <a:latin typeface="Arial"/>
                <a:ea typeface="Arial"/>
                <a:cs typeface="Arial"/>
              </a:rPr>
              <a:t>Extroversion</a:t>
            </a:r>
            <a:r>
              <a:rPr sz="2000" b="1" kern="0" spc="250">
                <a:solidFill>
                  <a:srgbClr val="530093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000" b="1" kern="0" spc="-10">
                <a:solidFill>
                  <a:srgbClr val="530093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(外向)</a:t>
            </a:r>
            <a:endParaRPr lang="STXinwei" altLang="STXinwei" sz="2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701"/>
              </a:spcBef>
            </a:pPr>
            <a:r>
              <a:rPr sz="2300" b="1" kern="0" spc="-100">
                <a:solidFill>
                  <a:srgbClr val="09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Low </a:t>
            </a:r>
            <a:r>
              <a:rPr sz="2300" b="1" kern="0" spc="-100">
                <a:solidFill>
                  <a:srgbClr val="4F0085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Emotionalstabil</a:t>
            </a:r>
            <a:r>
              <a:rPr sz="2300" b="1" kern="0" spc="-110">
                <a:solidFill>
                  <a:srgbClr val="4F0085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ity/Neuroticism</a:t>
            </a:r>
            <a:r>
              <a:rPr sz="2300" b="1" kern="0" spc="300">
                <a:solidFill>
                  <a:srgbClr val="4F0085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300" b="1" kern="0" spc="-110">
                <a:solidFill>
                  <a:srgbClr val="4F0085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(神经质)</a:t>
            </a:r>
            <a:endParaRPr lang="STXinwei" altLang="STXinwei" sz="23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601"/>
              </a:spcBef>
            </a:pPr>
            <a:r>
              <a:rPr sz="2400" b="1" kern="0" spc="0" baseline="-21703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LoW</a:t>
            </a:r>
            <a:r>
              <a:rPr sz="15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         </a:t>
            </a:r>
            <a:r>
              <a:rPr sz="2000" b="1" kern="0" spc="0">
                <a:solidFill>
                  <a:srgbClr val="4B008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Agreeableness</a:t>
            </a:r>
            <a:r>
              <a:rPr sz="2000" b="1" kern="0" spc="470">
                <a:solidFill>
                  <a:srgbClr val="4B0086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000" b="1" kern="0" spc="250">
                <a:solidFill>
                  <a:srgbClr val="4B0086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(宜人)</a:t>
            </a:r>
            <a:endParaRPr lang="STXinwei" altLang="STXinwei" sz="2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3000"/>
              </a:lnSpc>
              <a:spcBef>
                <a:spcPts val="605"/>
              </a:spcBef>
            </a:pPr>
            <a:r>
              <a:rPr sz="2400" b="1" kern="0" spc="0" baseline="-6511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LoW</a:t>
            </a:r>
            <a:r>
              <a:rPr sz="15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      </a:t>
            </a:r>
            <a:r>
              <a:rPr sz="2000" b="1" kern="0" spc="0">
                <a:solidFill>
                  <a:srgbClr val="56009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Conscientiousness</a:t>
            </a:r>
            <a:r>
              <a:rPr sz="2000" b="1" kern="0" spc="320">
                <a:solidFill>
                  <a:srgbClr val="56009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000" b="1" kern="0" spc="240">
                <a:solidFill>
                  <a:srgbClr val="56009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(自律)</a:t>
            </a:r>
            <a:endParaRPr lang="STXinwei" altLang="STXinwei" sz="2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12700" algn="l" rtl="0" eaLnBrk="0">
              <a:lnSpc>
                <a:spcPts val="2702"/>
              </a:lnSpc>
              <a:spcBef>
                <a:spcPts val="3"/>
              </a:spcBef>
            </a:pPr>
            <a:r>
              <a:rPr sz="3100" b="1" kern="0" spc="-50" baseline="-23893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Low</a:t>
            </a:r>
            <a:r>
              <a:rPr sz="2000" b="1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</a:t>
            </a:r>
            <a:r>
              <a:rPr sz="2000" b="1" kern="0" spc="-50">
                <a:solidFill>
                  <a:srgbClr val="4F008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Openness</a:t>
            </a:r>
            <a:r>
              <a:rPr sz="2000" kern="0" spc="-50">
                <a:solidFill>
                  <a:srgbClr val="4F008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-50">
                <a:solidFill>
                  <a:srgbClr val="4F008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to</a:t>
            </a:r>
            <a:r>
              <a:rPr sz="2000" kern="0" spc="-50">
                <a:solidFill>
                  <a:srgbClr val="4F008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-50">
                <a:solidFill>
                  <a:srgbClr val="4F008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Ex</a:t>
            </a:r>
            <a:r>
              <a:rPr sz="2000" b="1" kern="0" spc="-60">
                <a:solidFill>
                  <a:srgbClr val="4F008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perience</a:t>
            </a:r>
            <a:r>
              <a:rPr sz="2000" kern="0" spc="-60">
                <a:solidFill>
                  <a:srgbClr val="4F008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-60">
                <a:solidFill>
                  <a:srgbClr val="4F0084">
                    <a:alpha val="100000"/>
                  </a:srgbClr>
                </a:solidFill>
                <a:latin typeface="KaiTi"/>
                <a:ea typeface="KaiTi"/>
                <a:cs typeface="KaiTi"/>
              </a:rPr>
              <a:t>(开放)</a:t>
            </a:r>
            <a:endParaRPr lang="KaiTi" altLang="KaiTi" sz="2000"/>
          </a:p>
        </p:txBody>
      </p:sp>
      <p:sp>
        <p:nvSpPr>
          <p:cNvPr id="98" name="textbox 98"/>
          <p:cNvSpPr/>
          <p:nvPr/>
        </p:nvSpPr>
        <p:spPr>
          <a:xfrm>
            <a:off x="3188301" y="6513755"/>
            <a:ext cx="4837429" cy="691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118"/>
              </a:lnSpc>
            </a:pPr>
            <a:endParaRPr lang="Arial" altLang="Arial" sz="100"/>
          </a:p>
          <a:p>
            <a:pPr marL="25400" indent="-12700" algn="l" rtl="0" eaLnBrk="0">
              <a:lnSpc>
                <a:spcPct val="102000"/>
              </a:lnSpc>
            </a:pPr>
            <a:r>
              <a:rPr sz="2000" b="1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人类所面临的生活环境具有相似</a:t>
            </a:r>
            <a:r>
              <a:rPr sz="2000" b="1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性，</a:t>
            </a:r>
            <a:r>
              <a:rPr sz="2000" kern="0" spc="2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300" b="1" kern="0" spc="-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因此人类的人格结构也</a:t>
            </a: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具有共同性。</a:t>
            </a:r>
            <a:endParaRPr lang="STXinwei" altLang="STXinwei" sz="2300"/>
          </a:p>
        </p:txBody>
      </p:sp>
      <p:sp>
        <p:nvSpPr>
          <p:cNvPr id="100" name="textbox 100"/>
          <p:cNvSpPr/>
          <p:nvPr/>
        </p:nvSpPr>
        <p:spPr>
          <a:xfrm>
            <a:off x="8442307" y="2679579"/>
            <a:ext cx="541019" cy="3613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78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20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High</a:t>
            </a:r>
            <a:endParaRPr lang="Times New Roman" altLang="Times New Roman" sz="2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r" rtl="0" eaLnBrk="0">
              <a:lnSpc>
                <a:spcPct val="86000"/>
              </a:lnSpc>
              <a:spcBef>
                <a:spcPts val="634"/>
              </a:spcBef>
            </a:pPr>
            <a:r>
              <a:rPr sz="2100" b="1" kern="0" spc="-90">
                <a:solidFill>
                  <a:srgbClr val="09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</a:t>
            </a:r>
            <a:r>
              <a:rPr sz="2100" b="1" kern="0" spc="-80">
                <a:solidFill>
                  <a:srgbClr val="09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sz="2100" kern="0" spc="-80">
                <a:solidFill>
                  <a:srgbClr val="09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</a:t>
            </a:r>
            <a:r>
              <a:rPr sz="2100" kern="0" spc="-30">
                <a:solidFill>
                  <a:srgbClr val="09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</a:t>
            </a:r>
            <a:endParaRPr lang="Times New Roman" altLang="Times New Roman" sz="21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608"/>
              </a:spcBef>
            </a:pPr>
            <a:r>
              <a:rPr sz="2000" b="1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High</a:t>
            </a:r>
            <a:endParaRPr lang="Times New Roman" altLang="Times New Roman" sz="2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604"/>
              </a:spcBef>
            </a:pPr>
            <a:r>
              <a:rPr sz="2000" b="1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High</a:t>
            </a:r>
            <a:endParaRPr lang="Times New Roman" altLang="Times New Roman" sz="2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12700" algn="l" rtl="0" eaLnBrk="0">
              <a:lnSpc>
                <a:spcPct val="79000"/>
              </a:lnSpc>
            </a:pPr>
            <a:r>
              <a:rPr sz="2000" b="1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High</a:t>
            </a:r>
            <a:endParaRPr lang="Times New Roman" altLang="Times New Roman" sz="2000"/>
          </a:p>
        </p:txBody>
      </p:sp>
      <p:sp>
        <p:nvSpPr>
          <p:cNvPr id="102" name="textbox 102"/>
          <p:cNvSpPr/>
          <p:nvPr/>
        </p:nvSpPr>
        <p:spPr>
          <a:xfrm>
            <a:off x="2428875" y="2419878"/>
            <a:ext cx="417830" cy="3557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3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</a:t>
            </a:r>
            <a:endParaRPr lang="Times New Roman" altLang="Times New Roman" sz="23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76000"/>
              </a:lnSpc>
              <a:spcBef>
                <a:spcPts val="482"/>
              </a:spcBef>
            </a:pPr>
            <a:r>
              <a:rPr sz="16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II</a:t>
            </a:r>
            <a:endParaRPr lang="Times New Roman" altLang="Times New Roman" sz="16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12700" algn="l" rtl="0" eaLnBrk="0">
              <a:lnSpc>
                <a:spcPct val="76000"/>
              </a:lnSpc>
              <a:spcBef>
                <a:spcPts val="549"/>
              </a:spcBef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III</a:t>
            </a:r>
            <a:endParaRPr lang="Times New Roman" altLang="Times New Roman" sz="18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r" rtl="0" eaLnBrk="0">
              <a:lnSpc>
                <a:spcPct val="77000"/>
              </a:lnSpc>
              <a:spcBef>
                <a:spcPts val="606"/>
              </a:spcBef>
            </a:pPr>
            <a:r>
              <a:rPr sz="2000" b="1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IV</a:t>
            </a:r>
            <a:endParaRPr lang="Times New Roman" altLang="Times New Roman" sz="2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139700" algn="l" rtl="0" eaLnBrk="0">
              <a:lnSpc>
                <a:spcPct val="76000"/>
              </a:lnSpc>
            </a:pPr>
            <a:r>
              <a:rPr sz="23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V</a:t>
            </a:r>
            <a:endParaRPr lang="Times New Roman" altLang="Times New Roman" sz="2300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89983" y="717585"/>
            <a:ext cx="882739" cy="126360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textbox 106"/>
          <p:cNvSpPr/>
          <p:nvPr/>
        </p:nvSpPr>
        <p:spPr>
          <a:xfrm>
            <a:off x="1533517" y="2483327"/>
            <a:ext cx="7623809" cy="772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6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3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 王登峰、崔红等</a:t>
            </a:r>
            <a:endParaRPr lang="STXinwei" altLang="STXinwei" sz="2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algn="l" rtl="0" eaLnBrk="0">
              <a:lnSpc>
                <a:spcPct val="6991"/>
              </a:lnSpc>
            </a:pPr>
            <a:endParaRPr lang="Arial" altLang="Arial" sz="100"/>
          </a:p>
          <a:p>
            <a:pPr marL="361315" algn="l" rtl="0" eaLnBrk="0">
              <a:lnSpc>
                <a:spcPct val="97000"/>
              </a:lnSpc>
            </a:pPr>
            <a:r>
              <a:rPr sz="2000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●个体的人格结构是环境因素与</a:t>
            </a:r>
            <a:r>
              <a:rPr sz="2000" kern="0" spc="1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个体特点相互作用的结果；</a:t>
            </a:r>
            <a:endParaRPr lang="STXinwei" altLang="STXinwei" sz="2000"/>
          </a:p>
        </p:txBody>
      </p:sp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7364" y="717585"/>
            <a:ext cx="895358" cy="139058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textbox 110"/>
          <p:cNvSpPr/>
          <p:nvPr/>
        </p:nvSpPr>
        <p:spPr>
          <a:xfrm>
            <a:off x="2098663" y="2504759"/>
            <a:ext cx="5256529" cy="836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80"/>
              </a:lnSpc>
            </a:pPr>
            <a:endParaRPr lang="Arial" altLang="Arial" sz="100"/>
          </a:p>
          <a:p>
            <a:pPr marL="44450" algn="l" rtl="0" eaLnBrk="0">
              <a:lnSpc>
                <a:spcPct val="93000"/>
              </a:lnSpc>
            </a:pPr>
            <a:r>
              <a:rPr sz="2400" kern="0" spc="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1.外向性</a:t>
            </a:r>
            <a:r>
              <a:rPr sz="2400" kern="0" spc="5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WX</a:t>
            </a:r>
            <a:r>
              <a:rPr sz="24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   </a:t>
            </a:r>
            <a:r>
              <a:rPr sz="2400" kern="0" spc="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活跃、合群、乐观)</a:t>
            </a:r>
            <a:endParaRPr lang="STXinwei" altLang="STXinwei" sz="2400"/>
          </a:p>
          <a:p>
            <a:pPr marL="12700" algn="l" rtl="0" eaLnBrk="0">
              <a:lnSpc>
                <a:spcPts val="3700"/>
              </a:lnSpc>
            </a:pPr>
            <a:r>
              <a:rPr sz="2400" kern="0" spc="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2.善</a:t>
            </a: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400" kern="0" spc="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良</a:t>
            </a:r>
            <a:r>
              <a:rPr sz="2400" kern="0" spc="5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SL</a:t>
            </a:r>
            <a:r>
              <a:rPr sz="24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    </a:t>
            </a:r>
            <a:r>
              <a:rPr sz="2400" kern="0" spc="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利他、诚信、重</a:t>
            </a:r>
            <a:r>
              <a:rPr sz="2400" kern="0" spc="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感情)</a:t>
            </a:r>
            <a:endParaRPr lang="STXinwei" altLang="STXinwei" sz="24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02708" y="730215"/>
            <a:ext cx="844564" cy="12890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4" name="table 114"/>
          <p:cNvGraphicFramePr>
            <a:graphicFrameLocks noGrp="1"/>
          </p:cNvGraphicFramePr>
          <p:nvPr/>
        </p:nvGraphicFramePr>
        <p:xfrm>
          <a:off x="1400145" y="2336792"/>
          <a:ext cx="8280400" cy="2311400"/>
        </p:xfrm>
        <a:graphic>
          <a:graphicData uri="http://schemas.openxmlformats.org/drawingml/2006/table">
            <a:tbl>
              <a:tblPr/>
              <a:tblGrid>
                <a:gridCol w="8280400"/>
              </a:tblGrid>
              <a:tr h="23050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13970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2800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●认识他人可以从两方面入手</a:t>
                      </a:r>
                      <a:endParaRPr lang="STXinwei" altLang="STXinwei" sz="2800"/>
                    </a:p>
                    <a:p>
                      <a:pPr marL="481965" algn="l" rtl="0" eaLnBrk="0">
                        <a:lnSpc>
                          <a:spcPct val="91000"/>
                        </a:lnSpc>
                        <a:spcBef>
                          <a:spcPts val="393"/>
                        </a:spcBef>
                      </a:pPr>
                      <a:r>
                        <a:rPr sz="2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TXinwei"/>
                          <a:ea typeface="STXinwei"/>
                          <a:cs typeface="STXinwei"/>
                        </a:rPr>
                        <a:t>●从对方的特质出发，知道对方是一个什么样的人</a:t>
                      </a:r>
                      <a:endParaRPr lang="STXinwei" altLang="STXinwei" sz="2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6" name="textbox 116"/>
          <p:cNvSpPr/>
          <p:nvPr/>
        </p:nvSpPr>
        <p:spPr>
          <a:xfrm>
            <a:off x="3889336" y="966349"/>
            <a:ext cx="2867660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74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b="1" kern="0" spc="400">
                <a:solidFill>
                  <a:srgbClr val="2F0065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(二)认识他人</a:t>
            </a:r>
            <a:endParaRPr lang="STXinwei" altLang="STXinwei" sz="3400"/>
          </a:p>
        </p:txBody>
      </p:sp>
      <p:pic>
        <p:nvPicPr>
          <p:cNvPr id="118" name="picture 1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0949" y="704880"/>
            <a:ext cx="901774" cy="14032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68613" y="2006598"/>
            <a:ext cx="6280126" cy="3949698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3277526" y="6134498"/>
            <a:ext cx="5634354" cy="705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6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人们为什么会遵守吉姆</a:t>
            </a:r>
            <a:r>
              <a:rPr sz="2200" b="1" kern="0" spc="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·琼斯的自杀令</a:t>
            </a:r>
            <a:endParaRPr lang="STXinwei" altLang="STXinwei" sz="2200"/>
          </a:p>
          <a:p>
            <a:pPr marL="1345564" algn="l" rtl="0" eaLnBrk="0">
              <a:lnSpc>
                <a:spcPct val="96000"/>
              </a:lnSpc>
              <a:spcBef>
                <a:spcPts val="319"/>
              </a:spcBef>
            </a:pP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——摘自阿伦森《社会心理学》</a:t>
            </a:r>
            <a:endParaRPr lang="STXinwei" altLang="STXinwei" sz="2200"/>
          </a:p>
        </p:txBody>
      </p:sp>
      <p:sp>
        <p:nvSpPr>
          <p:cNvPr id="124" name="textbox 124"/>
          <p:cNvSpPr/>
          <p:nvPr/>
        </p:nvSpPr>
        <p:spPr>
          <a:xfrm>
            <a:off x="1577306" y="1567164"/>
            <a:ext cx="7304405" cy="466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5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100" b="1" kern="0" spc="260">
                <a:solidFill>
                  <a:srgbClr val="300068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专栏：人格心理学与</a:t>
            </a:r>
            <a:r>
              <a:rPr sz="3100" b="1" kern="0" spc="250">
                <a:solidFill>
                  <a:srgbClr val="300068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社会心理学的异同</a:t>
            </a:r>
            <a:endParaRPr lang="STXinwei" altLang="STXinwei" sz="3100"/>
          </a:p>
        </p:txBody>
      </p:sp>
      <p:pic>
        <p:nvPicPr>
          <p:cNvPr id="126" name="picture 1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77364" y="717585"/>
            <a:ext cx="895358" cy="14032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textbox 128"/>
          <p:cNvSpPr/>
          <p:nvPr/>
        </p:nvSpPr>
        <p:spPr>
          <a:xfrm>
            <a:off x="2733637" y="2238996"/>
            <a:ext cx="4964429" cy="144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98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a. 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琼斯教主成功地吸引到那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些心理抑郁的人</a:t>
            </a:r>
            <a:endParaRPr lang="SimSun" altLang="SimSun" sz="2000"/>
          </a:p>
          <a:p>
            <a:pPr marL="278765" algn="l" rtl="0" eaLnBrk="0">
              <a:lnSpc>
                <a:spcPts val="3050"/>
              </a:lnSpc>
            </a:pPr>
            <a:r>
              <a:rPr sz="20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为其首批的教徒；</a:t>
            </a:r>
            <a:endParaRPr lang="SimSun" altLang="SimSun" sz="2000"/>
          </a:p>
          <a:p>
            <a:pPr marL="12700" algn="l" rtl="0" eaLnBrk="0">
              <a:lnSpc>
                <a:spcPct val="83000"/>
              </a:lnSpc>
              <a:spcBef>
                <a:spcPts val="952"/>
              </a:spcBef>
            </a:pP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b.</a:t>
            </a: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惟有具有自我毁灭倾向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的人才会</a:t>
            </a:r>
            <a:endParaRPr lang="SimSun" altLang="SimSun" sz="2000"/>
          </a:p>
          <a:p>
            <a:pPr marL="278765" algn="l" rtl="0" eaLnBrk="0">
              <a:lnSpc>
                <a:spcPts val="3149"/>
              </a:lnSpc>
            </a:pPr>
            <a:r>
              <a:rPr sz="2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加入这种教会；</a:t>
            </a:r>
            <a:endParaRPr lang="SimSun" altLang="SimSun" sz="2000"/>
          </a:p>
        </p:txBody>
      </p:sp>
      <p:sp>
        <p:nvSpPr>
          <p:cNvPr id="130" name="textbox 130"/>
          <p:cNvSpPr/>
          <p:nvPr/>
        </p:nvSpPr>
        <p:spPr>
          <a:xfrm>
            <a:off x="2733637" y="3788398"/>
            <a:ext cx="3924934" cy="1803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98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c. 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琼斯具有如此强大的救世主式的</a:t>
            </a:r>
            <a:endParaRPr lang="SimSun" altLang="SimSun" sz="2000"/>
          </a:p>
          <a:p>
            <a:pPr marL="278765" algn="l" rtl="0" eaLnBrk="0">
              <a:lnSpc>
                <a:spcPct val="130000"/>
              </a:lnSpc>
              <a:spcBef>
                <a:spcPts val="24"/>
              </a:spcBef>
            </a:pPr>
            <a:r>
              <a:rPr sz="20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魅力，以至于心理健全的你和我</a:t>
            </a:r>
            <a:r>
              <a:rPr sz="2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</a:t>
            </a: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也会折服在他的影响之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下；</a:t>
            </a:r>
            <a:endParaRPr lang="SimSun" altLang="SimSun" sz="2000"/>
          </a:p>
          <a:p>
            <a:pPr marL="12700" algn="l" rtl="0" eaLnBrk="0">
              <a:lnSpc>
                <a:spcPct val="83000"/>
              </a:lnSpc>
              <a:spcBef>
                <a:spcPts val="639"/>
              </a:spcBef>
            </a:pP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d. 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与世隔绝的人们特别容易受社会</a:t>
            </a:r>
            <a:endParaRPr lang="SimSun" altLang="SimSun" sz="2000"/>
          </a:p>
          <a:p>
            <a:pPr marL="278765" algn="l" rtl="0" eaLnBrk="0">
              <a:lnSpc>
                <a:spcPts val="3105"/>
              </a:lnSpc>
            </a:pPr>
            <a:r>
              <a:rPr sz="2000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影响的操纵；</a:t>
            </a:r>
            <a:endParaRPr lang="SimSun" altLang="SimSun" sz="2000"/>
          </a:p>
        </p:txBody>
      </p:sp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0949" y="711233"/>
            <a:ext cx="901774" cy="1390581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2733637" y="5696451"/>
            <a:ext cx="1511935" cy="658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0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0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e.以上皆是；</a:t>
            </a:r>
            <a:endParaRPr lang="SimSun" altLang="SimSun" sz="2000"/>
          </a:p>
          <a:p>
            <a:pPr marL="12700" algn="l" rtl="0" eaLnBrk="0">
              <a:lnSpc>
                <a:spcPts val="2984"/>
              </a:lnSpc>
            </a:pPr>
            <a:r>
              <a:rPr sz="19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f.以上皆非。</a:t>
            </a:r>
            <a:endParaRPr lang="SimSun" altLang="SimSun" sz="1900"/>
          </a:p>
        </p:txBody>
      </p:sp>
      <p:pic>
        <p:nvPicPr>
          <p:cNvPr id="136" name="picture 1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536854" y="3714743"/>
            <a:ext cx="4267200" cy="6352"/>
          </a:xfrm>
          <a:prstGeom prst="rect">
            <a:avLst/>
          </a:prstGeom>
        </p:spPr>
      </p:pic>
      <p:pic>
        <p:nvPicPr>
          <p:cNvPr id="138" name="picture 1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574922" y="5651513"/>
            <a:ext cx="4222715" cy="6352"/>
          </a:xfrm>
          <a:prstGeom prst="rect">
            <a:avLst/>
          </a:prstGeom>
        </p:spPr>
      </p:pic>
      <p:sp>
        <p:nvSpPr>
          <p:cNvPr id="140" name="rect"/>
          <p:cNvSpPr/>
          <p:nvPr/>
        </p:nvSpPr>
        <p:spPr>
          <a:xfrm>
            <a:off x="8937602" y="774685"/>
            <a:ext cx="6415" cy="1555753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6"/>
          <p:cNvGrpSpPr/>
          <p:nvPr/>
        </p:nvGrpSpPr>
        <p:grpSpPr>
          <a:xfrm rot="21600000">
            <a:off x="2003466" y="2419378"/>
            <a:ext cx="6908792" cy="4527500"/>
            <a:chExt cx="6908792" cy="4527500"/>
          </a:xfrm>
        </p:grpSpPr>
        <p:pic>
          <p:nvPicPr>
            <p:cNvPr id="142" name="picture 14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908792" cy="4527500"/>
            </a:xfrm>
            <a:prstGeom prst="rect">
              <a:avLst/>
            </a:prstGeom>
          </p:spPr>
        </p:pic>
        <p:sp>
          <p:nvSpPr>
            <p:cNvPr id="144" name="textbox 144"/>
            <p:cNvSpPr/>
            <p:nvPr/>
          </p:nvSpPr>
          <p:spPr>
            <a:xfrm>
              <a:off x="397644" y="445068"/>
              <a:ext cx="3915409" cy="39376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412"/>
                </a:lnSpc>
              </a:pPr>
              <a:endParaRPr lang="Arial" altLang="Arial" sz="100"/>
            </a:p>
            <a:p>
              <a:pPr algn="r" rtl="0" eaLnBrk="0">
                <a:lnSpc>
                  <a:spcPct val="91000"/>
                </a:lnSpc>
              </a:pPr>
              <a:r>
                <a:rPr sz="2300" b="1" i="1" kern="0" spc="37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两者的不同</a:t>
              </a:r>
              <a:endParaRPr lang="STXinwei" altLang="STXinw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4000"/>
                </a:lnSpc>
                <a:spcBef>
                  <a:spcPts val="663"/>
                </a:spcBef>
              </a:pPr>
              <a:r>
                <a:rPr sz="2200" b="1" kern="0" spc="17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人格心理学</a:t>
              </a:r>
              <a:endParaRPr lang="STXinwei" altLang="STXinwei" sz="2200"/>
            </a:p>
            <a:p>
              <a:pPr algn="l" rtl="0" eaLnBrk="0">
                <a:lnSpc>
                  <a:spcPct val="168000"/>
                </a:lnSpc>
              </a:pPr>
              <a:endParaRPr lang="Arial" altLang="Arial" sz="1000"/>
            </a:p>
            <a:p>
              <a:pPr marL="113664" algn="l" rtl="0" eaLnBrk="0">
                <a:lnSpc>
                  <a:spcPct val="86000"/>
                </a:lnSpc>
                <a:spcBef>
                  <a:spcPts val="663"/>
                </a:spcBef>
              </a:pPr>
              <a:r>
                <a:rPr sz="2200" b="1" kern="0" spc="1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在解释社会</a:t>
              </a:r>
              <a:endParaRPr lang="STXinwei" altLang="STXinwei" sz="2200"/>
            </a:p>
            <a:p>
              <a:pPr marL="113664" algn="l" rtl="0" eaLnBrk="0">
                <a:lnSpc>
                  <a:spcPts val="2836"/>
                </a:lnSpc>
              </a:pPr>
              <a:r>
                <a:rPr sz="2100" b="1" kern="0" spc="-14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行为时，</a:t>
              </a:r>
              <a:r>
                <a:rPr sz="2100" kern="0" spc="12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   </a:t>
              </a:r>
              <a:r>
                <a:rPr sz="2100" b="1" kern="0" spc="-14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重</a:t>
              </a:r>
              <a:endParaRPr lang="STXinwei" altLang="STXinwei" sz="2100"/>
            </a:p>
            <a:p>
              <a:pPr marL="113664" algn="l" rtl="0" eaLnBrk="0">
                <a:lnSpc>
                  <a:spcPts val="2872"/>
                </a:lnSpc>
              </a:pPr>
              <a:r>
                <a:rPr sz="2200" b="1" kern="0" spc="1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视特质和个</a:t>
              </a:r>
              <a:endParaRPr lang="STXinwei" altLang="STXinwei" sz="2200"/>
            </a:p>
            <a:p>
              <a:pPr marL="113664" algn="l" rtl="0" eaLnBrk="0">
                <a:lnSpc>
                  <a:spcPts val="2945"/>
                </a:lnSpc>
              </a:pPr>
              <a:r>
                <a:rPr sz="2200" b="1" kern="0" spc="11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体差异</a:t>
              </a:r>
              <a:endParaRPr lang="STXinwei" altLang="STXinwei" sz="2200"/>
            </a:p>
          </p:txBody>
        </p:sp>
      </p:grpSp>
      <p:sp>
        <p:nvSpPr>
          <p:cNvPr id="146" name="textbox 146"/>
          <p:cNvSpPr/>
          <p:nvPr/>
        </p:nvSpPr>
        <p:spPr>
          <a:xfrm>
            <a:off x="1577306" y="1567164"/>
            <a:ext cx="7304405" cy="466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5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100" b="1" kern="0" spc="260">
                <a:solidFill>
                  <a:srgbClr val="300068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专栏：人格心理学与</a:t>
            </a:r>
            <a:r>
              <a:rPr sz="3100" b="1" kern="0" spc="250">
                <a:solidFill>
                  <a:srgbClr val="300068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社会心理学的异同</a:t>
            </a:r>
            <a:endParaRPr lang="STXinwei" altLang="STXinwei" sz="3100"/>
          </a:p>
        </p:txBody>
      </p:sp>
      <p:sp>
        <p:nvSpPr>
          <p:cNvPr id="148" name="textbox 148"/>
          <p:cNvSpPr/>
          <p:nvPr/>
        </p:nvSpPr>
        <p:spPr>
          <a:xfrm>
            <a:off x="6941421" y="4734411"/>
            <a:ext cx="1524000" cy="1942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9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200" b="1" kern="0" spc="1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社会心理学</a:t>
            </a:r>
            <a:endParaRPr lang="STXinwei" altLang="STXinwei" sz="22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500"/>
          </a:p>
          <a:p>
            <a:pPr marL="12700" algn="l" rtl="0" eaLnBrk="0">
              <a:lnSpc>
                <a:spcPct val="108000"/>
              </a:lnSpc>
              <a:spcBef>
                <a:spcPts val="2"/>
              </a:spcBef>
            </a:pPr>
            <a:r>
              <a:rPr sz="2200" b="1" kern="0" spc="1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强调社会影</a:t>
            </a:r>
            <a:r>
              <a:rPr sz="2200" kern="0" spc="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-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响</a:t>
            </a:r>
            <a:r>
              <a:rPr sz="2100" kern="0" spc="4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-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</a:t>
            </a:r>
            <a:r>
              <a:rPr sz="2100" kern="0" spc="3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-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情</a:t>
            </a:r>
            <a:r>
              <a:rPr sz="2100" kern="0" spc="4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-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境</a:t>
            </a:r>
            <a:r>
              <a:rPr sz="2100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100" b="1" kern="0" spc="-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)</a:t>
            </a:r>
            <a:r>
              <a:rPr sz="2100" kern="0" spc="-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重要作用</a:t>
            </a:r>
            <a:endParaRPr lang="STXinwei" altLang="STXinwei" sz="2200"/>
          </a:p>
        </p:txBody>
      </p:sp>
      <p:pic>
        <p:nvPicPr>
          <p:cNvPr id="150" name="picture 1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89983" y="717585"/>
            <a:ext cx="882739" cy="131442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textbox 152"/>
          <p:cNvSpPr/>
          <p:nvPr/>
        </p:nvSpPr>
        <p:spPr>
          <a:xfrm>
            <a:off x="1533517" y="2484788"/>
            <a:ext cx="7945755" cy="723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764"/>
              </a:lnSpc>
            </a:pPr>
            <a:endParaRPr lang="Arial" altLang="Arial" sz="100"/>
          </a:p>
          <a:p>
            <a:pPr marL="380365" indent="-367665" algn="l" rtl="0" eaLnBrk="0">
              <a:lnSpc>
                <a:spcPct val="100000"/>
              </a:lnSpc>
            </a:pPr>
            <a:r>
              <a:rPr sz="2300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●社会心理学家在试图</a:t>
            </a:r>
            <a:r>
              <a:rPr sz="23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说服人们相信人类行为深受社会环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境影响时，面临着巨大的阻碍</a:t>
            </a:r>
            <a:endParaRPr lang="STXinwei" altLang="STXinwei" sz="2300"/>
          </a:p>
        </p:txBody>
      </p:sp>
      <p:pic>
        <p:nvPicPr>
          <p:cNvPr id="154" name="picture 1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0949" y="717585"/>
            <a:ext cx="901774" cy="139058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505094" y="2419378"/>
            <a:ext cx="5962639" cy="3428996"/>
          </a:xfrm>
          <a:prstGeom prst="rect">
            <a:avLst/>
          </a:prstGeom>
        </p:spPr>
      </p:pic>
      <p:sp>
        <p:nvSpPr>
          <p:cNvPr id="158" name="textbox 158"/>
          <p:cNvSpPr/>
          <p:nvPr/>
        </p:nvSpPr>
        <p:spPr>
          <a:xfrm>
            <a:off x="2555913" y="6095717"/>
            <a:ext cx="6096000" cy="516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0"/>
              </a:lnSpc>
            </a:pPr>
            <a:endParaRPr lang="Arial" altLang="Arial" sz="100"/>
          </a:p>
          <a:p>
            <a:pPr marL="374015" algn="l" rtl="0" eaLnBrk="0">
              <a:lnSpc>
                <a:spcPct val="98000"/>
              </a:lnSpc>
            </a:pP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假设这些学生在玩一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种金钱游戏。他们会互助合作还是相互竞争呢?</a:t>
            </a:r>
            <a:endParaRPr lang="SimHei" altLang="SimHei" sz="14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12700" algn="l" rtl="0" eaLnBrk="0">
              <a:lnSpc>
                <a:spcPct val="99000"/>
              </a:lnSpc>
              <a:spcBef>
                <a:spcPts val="1"/>
              </a:spcBef>
            </a:pP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是他们的性格还是当时的情境会对他们产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生影响呢?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</a:t>
            </a:r>
            <a:endParaRPr lang="SimHei" altLang="SimHei" sz="1400"/>
          </a:p>
        </p:txBody>
      </p:sp>
      <p:pic>
        <p:nvPicPr>
          <p:cNvPr id="160" name="picture 1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319470" y="6375429"/>
            <a:ext cx="317486" cy="126980"/>
          </a:xfrm>
          <a:prstGeom prst="rect">
            <a:avLst/>
          </a:prstGeom>
        </p:spPr>
      </p:pic>
      <p:sp>
        <p:nvSpPr>
          <p:cNvPr id="162" name="textbox 162"/>
          <p:cNvSpPr/>
          <p:nvPr/>
        </p:nvSpPr>
        <p:spPr>
          <a:xfrm>
            <a:off x="2784387" y="1523853"/>
            <a:ext cx="4900295" cy="514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41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400" b="1" kern="0" spc="420">
                <a:solidFill>
                  <a:srgbClr val="300068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专栏：社会影响的威力</a:t>
            </a:r>
            <a:endParaRPr lang="STXinwei" altLang="STXinwei" sz="3400"/>
          </a:p>
        </p:txBody>
      </p:sp>
      <p:pic>
        <p:nvPicPr>
          <p:cNvPr id="164" name="picture 16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077364" y="704880"/>
            <a:ext cx="895358" cy="139693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0025" y="292100"/>
            <a:ext cx="10693400" cy="7562850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3895689" y="5596099"/>
            <a:ext cx="5021579" cy="753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2"/>
              </a:lnSpc>
            </a:pPr>
            <a:endParaRPr lang="Arial" altLang="Arial" sz="100"/>
          </a:p>
          <a:p>
            <a:pPr marL="3994150" indent="132714" algn="l" rtl="0" eaLnBrk="0">
              <a:lnSpc>
                <a:spcPct val="121000"/>
              </a:lnSpc>
            </a:pP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“合作型”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密“竞争型”</a:t>
            </a:r>
            <a:endParaRPr lang="SimSun" altLang="SimSun" sz="1300"/>
          </a:p>
          <a:p>
            <a:pPr algn="l" rtl="0" eaLnBrk="0">
              <a:lnSpc>
                <a:spcPct val="109000"/>
              </a:lnSpc>
            </a:pPr>
            <a:endParaRPr lang="Arial" altLang="Arial" sz="500"/>
          </a:p>
          <a:p>
            <a:pPr marL="12700" algn="l" rtl="0" eaLnBrk="0">
              <a:lnSpc>
                <a:spcPct val="99000"/>
              </a:lnSpc>
            </a:pPr>
            <a:r>
              <a:rPr sz="11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社区游戏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</a:t>
            </a:r>
            <a:r>
              <a:rPr sz="11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华尔街游戏</a:t>
            </a:r>
            <a:endParaRPr lang="SimSun" altLang="SimSun" sz="1100"/>
          </a:p>
        </p:txBody>
      </p:sp>
      <p:pic>
        <p:nvPicPr>
          <p:cNvPr id="170" name="picture 1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77364" y="736568"/>
            <a:ext cx="888942" cy="1282734"/>
          </a:xfrm>
          <a:prstGeom prst="rect">
            <a:avLst/>
          </a:prstGeom>
        </p:spPr>
      </p:pic>
      <p:sp>
        <p:nvSpPr>
          <p:cNvPr id="172" name="textbox 172"/>
          <p:cNvSpPr/>
          <p:nvPr/>
        </p:nvSpPr>
        <p:spPr>
          <a:xfrm>
            <a:off x="2994021" y="2691591"/>
            <a:ext cx="180975" cy="3469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0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80</a:t>
            </a:r>
            <a:endParaRPr lang="SimSun" altLang="SimSun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2700" algn="l" rtl="0" eaLnBrk="0">
              <a:lnSpc>
                <a:spcPct val="81000"/>
              </a:lnSpc>
              <a:spcBef>
                <a:spcPts val="333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70</a:t>
            </a:r>
            <a:endParaRPr lang="SimSun" altLang="SimSun" sz="11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marL="12700" algn="l" rtl="0" eaLnBrk="0">
              <a:lnSpc>
                <a:spcPct val="81000"/>
              </a:lnSpc>
              <a:spcBef>
                <a:spcPts val="335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60</a:t>
            </a:r>
            <a:endParaRPr lang="SimSun" altLang="SimSun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2700" algn="l" rtl="0" eaLnBrk="0">
              <a:lnSpc>
                <a:spcPct val="81000"/>
              </a:lnSpc>
              <a:spcBef>
                <a:spcPts val="333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</a:t>
            </a:r>
            <a:endParaRPr lang="SimSun" altLang="SimSun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2700" algn="l" rtl="0" eaLnBrk="0">
              <a:lnSpc>
                <a:spcPct val="81000"/>
              </a:lnSpc>
              <a:spcBef>
                <a:spcPts val="333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40</a:t>
            </a:r>
            <a:endParaRPr lang="SimSun" altLang="SimSun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2700" algn="l" rtl="0" eaLnBrk="0">
              <a:lnSpc>
                <a:spcPct val="81000"/>
              </a:lnSpc>
              <a:spcBef>
                <a:spcPts val="333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30</a:t>
            </a:r>
            <a:endParaRPr lang="SimSun" altLang="SimSun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2700" algn="l" rtl="0" eaLnBrk="0">
              <a:lnSpc>
                <a:spcPct val="81000"/>
              </a:lnSpc>
              <a:spcBef>
                <a:spcPts val="333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endParaRPr lang="SimSun" altLang="SimSun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2700" algn="l" rtl="0" eaLnBrk="0">
              <a:lnSpc>
                <a:spcPct val="81000"/>
              </a:lnSpc>
              <a:spcBef>
                <a:spcPts val="333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</a:t>
            </a:r>
            <a:endParaRPr lang="SimSun" altLang="SimSun" sz="11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200"/>
          </a:p>
          <a:p>
            <a:pPr marL="100964" algn="l" rtl="0" eaLnBrk="0">
              <a:lnSpc>
                <a:spcPct val="81000"/>
              </a:lnSpc>
              <a:spcBef>
                <a:spcPts val="2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endParaRPr lang="SimSun" altLang="SimSun" sz="1100"/>
          </a:p>
        </p:txBody>
      </p:sp>
      <p:sp>
        <p:nvSpPr>
          <p:cNvPr id="174" name="textbox 174"/>
          <p:cNvSpPr/>
          <p:nvPr/>
        </p:nvSpPr>
        <p:spPr>
          <a:xfrm rot="16200000">
            <a:off x="1825570" y="4610430"/>
            <a:ext cx="1902460" cy="256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200"/>
          </a:p>
          <a:p>
            <a:pPr algn="r" rtl="0" eaLnBrk="0">
              <a:lnSpc>
                <a:spcPts val="1633"/>
              </a:lnSpc>
              <a:spcBef>
                <a:spcPts val="2"/>
              </a:spcBef>
            </a:pP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人们选择合作策略的百分比</a:t>
            </a:r>
            <a:endParaRPr lang="SimSun" altLang="SimSun" sz="1300"/>
          </a:p>
        </p:txBody>
      </p:sp>
      <p:pic>
        <p:nvPicPr>
          <p:cNvPr id="176" name="picture 17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11483" y="4038584"/>
            <a:ext cx="127037" cy="26674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textbox 178"/>
          <p:cNvSpPr/>
          <p:nvPr/>
        </p:nvSpPr>
        <p:spPr>
          <a:xfrm>
            <a:off x="1520791" y="2929906"/>
            <a:ext cx="7930515" cy="375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2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500" kern="0" spc="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●低估社会情境的力量会降低我们自身的防御性，使我</a:t>
            </a:r>
            <a:endParaRPr lang="STXinwei" altLang="STXinwei" sz="2500"/>
          </a:p>
        </p:txBody>
      </p:sp>
      <p:pic>
        <p:nvPicPr>
          <p:cNvPr id="180" name="picture 1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02708" y="730215"/>
            <a:ext cx="844564" cy="12954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84285" y="2457471"/>
            <a:ext cx="7874084" cy="749275"/>
          </a:xfrm>
          <a:prstGeom prst="rect">
            <a:avLst/>
          </a:prstGeom>
        </p:spPr>
      </p:pic>
      <p:pic>
        <p:nvPicPr>
          <p:cNvPr id="184" name="picture 1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102708" y="730215"/>
            <a:ext cx="844564" cy="12890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965599" y="3181335"/>
            <a:ext cx="2762212" cy="1606575"/>
          </a:xfrm>
          <a:prstGeom prst="rect">
            <a:avLst/>
          </a:prstGeom>
        </p:spPr>
      </p:pic>
      <p:sp>
        <p:nvSpPr>
          <p:cNvPr id="188" name="textbox 188"/>
          <p:cNvSpPr/>
          <p:nvPr/>
        </p:nvSpPr>
        <p:spPr>
          <a:xfrm>
            <a:off x="3737302" y="1455385"/>
            <a:ext cx="3206114" cy="539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700" b="1" kern="0" spc="540">
                <a:solidFill>
                  <a:srgbClr val="32006C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(三)认识社会</a:t>
            </a:r>
            <a:endParaRPr lang="STXinwei" altLang="STXinwei" sz="3700"/>
          </a:p>
        </p:txBody>
      </p:sp>
      <p:pic>
        <p:nvPicPr>
          <p:cNvPr id="190" name="picture 1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102708" y="730215"/>
            <a:ext cx="844564" cy="12890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65211" y="723862"/>
            <a:ext cx="8807512" cy="6769129"/>
          </a:xfrm>
          <a:prstGeom prst="rect">
            <a:avLst/>
          </a:prstGeom>
        </p:spPr>
      </p:pic>
      <p:sp>
        <p:nvSpPr>
          <p:cNvPr id="194" name="textbox 194"/>
          <p:cNvSpPr/>
          <p:nvPr/>
        </p:nvSpPr>
        <p:spPr>
          <a:xfrm>
            <a:off x="1169958" y="1035344"/>
            <a:ext cx="6856730" cy="841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55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</a:pPr>
            <a:r>
              <a:rPr sz="3400" b="1" kern="0" spc="430">
                <a:solidFill>
                  <a:srgbClr val="300068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金钱与幸福的关系图</a:t>
            </a:r>
            <a:endParaRPr lang="STXinwei" altLang="STXinwei" sz="3400"/>
          </a:p>
          <a:p>
            <a:pPr marL="12700" algn="l" rtl="0" eaLnBrk="0">
              <a:lnSpc>
                <a:spcPct val="92000"/>
              </a:lnSpc>
              <a:spcBef>
                <a:spcPts val="8"/>
              </a:spcBef>
            </a:pPr>
            <a:r>
              <a:rPr sz="2600" b="1" kern="0" spc="120">
                <a:solidFill>
                  <a:srgbClr val="219995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幸福满意度</a:t>
            </a:r>
            <a:endParaRPr lang="STXinwei" altLang="STXinwei" sz="2600"/>
          </a:p>
        </p:txBody>
      </p:sp>
      <p:sp>
        <p:nvSpPr>
          <p:cNvPr id="196" name="textbox 196"/>
          <p:cNvSpPr/>
          <p:nvPr/>
        </p:nvSpPr>
        <p:spPr>
          <a:xfrm>
            <a:off x="1156779" y="7101402"/>
            <a:ext cx="880046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3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2300" b="1" kern="0" spc="40">
                <a:solidFill>
                  <a:srgbClr val="03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食不果腹</a:t>
            </a:r>
            <a:r>
              <a:rPr sz="2300" kern="0" spc="150">
                <a:solidFill>
                  <a:srgbClr val="03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</a:t>
            </a:r>
            <a:r>
              <a:rPr sz="2300" b="1" kern="0" spc="40">
                <a:solidFill>
                  <a:srgbClr val="03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衣食无忧</a:t>
            </a:r>
            <a:r>
              <a:rPr sz="2300" kern="0" spc="40">
                <a:solidFill>
                  <a:srgbClr val="03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                                     </a:t>
            </a:r>
            <a:r>
              <a:rPr sz="2300" kern="0" spc="30">
                <a:solidFill>
                  <a:srgbClr val="03006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</a:t>
            </a:r>
            <a:r>
              <a:rPr sz="2600" kern="0" spc="30">
                <a:solidFill>
                  <a:srgbClr val="03005B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亿万</a:t>
            </a:r>
            <a:r>
              <a:rPr sz="2600" kern="0" spc="160">
                <a:solidFill>
                  <a:srgbClr val="03005B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 </a:t>
            </a:r>
            <a:r>
              <a:rPr sz="2600" b="1" kern="0" spc="30">
                <a:solidFill>
                  <a:srgbClr val="E5009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金钱收入</a:t>
            </a:r>
            <a:endParaRPr lang="SimSun" altLang="SimSun" sz="26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textbox 198"/>
          <p:cNvSpPr/>
          <p:nvPr/>
        </p:nvSpPr>
        <p:spPr>
          <a:xfrm>
            <a:off x="1533517" y="2482312"/>
            <a:ext cx="7955280" cy="400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700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●如果我们仔细审察日常生活中的普遍欲望，就</a:t>
            </a:r>
            <a:endParaRPr lang="STXinwei" altLang="STXinwei" sz="2700"/>
          </a:p>
        </p:txBody>
      </p:sp>
      <p:sp>
        <p:nvSpPr>
          <p:cNvPr id="200" name="textbox 200"/>
          <p:cNvSpPr/>
          <p:nvPr/>
        </p:nvSpPr>
        <p:spPr>
          <a:xfrm>
            <a:off x="3730902" y="1461718"/>
            <a:ext cx="3194050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600" b="1" kern="0" spc="610">
                <a:solidFill>
                  <a:srgbClr val="33006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(三)认识社会</a:t>
            </a:r>
            <a:endParaRPr lang="STXinwei" altLang="STXinwei" sz="3600"/>
          </a:p>
        </p:txBody>
      </p:sp>
      <p:pic>
        <p:nvPicPr>
          <p:cNvPr id="202" name="picture 2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0949" y="711233"/>
            <a:ext cx="901774" cy="140963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textbox 204"/>
          <p:cNvSpPr/>
          <p:nvPr/>
        </p:nvSpPr>
        <p:spPr>
          <a:xfrm>
            <a:off x="1527208" y="2461855"/>
            <a:ext cx="7702550" cy="439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20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900" kern="0" spc="-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●本·沙哈尔这样描述说：</a:t>
            </a:r>
            <a:r>
              <a:rPr sz="2900" kern="0" spc="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</a:t>
            </a:r>
            <a:r>
              <a:rPr sz="2700" kern="0" spc="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“内在的东西比外在</a:t>
            </a:r>
            <a:endParaRPr lang="STXinwei" altLang="STXinwei" sz="2700"/>
          </a:p>
        </p:txBody>
      </p:sp>
      <p:sp>
        <p:nvSpPr>
          <p:cNvPr id="206" name="textbox 206"/>
          <p:cNvSpPr/>
          <p:nvPr/>
        </p:nvSpPr>
        <p:spPr>
          <a:xfrm>
            <a:off x="3730902" y="1461718"/>
            <a:ext cx="3194050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600" b="1" kern="0" spc="610">
                <a:solidFill>
                  <a:srgbClr val="33006F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(三)认识社会</a:t>
            </a:r>
            <a:endParaRPr lang="STXinwei" altLang="STXinwei" sz="3600"/>
          </a:p>
        </p:txBody>
      </p:sp>
      <p:pic>
        <p:nvPicPr>
          <p:cNvPr id="208" name="picture 2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7364" y="711233"/>
            <a:ext cx="895358" cy="140963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textbox 210"/>
          <p:cNvSpPr/>
          <p:nvPr/>
        </p:nvSpPr>
        <p:spPr>
          <a:xfrm>
            <a:off x="1882769" y="2488694"/>
            <a:ext cx="6930390" cy="39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52"/>
              </a:lnSpc>
            </a:pPr>
            <a:endParaRPr lang="Arial" altLang="Arial" sz="100"/>
          </a:p>
          <a:p>
            <a:pPr marL="177800" algn="l" rtl="0" eaLnBrk="0">
              <a:lnSpc>
                <a:spcPct val="93000"/>
              </a:lnSpc>
            </a:pPr>
            <a:r>
              <a:rPr sz="2600" kern="0" spc="2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“我们越来越富有，可为什</a:t>
            </a:r>
            <a:r>
              <a:rPr sz="2600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么不开心呢?”</a:t>
            </a:r>
            <a:endParaRPr lang="STXinwei" altLang="STXinwei" sz="2600"/>
          </a:p>
        </p:txBody>
      </p:sp>
      <p:pic>
        <p:nvPicPr>
          <p:cNvPr id="212" name="picture 2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7364" y="717585"/>
            <a:ext cx="895358" cy="139693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textbox 214"/>
          <p:cNvSpPr/>
          <p:nvPr/>
        </p:nvSpPr>
        <p:spPr>
          <a:xfrm>
            <a:off x="1520791" y="2401296"/>
            <a:ext cx="7941309" cy="721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565"/>
              </a:lnSpc>
            </a:pPr>
            <a:endParaRPr lang="Arial" altLang="Arial" sz="100"/>
          </a:p>
          <a:p>
            <a:pPr marL="393700" indent="-381000" algn="l" rtl="0" eaLnBrk="0">
              <a:lnSpc>
                <a:spcPct val="95000"/>
              </a:lnSpc>
            </a:pPr>
            <a:r>
              <a:rPr sz="2400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●对现代人来说，生活的</a:t>
            </a:r>
            <a:r>
              <a:rPr sz="2400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意义到底是什么?从个人的角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度来讲，要想理解生活的意义，首先就必须知</a:t>
            </a:r>
            <a:r>
              <a:rPr sz="2400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道人们</a:t>
            </a:r>
            <a:endParaRPr lang="STXinwei" altLang="STXinwei" sz="2400"/>
          </a:p>
        </p:txBody>
      </p:sp>
      <p:pic>
        <p:nvPicPr>
          <p:cNvPr id="216" name="picture 2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09124" y="730215"/>
            <a:ext cx="844457" cy="12890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58942" y="2494326"/>
            <a:ext cx="7766081" cy="744184"/>
          </a:xfrm>
          <a:prstGeom prst="rect">
            <a:avLst/>
          </a:prstGeom>
        </p:spPr>
      </p:pic>
      <p:sp>
        <p:nvSpPr>
          <p:cNvPr id="220" name="textbox 220"/>
          <p:cNvSpPr/>
          <p:nvPr/>
        </p:nvSpPr>
        <p:spPr>
          <a:xfrm>
            <a:off x="2994159" y="1493442"/>
            <a:ext cx="4681220" cy="517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74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500" b="1" kern="0" spc="600">
                <a:solidFill>
                  <a:srgbClr val="300068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(四)认识生活的价值</a:t>
            </a:r>
            <a:endParaRPr lang="STXinwei" altLang="STXinwei" sz="3500"/>
          </a:p>
        </p:txBody>
      </p:sp>
      <p:pic>
        <p:nvPicPr>
          <p:cNvPr id="222" name="picture 2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96398" y="717585"/>
            <a:ext cx="857183" cy="136524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textbox 224"/>
          <p:cNvSpPr/>
          <p:nvPr/>
        </p:nvSpPr>
        <p:spPr>
          <a:xfrm>
            <a:off x="1908219" y="698533"/>
            <a:ext cx="8077834" cy="2167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8461"/>
              </a:lnSpc>
            </a:pPr>
            <a:endParaRPr lang="Arial" altLang="Arial" sz="100"/>
          </a:p>
          <a:p>
            <a:pPr marL="1111250" algn="l" rtl="0" eaLnBrk="0">
              <a:lnSpc>
                <a:spcPct val="91000"/>
              </a:lnSpc>
            </a:pPr>
            <a:r>
              <a:rPr sz="3600" b="1" kern="0" spc="310">
                <a:solidFill>
                  <a:srgbClr val="32006C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(四)认识生活的价值</a:t>
            </a:r>
            <a:r>
              <a:rPr sz="3600" kern="0" spc="310">
                <a:solidFill>
                  <a:srgbClr val="32006C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         </a:t>
            </a:r>
            <a:endParaRPr lang="STXinwei" altLang="STXinwei" sz="36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77800" algn="l" rtl="0" eaLnBrk="0">
              <a:lnSpc>
                <a:spcPct val="91000"/>
              </a:lnSpc>
              <a:spcBef>
                <a:spcPts val="3"/>
              </a:spcBef>
            </a:pPr>
            <a:r>
              <a:rPr sz="2600" kern="0" spc="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“难道说，现实世界里找不到画廊的工作吗?   </a:t>
            </a:r>
            <a:endParaRPr lang="STXinwei" altLang="STXinwei" sz="2600"/>
          </a:p>
        </p:txBody>
      </p:sp>
      <p:sp>
        <p:nvSpPr>
          <p:cNvPr id="226" name="textbox 226"/>
          <p:cNvSpPr/>
          <p:nvPr/>
        </p:nvSpPr>
        <p:spPr>
          <a:xfrm>
            <a:off x="8995981" y="2469153"/>
            <a:ext cx="11683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7"/>
              </a:lnSpc>
            </a:pP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))</a:t>
            </a:r>
            <a:endParaRPr lang="SimSun" altLang="SimSun" sz="700"/>
          </a:p>
        </p:txBody>
      </p:sp>
      <p:pic>
        <p:nvPicPr>
          <p:cNvPr id="228" name="picture 2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93950" y="711233"/>
            <a:ext cx="901774" cy="140963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textbox 230"/>
          <p:cNvSpPr/>
          <p:nvPr/>
        </p:nvSpPr>
        <p:spPr>
          <a:xfrm>
            <a:off x="1527208" y="2401296"/>
            <a:ext cx="7940675" cy="721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565"/>
              </a:lnSpc>
            </a:pPr>
            <a:endParaRPr lang="Arial" altLang="Arial" sz="100"/>
          </a:p>
          <a:p>
            <a:pPr marL="386715" indent="-374015" algn="l" rtl="0" eaLnBrk="0">
              <a:lnSpc>
                <a:spcPct val="95000"/>
              </a:lnSpc>
            </a:pPr>
            <a:r>
              <a:rPr sz="2400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●对现代人来说，生活的意义到底是</a:t>
            </a:r>
            <a:r>
              <a:rPr sz="2400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什么?从个人的角</a:t>
            </a:r>
            <a:r>
              <a:rPr sz="24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度来讲，要想理解生活的意义，首先就必须知</a:t>
            </a:r>
            <a:r>
              <a:rPr sz="2400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道人们</a:t>
            </a:r>
            <a:endParaRPr lang="STXinwei" altLang="STXinwei" sz="2400"/>
          </a:p>
        </p:txBody>
      </p:sp>
      <p:pic>
        <p:nvPicPr>
          <p:cNvPr id="232" name="picture 2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7364" y="717585"/>
            <a:ext cx="895358" cy="139058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4" name="picture 2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0025" y="292100"/>
            <a:ext cx="10693400" cy="75628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1806601" y="3663920"/>
            <a:ext cx="6273817" cy="2393944"/>
            <a:chExt cx="6273817" cy="2393944"/>
          </a:xfrm>
        </p:grpSpPr>
        <p:pic>
          <p:nvPicPr>
            <p:cNvPr id="236" name="picture 23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273817" cy="2393944"/>
            </a:xfrm>
            <a:prstGeom prst="rect">
              <a:avLst/>
            </a:prstGeom>
          </p:spPr>
        </p:pic>
        <p:sp>
          <p:nvSpPr>
            <p:cNvPr id="238" name="textbox 238"/>
            <p:cNvSpPr/>
            <p:nvPr/>
          </p:nvSpPr>
          <p:spPr>
            <a:xfrm>
              <a:off x="-12700" y="-12700"/>
              <a:ext cx="6299834" cy="2419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800"/>
            </a:p>
            <a:p>
              <a:pPr marL="3775709" algn="l" rtl="0" eaLnBrk="0">
                <a:lnSpc>
                  <a:spcPct val="94000"/>
                </a:lnSpc>
                <a:spcBef>
                  <a:spcPts val="3"/>
                </a:spcBef>
              </a:pPr>
              <a:r>
                <a:rPr sz="2200" b="1" kern="0" spc="12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社会心理学的定义</a:t>
              </a:r>
              <a:endParaRPr lang="STXinwei" altLang="STXinwei" sz="2200"/>
            </a:p>
            <a:p>
              <a:pPr marL="3788409" algn="l" rtl="0" eaLnBrk="0">
                <a:lnSpc>
                  <a:spcPct val="93000"/>
                </a:lnSpc>
                <a:spcBef>
                  <a:spcPts val="601"/>
                </a:spcBef>
              </a:pPr>
              <a:r>
                <a:rPr sz="2200" b="1" kern="0" spc="12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社会心理学与常识</a:t>
              </a:r>
              <a:endParaRPr lang="STXinwei" altLang="STXinwei" sz="2200"/>
            </a:p>
            <a:p>
              <a:pPr marL="3477259" algn="l" rtl="0" eaLnBrk="0">
                <a:lnSpc>
                  <a:spcPct val="86000"/>
                </a:lnSpc>
                <a:spcBef>
                  <a:spcPts val="678"/>
                </a:spcBef>
              </a:pPr>
              <a:r>
                <a:rPr sz="2200" b="1" kern="0" spc="14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社会心理学研究领域</a:t>
              </a:r>
              <a:endParaRPr lang="STXinwei" altLang="STXinwei" sz="2200"/>
            </a:p>
            <a:p>
              <a:pPr marL="1946910" algn="l" rtl="0" eaLnBrk="0">
                <a:lnSpc>
                  <a:spcPts val="3081"/>
                </a:lnSpc>
              </a:pPr>
              <a:r>
                <a:rPr sz="2200" b="1" kern="0" spc="15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社会心理学定义中最关键的内涵</a:t>
              </a:r>
              <a:endParaRPr lang="STXinwei" altLang="STXinwei" sz="2200"/>
            </a:p>
          </p:txBody>
        </p:sp>
      </p:grpSp>
      <p:sp>
        <p:nvSpPr>
          <p:cNvPr id="240" name="textbox 240"/>
          <p:cNvSpPr/>
          <p:nvPr/>
        </p:nvSpPr>
        <p:spPr>
          <a:xfrm>
            <a:off x="1935239" y="2601020"/>
            <a:ext cx="6032500" cy="650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48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4400" b="1" kern="0" spc="80">
                <a:solidFill>
                  <a:srgbClr val="31006B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二</a:t>
            </a:r>
            <a:r>
              <a:rPr sz="4400" kern="0" spc="80">
                <a:solidFill>
                  <a:srgbClr val="31006B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4400" b="1" kern="0" spc="80">
                <a:solidFill>
                  <a:srgbClr val="31006B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、什么是社会</a:t>
            </a:r>
            <a:r>
              <a:rPr sz="4400" b="1" kern="0" spc="70">
                <a:solidFill>
                  <a:srgbClr val="31006B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心理学</a:t>
            </a:r>
            <a:endParaRPr lang="STXinwei" altLang="STXinwei" sz="4400"/>
          </a:p>
        </p:txBody>
      </p:sp>
      <p:pic>
        <p:nvPicPr>
          <p:cNvPr id="242" name="picture 2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397906" y="3555999"/>
            <a:ext cx="1466813" cy="2292375"/>
          </a:xfrm>
          <a:prstGeom prst="rect">
            <a:avLst/>
          </a:prstGeom>
        </p:spPr>
      </p:pic>
      <p:pic>
        <p:nvPicPr>
          <p:cNvPr id="244" name="picture 2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260488" y="3448077"/>
            <a:ext cx="8267708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textbox 246"/>
          <p:cNvSpPr/>
          <p:nvPr/>
        </p:nvSpPr>
        <p:spPr>
          <a:xfrm>
            <a:off x="1527208" y="2462824"/>
            <a:ext cx="7172959" cy="432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70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800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●有两个因素使社会心理学定义的难度增加</a:t>
            </a:r>
            <a:endParaRPr lang="STXinwei" altLang="STXinwei" sz="2800"/>
          </a:p>
        </p:txBody>
      </p:sp>
      <p:pic>
        <p:nvPicPr>
          <p:cNvPr id="248" name="picture 2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0949" y="717585"/>
            <a:ext cx="901774" cy="139693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0" name="table 250"/>
          <p:cNvGraphicFramePr>
            <a:graphicFrameLocks noGrp="1"/>
          </p:cNvGraphicFramePr>
          <p:nvPr/>
        </p:nvGraphicFramePr>
        <p:xfrm>
          <a:off x="1587526" y="2359028"/>
          <a:ext cx="7917815" cy="4152900"/>
        </p:xfrm>
        <a:graphic>
          <a:graphicData uri="http://schemas.openxmlformats.org/drawingml/2006/table">
            <a:tbl>
              <a:tblPr/>
              <a:tblGrid>
                <a:gridCol w="7917815"/>
              </a:tblGrid>
              <a:tr h="4476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600"/>
                    </a:p>
                    <a:p>
                      <a:pPr marL="372173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21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问题</a:t>
                      </a:r>
                      <a:endParaRPr lang="SimSun" altLang="SimSun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7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403"/>
                        </a:lnSpc>
                      </a:pPr>
                      <a:endParaRPr lang="Arial" altLang="Arial" sz="100"/>
                    </a:p>
                    <a:p>
                      <a:pPr marL="140335" algn="l" rtl="0" eaLnBrk="0">
                        <a:lnSpc>
                          <a:spcPct val="97000"/>
                        </a:lnSpc>
                      </a:pPr>
                      <a:r>
                        <a:rPr sz="21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紧握他/她的手是否可给他/她留下更好的第一印象?</a:t>
                      </a:r>
                      <a:endParaRPr lang="SimSun" altLang="SimSun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140335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21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当想象在不同情况“可能发生什么”</a:t>
                      </a:r>
                      <a:r>
                        <a:rPr sz="21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时，会发生什么?</a:t>
                      </a:r>
                      <a:endParaRPr lang="SimSun" altLang="SimSun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3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140335" algn="l" rtl="0" eaLnBrk="0">
                        <a:lnSpc>
                          <a:spcPct val="97000"/>
                        </a:lnSpc>
                      </a:pPr>
                      <a:r>
                        <a:rPr sz="21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我们态度有可能被那些我们没有注</a:t>
                      </a:r>
                      <a:r>
                        <a:rPr sz="21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意的信息改变?</a:t>
                      </a:r>
                      <a:endParaRPr lang="SimSun" altLang="SimSun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140335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21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假如我们相信自己可以做成某件事，能增加</a:t>
                      </a:r>
                      <a:r>
                        <a:rPr sz="21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实际成功机会吗?</a:t>
                      </a:r>
                      <a:endParaRPr lang="SimSun" altLang="SimSun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14033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21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我们更愿意与那些喜欢我们的人恋爱吗</a:t>
                      </a:r>
                      <a:r>
                        <a:rPr sz="21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?</a:t>
                      </a:r>
                      <a:endParaRPr lang="SimSun" altLang="SimSun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3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14033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21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如何使别人接受我们</a:t>
                      </a:r>
                      <a:r>
                        <a:rPr sz="21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的请求呢?</a:t>
                      </a:r>
                      <a:endParaRPr lang="SimSun" altLang="SimSun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600"/>
                    </a:p>
                    <a:p>
                      <a:pPr marL="14033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21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是否存在“纯粹的利他”?</a:t>
                      </a:r>
                      <a:endParaRPr lang="SimSun" altLang="SimSun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140335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21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天气热会增加攻击性吗?这种</a:t>
                      </a:r>
                      <a:r>
                        <a:rPr sz="21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关系有极限吗?</a:t>
                      </a:r>
                      <a:endParaRPr lang="SimSun" altLang="SimSun" sz="2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52" name="textbox 252"/>
          <p:cNvSpPr/>
          <p:nvPr/>
        </p:nvSpPr>
        <p:spPr>
          <a:xfrm>
            <a:off x="1971218" y="1557766"/>
            <a:ext cx="6569709" cy="489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3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200" b="1" kern="0" spc="220">
                <a:solidFill>
                  <a:srgbClr val="300068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当今社会心理学家正在研究的问</a:t>
            </a:r>
            <a:r>
              <a:rPr sz="3200" b="1" kern="0" spc="210">
                <a:solidFill>
                  <a:srgbClr val="300068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题</a:t>
            </a:r>
            <a:endParaRPr lang="STXinwei" altLang="STXinwei" sz="3200"/>
          </a:p>
        </p:txBody>
      </p:sp>
      <p:pic>
        <p:nvPicPr>
          <p:cNvPr id="254" name="picture 2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83674" y="711233"/>
            <a:ext cx="895358" cy="1390581"/>
          </a:xfrm>
          <a:prstGeom prst="rect">
            <a:avLst/>
          </a:prstGeom>
        </p:spPr>
      </p:pic>
      <p:sp>
        <p:nvSpPr>
          <p:cNvPr id="256" name="textbox 256"/>
          <p:cNvSpPr/>
          <p:nvPr/>
        </p:nvSpPr>
        <p:spPr>
          <a:xfrm>
            <a:off x="4375786" y="6784997"/>
            <a:ext cx="4488179" cy="325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3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100" b="1" kern="0" spc="20">
                <a:solidFill>
                  <a:srgbClr val="310069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——摘自巴伦和伯恩《社</a:t>
            </a:r>
            <a:r>
              <a:rPr sz="2100" b="1" kern="0" spc="10">
                <a:solidFill>
                  <a:srgbClr val="310069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会心理学》</a:t>
            </a:r>
            <a:endParaRPr lang="STXinwei" altLang="STXinwei" sz="2100"/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8" name="textbox 258"/>
          <p:cNvSpPr/>
          <p:nvPr/>
        </p:nvSpPr>
        <p:spPr>
          <a:xfrm>
            <a:off x="1520791" y="2469053"/>
            <a:ext cx="7999094" cy="749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00"/>
              </a:lnSpc>
            </a:pPr>
            <a:endParaRPr lang="Arial" altLang="Arial" sz="100"/>
          </a:p>
          <a:p>
            <a:pPr marL="387350" indent="-374650" algn="l" rtl="0" eaLnBrk="0">
              <a:lnSpc>
                <a:spcPct val="99000"/>
              </a:lnSpc>
            </a:pPr>
            <a:r>
              <a:rPr sz="2400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</a:t>
            </a:r>
            <a:r>
              <a:rPr sz="2400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kern="0" spc="1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阿伦森(1980)曾说：    “社会心理学的定义</a:t>
            </a:r>
            <a:r>
              <a:rPr sz="2400" kern="0" spc="1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，几乎和</a:t>
            </a:r>
            <a:r>
              <a:rPr sz="2400" kern="0" spc="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kern="0" spc="2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社会心理学家的人数之多</a:t>
            </a:r>
            <a:r>
              <a:rPr sz="2400" kern="0" spc="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一样。”</a:t>
            </a:r>
            <a:endParaRPr lang="STXinwei" altLang="STXinwei" sz="2400"/>
          </a:p>
        </p:txBody>
      </p:sp>
      <p:pic>
        <p:nvPicPr>
          <p:cNvPr id="260" name="picture 2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0949" y="717585"/>
            <a:ext cx="901774" cy="139693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2" name="textbox 262"/>
          <p:cNvSpPr/>
          <p:nvPr/>
        </p:nvSpPr>
        <p:spPr>
          <a:xfrm>
            <a:off x="1538329" y="2475706"/>
            <a:ext cx="4284345" cy="1377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5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600" b="1" kern="0" spc="2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●科学只包含两样东西</a:t>
            </a:r>
            <a:endParaRPr lang="STXinwei" altLang="STXinwei" sz="2600"/>
          </a:p>
          <a:p>
            <a:pPr marL="350520" algn="l" rtl="0" eaLnBrk="0">
              <a:lnSpc>
                <a:spcPct val="97000"/>
              </a:lnSpc>
              <a:spcBef>
                <a:spcPts val="1185"/>
              </a:spcBef>
            </a:pPr>
            <a:r>
              <a:rPr sz="2300" kern="0" spc="10">
                <a:solidFill>
                  <a:srgbClr val="229793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</a:t>
            </a:r>
            <a:r>
              <a:rPr sz="2300" kern="0" spc="200">
                <a:solidFill>
                  <a:srgbClr val="229793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具有一套价值</a:t>
            </a:r>
            <a:endParaRPr lang="STXinwei" altLang="STXinw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r" rtl="0" eaLnBrk="0">
              <a:lnSpc>
                <a:spcPct val="97000"/>
              </a:lnSpc>
              <a:spcBef>
                <a:spcPts val="4"/>
              </a:spcBef>
            </a:pPr>
            <a:r>
              <a:rPr sz="2300" kern="0" spc="120">
                <a:solidFill>
                  <a:srgbClr val="229793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</a:t>
            </a:r>
            <a:r>
              <a:rPr sz="2300" kern="0" spc="270">
                <a:solidFill>
                  <a:srgbClr val="229793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 </a:t>
            </a:r>
            <a:r>
              <a:rPr sz="2300" b="1" kern="0" spc="12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用于研究广泛领域的方法</a:t>
            </a:r>
            <a:endParaRPr lang="STXinwei" altLang="STXinwei" sz="2300"/>
          </a:p>
        </p:txBody>
      </p:sp>
      <p:pic>
        <p:nvPicPr>
          <p:cNvPr id="264" name="picture 2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191369" y="3676626"/>
            <a:ext cx="1854235" cy="1822495"/>
          </a:xfrm>
          <a:prstGeom prst="rect">
            <a:avLst/>
          </a:prstGeom>
        </p:spPr>
      </p:pic>
      <p:sp>
        <p:nvSpPr>
          <p:cNvPr id="266" name="textbox 266"/>
          <p:cNvSpPr/>
          <p:nvPr/>
        </p:nvSpPr>
        <p:spPr>
          <a:xfrm>
            <a:off x="2028973" y="1511518"/>
            <a:ext cx="6382384" cy="528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58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500" b="1" kern="0" spc="330">
                <a:solidFill>
                  <a:srgbClr val="300068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社会心理学本质上是一门科学</a:t>
            </a:r>
            <a:endParaRPr lang="STXinwei" altLang="STXinwei" sz="3500"/>
          </a:p>
        </p:txBody>
      </p:sp>
      <p:sp>
        <p:nvSpPr>
          <p:cNvPr id="268" name="textbox 268"/>
          <p:cNvSpPr/>
          <p:nvPr/>
        </p:nvSpPr>
        <p:spPr>
          <a:xfrm>
            <a:off x="6499211" y="5717818"/>
            <a:ext cx="3408679" cy="581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43"/>
              </a:lnSpc>
            </a:pPr>
            <a:endParaRPr lang="Arial" altLang="Arial" sz="100"/>
          </a:p>
          <a:p>
            <a:pPr marL="12700" indent="247650" algn="l" rtl="0" eaLnBrk="0">
              <a:lnSpc>
                <a:spcPct val="101000"/>
              </a:lnSpc>
            </a:pPr>
            <a:r>
              <a:rPr sz="1800" kern="0" spc="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只有那些使用这样一些仪器   </a:t>
            </a:r>
            <a:r>
              <a:rPr sz="18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的领域才称得上是“科学”吗</a:t>
            </a:r>
            <a:r>
              <a:rPr sz="1800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?</a:t>
            </a:r>
            <a:endParaRPr lang="STXinwei" altLang="STXinwei" sz="1800"/>
          </a:p>
        </p:txBody>
      </p:sp>
      <p:pic>
        <p:nvPicPr>
          <p:cNvPr id="270" name="picture 2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83674" y="711233"/>
            <a:ext cx="882632" cy="132712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textbox 272"/>
          <p:cNvSpPr/>
          <p:nvPr/>
        </p:nvSpPr>
        <p:spPr>
          <a:xfrm>
            <a:off x="1527208" y="2454663"/>
            <a:ext cx="7942580" cy="862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56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700" kern="0" spc="2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●本质上属于科学范畴的学科领域所</a:t>
            </a:r>
            <a:r>
              <a:rPr sz="2700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必须接受的</a:t>
            </a:r>
            <a:endParaRPr lang="STXinwei" altLang="STXinwei" sz="2700"/>
          </a:p>
          <a:p>
            <a:pPr marL="386715" algn="l" rtl="0" eaLnBrk="0">
              <a:lnSpc>
                <a:spcPts val="3790"/>
              </a:lnSpc>
            </a:pPr>
            <a:r>
              <a:rPr sz="2700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核心价值</a:t>
            </a:r>
            <a:endParaRPr lang="STXinwei" altLang="STXinwei" sz="2700"/>
          </a:p>
        </p:txBody>
      </p:sp>
      <p:pic>
        <p:nvPicPr>
          <p:cNvPr id="274" name="picture 2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70949" y="717585"/>
            <a:ext cx="901774" cy="139058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textbox 276"/>
          <p:cNvSpPr/>
          <p:nvPr/>
        </p:nvSpPr>
        <p:spPr>
          <a:xfrm>
            <a:off x="1520792" y="2460132"/>
            <a:ext cx="7941944" cy="849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9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●每个人都是“业余社会心理学家</a:t>
            </a:r>
            <a:r>
              <a:rPr sz="2500" kern="0" spc="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”!</a:t>
            </a:r>
            <a:endParaRPr lang="STXinwei" altLang="STXinwei" sz="25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9050" algn="l" rtl="0" eaLnBrk="0">
              <a:lnSpc>
                <a:spcPct val="93000"/>
              </a:lnSpc>
              <a:spcBef>
                <a:spcPts val="1"/>
              </a:spcBef>
            </a:pPr>
            <a:r>
              <a:rPr sz="2400" kern="0" spc="2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●关于社会行为的常识给</a:t>
            </a:r>
            <a:r>
              <a:rPr sz="24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我们的往往是不一致的、不清</a:t>
            </a:r>
            <a:endParaRPr lang="STXinwei" altLang="STXinwei" sz="2400"/>
          </a:p>
        </p:txBody>
      </p:sp>
      <p:pic>
        <p:nvPicPr>
          <p:cNvPr id="278" name="picture 2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02708" y="730215"/>
            <a:ext cx="844564" cy="12954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textbox 280"/>
          <p:cNvSpPr/>
          <p:nvPr/>
        </p:nvSpPr>
        <p:spPr>
          <a:xfrm>
            <a:off x="1520792" y="2488657"/>
            <a:ext cx="7923530" cy="741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56"/>
              </a:lnSpc>
            </a:pPr>
            <a:endParaRPr lang="Arial" altLang="Arial" sz="100"/>
          </a:p>
          <a:p>
            <a:pPr marL="380365" indent="-367665" algn="l" rtl="0" eaLnBrk="0">
              <a:lnSpc>
                <a:spcPct val="98000"/>
              </a:lnSpc>
            </a:pPr>
            <a:r>
              <a:rPr sz="24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●社会心理学之所以与常识不同，与人类行为的非理性</a:t>
            </a:r>
            <a:r>
              <a:rPr sz="24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2400" kern="0" spc="1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特征有着紧密的关系。</a:t>
            </a:r>
            <a:endParaRPr lang="STXinwei" altLang="STXinwei" sz="2400"/>
          </a:p>
        </p:txBody>
      </p:sp>
      <p:pic>
        <p:nvPicPr>
          <p:cNvPr id="282" name="picture 2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02708" y="730215"/>
            <a:ext cx="844564" cy="128273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textbox 284"/>
          <p:cNvSpPr/>
          <p:nvPr/>
        </p:nvSpPr>
        <p:spPr>
          <a:xfrm>
            <a:off x="1539826" y="2514840"/>
            <a:ext cx="6034404" cy="13550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0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500" kern="0" spc="3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 社会心理学研究常被分为三个领域</a:t>
            </a:r>
            <a:endParaRPr lang="STXinwei" altLang="STXinwei" sz="2500"/>
          </a:p>
          <a:p>
            <a:pPr marL="355600" algn="l" rtl="0" eaLnBrk="0">
              <a:lnSpc>
                <a:spcPct val="97000"/>
              </a:lnSpc>
              <a:spcBef>
                <a:spcPts val="962"/>
              </a:spcBef>
            </a:pPr>
            <a:r>
              <a:rPr sz="2500" kern="0" spc="10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●个体过程</a:t>
            </a:r>
            <a:endParaRPr lang="STXinwei" altLang="STXinwei" sz="2500"/>
          </a:p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349250" algn="l" rtl="0" eaLnBrk="0">
              <a:lnSpc>
                <a:spcPct val="98000"/>
              </a:lnSpc>
              <a:spcBef>
                <a:spcPts val="3"/>
              </a:spcBef>
            </a:pPr>
            <a:r>
              <a:rPr sz="2500" kern="0" spc="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●人际过程</a:t>
            </a:r>
            <a:endParaRPr lang="STXinwei" altLang="STXinwei" sz="2500"/>
          </a:p>
        </p:txBody>
      </p:sp>
      <p:pic>
        <p:nvPicPr>
          <p:cNvPr id="286" name="picture 2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083674" y="711233"/>
            <a:ext cx="882632" cy="132712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textbox 288"/>
          <p:cNvSpPr/>
          <p:nvPr/>
        </p:nvSpPr>
        <p:spPr>
          <a:xfrm>
            <a:off x="1533517" y="2497742"/>
            <a:ext cx="6800215" cy="899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8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●主要涉及与个体有关的心理和行为研究</a:t>
            </a:r>
            <a:endParaRPr lang="STXinwei" altLang="STXinwei" sz="27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marL="361315" algn="l" rtl="0" eaLnBrk="0">
              <a:lnSpc>
                <a:spcPct val="96000"/>
              </a:lnSpc>
              <a:spcBef>
                <a:spcPts val="1"/>
              </a:spcBef>
            </a:pPr>
            <a:r>
              <a:rPr sz="2400" kern="0" spc="17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●态度与态度改变</a:t>
            </a:r>
            <a:endParaRPr lang="STXinwei" altLang="STXinwei" sz="2400"/>
          </a:p>
        </p:txBody>
      </p:sp>
      <p:pic>
        <p:nvPicPr>
          <p:cNvPr id="290" name="picture 2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02708" y="730215"/>
            <a:ext cx="844564" cy="12954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textbox 292"/>
          <p:cNvSpPr/>
          <p:nvPr/>
        </p:nvSpPr>
        <p:spPr>
          <a:xfrm>
            <a:off x="1539826" y="2498428"/>
            <a:ext cx="6042025" cy="904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8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kern="0" spc="2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●涵盖了人与人相互作用的所有领域</a:t>
            </a:r>
            <a:endParaRPr lang="STXinwei" altLang="STXinwei" sz="27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355600" algn="l" rtl="0" eaLnBrk="0">
              <a:lnSpc>
                <a:spcPct val="98000"/>
              </a:lnSpc>
              <a:spcBef>
                <a:spcPts val="1"/>
              </a:spcBef>
            </a:pPr>
            <a:r>
              <a:rPr sz="24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●侵犯和助人行为</a:t>
            </a:r>
            <a:endParaRPr lang="STXinwei" altLang="STXinwei" sz="2400"/>
          </a:p>
        </p:txBody>
      </p:sp>
      <p:pic>
        <p:nvPicPr>
          <p:cNvPr id="294" name="picture 2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02708" y="730215"/>
            <a:ext cx="844564" cy="12890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textbox 296"/>
          <p:cNvSpPr/>
          <p:nvPr/>
        </p:nvSpPr>
        <p:spPr>
          <a:xfrm>
            <a:off x="1539826" y="2474288"/>
            <a:ext cx="7252334" cy="855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400" kern="0" spc="1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●从宏观环境与团体角度研究</a:t>
            </a:r>
            <a:r>
              <a:rPr sz="24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人类心理与行为问题</a:t>
            </a:r>
            <a:endParaRPr lang="STXinwei" altLang="STXinwei" sz="24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marL="342900" algn="l" rtl="0" eaLnBrk="0">
              <a:lnSpc>
                <a:spcPct val="95000"/>
              </a:lnSpc>
              <a:spcBef>
                <a:spcPts val="3"/>
              </a:spcBef>
            </a:pPr>
            <a:r>
              <a:rPr sz="2400" kern="0" spc="18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●跨文化的比较研究</a:t>
            </a:r>
            <a:endParaRPr lang="STXinwei" altLang="STXinwei" sz="2400"/>
          </a:p>
        </p:txBody>
      </p:sp>
      <p:pic>
        <p:nvPicPr>
          <p:cNvPr id="298" name="picture 29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102708" y="730215"/>
            <a:ext cx="844564" cy="12954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823450" cy="68770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https://d.book118.com/787004012143006046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46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baseType="lpstr" size="56">
      <vt:lpstr>Arial</vt:lpstr>
      <vt:lpstr>Calibri</vt:lpstr>
      <vt:lpstr>STXinwei</vt:lpstr>
      <vt:lpstr>SimSun</vt:lpstr>
      <vt:lpstr>Times New Roman</vt:lpstr>
      <vt:lpstr>KaiTi</vt:lpstr>
      <vt:lpstr>FangSong</vt:lpstr>
      <vt:lpstr>SimHei</vt:lpstr>
      <vt:lpstr>STXingkai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2024-09-22T01:07:27.831</cp:lastPrinted>
  <dcterms:created xsi:type="dcterms:W3CDTF">2024-09-21T17:07:27Z</dcterms:created>
  <dcterms:modified xsi:type="dcterms:W3CDTF">2024-09-21T17:07:29Z</dcterms:modified>
</cp:coreProperties>
</file>