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3CF9A95-BDD7-40C2-BAF6-CB53C47B706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D2F00BB-64EC-4E83-A365-61EB396EF96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8E24E1D-C701-4ACF-A193-199B39EFCD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76D6378-0155-4B2E-9440-C12F1BD0E1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DF3DC3F-C689-45A3-B489-C6236B248A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875B614-6524-4CFE-B207-0DBBCA354F3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62A5A5D-4FD4-4AD1-A177-6A66326A56B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AD59121-E8DE-4DDE-8726-4A490F6C336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0B7805B-E69A-4A5A-AD22-68C93DC651B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E15DF29-5AD2-4FC5-BF89-545323C257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16C8BE-046F-4C85-965F-5ACCA4C317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8701015300400604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851005" y="1505033"/>
            <a:ext cx="6403477" cy="1549400"/>
          </a:xfrm>
          <a:prstGeom prst="rect">
            <a:avLst/>
          </a:prstGeom>
          <a:solidFill>
            <a:srgbClr val="FFFFFF">
              <a:alpha val="6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6139" y="831933"/>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06139" y="752867"/>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5400000">
            <a:off x="7538039" y="2035567"/>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flipV="1">
            <a:off x="6306139" y="3054433"/>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flipV="1">
            <a:off x="6306139" y="3316149"/>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8077800" y="6066367"/>
            <a:ext cx="995680" cy="33718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8900000">
            <a:off x="9348575" y="853255"/>
            <a:ext cx="484717" cy="484716"/>
          </a:xfrm>
          <a:custGeom>
            <a:rect l="l" t="t" r="r" b="b"/>
            <a:pathLst>
              <a:path w="2504" h="2504">
                <a:moveTo>
                  <a:pt x="2199" y="0"/>
                </a:moveTo>
                <a:lnTo>
                  <a:pt x="2504" y="0"/>
                </a:lnTo>
                <a:lnTo>
                  <a:pt x="2504" y="2504"/>
                </a:lnTo>
                <a:lnTo>
                  <a:pt x="0" y="2504"/>
                </a:lnTo>
                <a:lnTo>
                  <a:pt x="0" y="2199"/>
                </a:lnTo>
                <a:lnTo>
                  <a:pt x="1970" y="2199"/>
                </a:lnTo>
                <a:lnTo>
                  <a:pt x="87" y="315"/>
                </a:lnTo>
                <a:lnTo>
                  <a:pt x="303" y="99"/>
                </a:lnTo>
                <a:lnTo>
                  <a:pt x="2199" y="1996"/>
                </a:lnTo>
                <a:lnTo>
                  <a:pt x="2199" y="0"/>
                </a:lnTo>
                <a:close/>
              </a:path>
            </a:pathLst>
          </a:custGeom>
          <a:solidFill>
            <a:srgbClr val="77777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298645" y="5433981"/>
            <a:ext cx="2227456" cy="517896"/>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282828">
                  <a:alpha val="100000"/>
                </a:srgbClr>
              </a:solidFill>
              <a:latin typeface="Microsoft Yahei"/>
              <a:ea typeface="Microsoft Yahei"/>
              <a:cs typeface="Microsoft Yahei"/>
            </a:endParaRPr>
          </a:p>
        </p:txBody>
      </p:sp>
      <p:sp>
        <p:nvSpPr>
          <p:cNvPr id="11" name="TextBox 11"/>
          <p:cNvSpPr txBox="1"/>
          <p:nvPr/>
        </p:nvSpPr>
        <p:spPr>
          <a:xfrm>
            <a:off x="8298645" y="5901249"/>
            <a:ext cx="2259190" cy="502303"/>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rgbClr val="282828">
                    <a:alpha val="100000"/>
                  </a:srgbClr>
                </a:solidFill>
                <a:latin typeface="Microsoft Yahei"/>
                <a:ea typeface="Microsoft Yahei"/>
                <a:cs typeface="Microsoft Yahei"/>
              </a:rPr>
              <a:t>2024-02-02</a:t>
            </a:r>
          </a:p>
        </p:txBody>
      </p:sp>
      <p:sp>
        <p:nvSpPr>
          <p:cNvPr id="12" name="TextBox 12"/>
          <p:cNvSpPr txBox="1"/>
          <p:nvPr/>
        </p:nvSpPr>
        <p:spPr>
          <a:xfrm>
            <a:off x="2195475" y="1574610"/>
            <a:ext cx="5714538" cy="1410246"/>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3600" b="1">
                <a:solidFill>
                  <a:srgbClr val="262626">
                    <a:alpha val="100000"/>
                  </a:srgbClr>
                </a:solidFill>
                <a:latin typeface="Microsoft Yahei"/>
                <a:ea typeface="Microsoft Yahei"/>
                <a:cs typeface="Microsoft Yahei"/>
              </a:rPr>
              <a:t>现代医疗卫生体系与社会生活</a:t>
            </a:r>
          </a:p>
        </p:txBody>
      </p:sp>
      <p:sp>
        <p:nvSpPr>
          <p:cNvPr id="13" name="AutoShape 13"/>
          <p:cNvSpPr/>
          <p:nvPr/>
        </p:nvSpPr>
        <p:spPr>
          <a:xfrm>
            <a:off x="8011592" y="5578629"/>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011592" y="6066367"/>
            <a:ext cx="228600" cy="228600"/>
          </a:xfrm>
          <a:prstGeom prst="rect">
            <a:avLst/>
          </a:prstGeom>
          <a:solidFill>
            <a:srgbClr val="42424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85781" y="0"/>
            <a:ext cx="12192000" cy="6855462"/>
          </a:xfrm>
          <a:prstGeom prst="rect">
            <a:avLst/>
          </a:prstGeom>
        </p:spPr>
      </p:pic>
      <p:sp>
        <p:nvSpPr>
          <p:cNvPr id="3" name="Freeform 3"/>
          <p:cNvSpPr/>
          <p:nvPr/>
        </p:nvSpPr>
        <p:spPr>
          <a:xfrm>
            <a:off x="4813900" y="0"/>
            <a:ext cx="7378100" cy="6858000"/>
          </a:xfrm>
          <a:custGeom>
            <a:rect l="l" t="t" r="r" b="b"/>
            <a:pathLst>
              <a:path w="4663122" h="5152502">
                <a:moveTo>
                  <a:pt x="0" y="10050"/>
                </a:moveTo>
                <a:lnTo>
                  <a:pt x="4663122" y="0"/>
                </a:lnTo>
                <a:lnTo>
                  <a:pt x="4663122" y="5142453"/>
                </a:lnTo>
                <a:lnTo>
                  <a:pt x="1002507" y="5152502"/>
                </a:lnTo>
                <a:lnTo>
                  <a:pt x="0" y="10050"/>
                </a:lnTo>
                <a:close/>
              </a:path>
            </a:pathLst>
          </a:cu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6808145" y="810373"/>
            <a:ext cx="4824872" cy="4964485"/>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引言</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现代医疗卫生体系概述</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社会生活对医疗卫生体系的影响</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医疗卫生体系在社会生活中的作用</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现代医疗卫生体系面临的挑战与机遇</a:t>
            </a:r>
          </a:p>
          <a:p>
            <a:pPr marL="203200" lvl="0" indent="-203200">
              <a:lnSpc>
                <a:spcPct val="150000"/>
              </a:lnSpc>
              <a:spcBef>
                <a:spcPct val="0"/>
              </a:spcBef>
              <a:buFont typeface="Arial"/>
              <a:buChar char="•"/>
            </a:pPr>
            <a:r>
              <a:rPr lang="en-US" sz="2400" b="1">
                <a:solidFill>
                  <a:srgbClr val="FFFFFF">
                    <a:alpha val="100000"/>
                  </a:srgbClr>
                </a:solidFill>
                <a:latin typeface="Microsoft Yahei"/>
                <a:ea typeface="Microsoft Yahei"/>
                <a:cs typeface="Microsoft Yahei"/>
              </a:rPr>
              <a:t>完善现代医疗卫生体系的策略与措施</a:t>
            </a:r>
          </a:p>
        </p:txBody>
      </p:sp>
      <p:sp>
        <p:nvSpPr>
          <p:cNvPr id="5" name="TextBox 5"/>
          <p:cNvSpPr txBox="1"/>
          <p:nvPr/>
        </p:nvSpPr>
        <p:spPr>
          <a:xfrm>
            <a:off x="-334293" y="2409137"/>
            <a:ext cx="4128953" cy="16630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9600" b="1">
                <a:solidFill>
                  <a:srgbClr val="FFFFFF">
                    <a:alpha val="100000"/>
                  </a:srgbClr>
                </a:solidFill>
                <a:latin typeface="微软雅黑"/>
                <a:ea typeface="微软雅黑"/>
                <a:cs typeface="微软雅黑"/>
              </a:rPr>
              <a:t>目 录</a:t>
            </a:r>
          </a:p>
        </p:txBody>
      </p:sp>
      <p:sp>
        <p:nvSpPr>
          <p:cNvPr id="6" name="AutoShape 6"/>
          <p:cNvSpPr/>
          <p:nvPr/>
        </p:nvSpPr>
        <p:spPr>
          <a:xfrm>
            <a:off x="1558734" y="1924940"/>
            <a:ext cx="342900" cy="6731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558734" y="1845874"/>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2790634" y="3128574"/>
            <a:ext cx="2893483" cy="328083"/>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flipV="1">
            <a:off x="1558734" y="4147440"/>
            <a:ext cx="342900" cy="457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flipV="1">
            <a:off x="1558734" y="4409156"/>
            <a:ext cx="2628900" cy="330200"/>
          </a:xfrm>
          <a:prstGeom prst="rect">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a:ln w="117475">
            <a:solidFill>
              <a:srgbClr val="B2B2B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01</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46" r="3254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674" r="316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5337" r="3533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介绍现代医疗卫生体系的基本概念、发展历程及其在社会生活中的重要作用，提高人们对医疗卫生体系的认识和理解。</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随着社会经济的发展和人口老龄化的加剧，医疗卫生服务需求不断增长，医疗卫生体系面临着前所未有的挑战和机遇。</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背景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本课程将涵盖现代医疗卫生体系的基本概念、组织结构、运行机制、政策法规、医疗服务质量管理等方面的内容。</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课程内容</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学习本课程，学生将能够全面了解现代医疗卫生体系的基本框架和运行机制，熟悉医疗卫生政策法规，掌握医疗服务质量管理的基本方法和技能，为今后从事医疗卫生工作打下坚实的基础。同时，本课程还将注重培养学生的批判性思维和创新能力，提高其解决实际问题的能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课程目标</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课程内容和目标</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a:ln w="117475">
            <a:solidFill>
              <a:srgbClr val="B2B2B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02</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现代医疗卫生体系概述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现代医疗卫生体系是指一个国家或地区在预防、医疗、康复、保健等方面所建立的综合性医疗卫生服务系统。</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具有全面性、系统性、科学性和社会性等特点，旨在提高居民健康水平和生活质量。</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特点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8008" r="8008"/>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经历了从传统医疗卫生体系到现代医疗卫生体系的转变，逐步完善了医疗卫生服务网络、提高了医疗卫生技术水平和服务质量。</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发展历程</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现代医疗卫生体系已成为社会发展的重要组成部分，各国都在不断加强医疗卫生体系建设，提高医疗卫生服务水平和覆盖面。</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现状</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发展历程与现状</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30829" r="3082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体系结构</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包括医疗卫生服务机构、医疗卫生服务人员、医疗卫生服务技术和医疗卫生保障制度等方面。</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功能</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具有预防保健、疾病治疗、康复服务、健康教育和科研教学等功能，为居民提供全方位、全周期的医疗卫生服务。同时，现代医疗卫生体系还承担着应对突发公共卫生事件和重大疫情等紧急任务，保障社会公共卫生安全。</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体系结构与功能</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336467" y="702733"/>
            <a:ext cx="5160433" cy="5160433"/>
          </a:xfrm>
          <a:prstGeom prst="ellipse">
            <a:avLst/>
          </a:prstGeom>
          <a:noFill/>
          <a:ln w="117475">
            <a:solidFill>
              <a:srgbClr val="B2B2B2">
                <a:alpha val="100000"/>
              </a:srgbClr>
            </a:solidFill>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450767" y="814917"/>
            <a:ext cx="4933951" cy="4936067"/>
          </a:xfrm>
          <a:prstGeom prst="ellipse">
            <a:avLst/>
          </a:prstGeom>
          <a:solidFill>
            <a:srgbClr val="37373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961210">
            <a:off x="1685467" y="3992033"/>
            <a:ext cx="1128184" cy="582084"/>
          </a:xfrm>
          <a:custGeom>
            <a:rect l="l" t="t" r="r" b="b"/>
            <a:pathLst>
              <a:path w="1667435" h="860611">
                <a:moveTo>
                  <a:pt x="0" y="0"/>
                </a:moveTo>
                <a:lnTo>
                  <a:pt x="1667435" y="0"/>
                </a:lnTo>
                <a:lnTo>
                  <a:pt x="739588" y="860611"/>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2672594">
            <a:off x="2593518" y="4749800"/>
            <a:ext cx="1128183" cy="584200"/>
          </a:xfrm>
          <a:custGeom>
            <a:rect l="l" t="t" r="r" b="b"/>
            <a:pathLst>
              <a:path w="1667435" h="860611">
                <a:moveTo>
                  <a:pt x="0" y="0"/>
                </a:moveTo>
                <a:lnTo>
                  <a:pt x="1667435" y="0"/>
                </a:lnTo>
                <a:lnTo>
                  <a:pt x="739588" y="860611"/>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429351" y="4995333"/>
            <a:ext cx="747183" cy="791633"/>
          </a:xfrm>
          <a:custGeom>
            <a:rect l="l" t="t" r="r" b="b"/>
            <a:pathLst>
              <a:path w="561473" h="593558">
                <a:moveTo>
                  <a:pt x="0" y="0"/>
                </a:moveTo>
                <a:lnTo>
                  <a:pt x="561473" y="272716"/>
                </a:lnTo>
                <a:lnTo>
                  <a:pt x="32084" y="593558"/>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7718" y="4226984"/>
            <a:ext cx="448733" cy="406400"/>
          </a:xfrm>
          <a:custGeom>
            <a:rect l="l" t="t" r="r" b="b"/>
            <a:pathLst>
              <a:path w="336884" h="304800">
                <a:moveTo>
                  <a:pt x="0" y="0"/>
                </a:moveTo>
                <a:lnTo>
                  <a:pt x="80210" y="304800"/>
                </a:lnTo>
                <a:lnTo>
                  <a:pt x="336884" y="192505"/>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983918" y="5723467"/>
            <a:ext cx="641349" cy="535517"/>
          </a:xfrm>
          <a:custGeom>
            <a:rect l="l" t="t" r="r" b="b"/>
            <a:pathLst>
              <a:path w="481263" h="401053">
                <a:moveTo>
                  <a:pt x="176463" y="96253"/>
                </a:moveTo>
                <a:lnTo>
                  <a:pt x="0" y="401053"/>
                </a:lnTo>
                <a:lnTo>
                  <a:pt x="481263" y="0"/>
                </a:lnTo>
                <a:lnTo>
                  <a:pt x="176463" y="96253"/>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4178015">
            <a:off x="2999918" y="823383"/>
            <a:ext cx="535517" cy="641351"/>
          </a:xfrm>
          <a:custGeom>
            <a:rect l="l" t="t" r="r" b="b"/>
            <a:pathLst>
              <a:path w="401052" h="481263">
                <a:moveTo>
                  <a:pt x="0" y="0"/>
                </a:moveTo>
                <a:lnTo>
                  <a:pt x="401052" y="96253"/>
                </a:lnTo>
                <a:lnTo>
                  <a:pt x="16042" y="481263"/>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9195400" y="1079500"/>
            <a:ext cx="1155700" cy="770467"/>
          </a:xfrm>
          <a:custGeom>
            <a:rect l="l" t="t" r="r" b="b"/>
            <a:pathLst>
              <a:path w="866273" h="577516">
                <a:moveTo>
                  <a:pt x="0" y="64168"/>
                </a:moveTo>
                <a:lnTo>
                  <a:pt x="866273" y="0"/>
                </a:lnTo>
                <a:lnTo>
                  <a:pt x="401052" y="577516"/>
                </a:lnTo>
                <a:lnTo>
                  <a:pt x="0" y="64168"/>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9303351" y="2319867"/>
            <a:ext cx="491067" cy="469900"/>
          </a:xfrm>
          <a:custGeom>
            <a:rect l="l" t="t" r="r" b="b"/>
            <a:pathLst>
              <a:path w="368969" h="352927">
                <a:moveTo>
                  <a:pt x="0" y="0"/>
                </a:moveTo>
                <a:lnTo>
                  <a:pt x="368969" y="48127"/>
                </a:lnTo>
                <a:lnTo>
                  <a:pt x="112295" y="352927"/>
                </a:lnTo>
                <a:lnTo>
                  <a:pt x="0"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8746667" y="3048000"/>
            <a:ext cx="1005417" cy="768351"/>
          </a:xfrm>
          <a:custGeom>
            <a:rect l="l" t="t" r="r" b="b"/>
            <a:pathLst>
              <a:path w="753979" h="577515">
                <a:moveTo>
                  <a:pt x="0" y="0"/>
                </a:moveTo>
                <a:lnTo>
                  <a:pt x="48126" y="577515"/>
                </a:lnTo>
                <a:lnTo>
                  <a:pt x="753979" y="513347"/>
                </a:lnTo>
                <a:lnTo>
                  <a:pt x="0" y="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9752084" y="3496733"/>
            <a:ext cx="1454149" cy="749300"/>
          </a:xfrm>
          <a:custGeom>
            <a:rect l="l" t="t" r="r" b="b"/>
            <a:pathLst>
              <a:path w="1090863" h="561474">
                <a:moveTo>
                  <a:pt x="433136" y="0"/>
                </a:moveTo>
                <a:lnTo>
                  <a:pt x="0" y="561474"/>
                </a:lnTo>
                <a:lnTo>
                  <a:pt x="1090863" y="256674"/>
                </a:lnTo>
                <a:lnTo>
                  <a:pt x="481263" y="16042"/>
                </a:lnTo>
                <a:lnTo>
                  <a:pt x="433136" y="0"/>
                </a:lnTo>
                <a:close/>
              </a:path>
            </a:pathLst>
          </a:custGeom>
          <a:solidFill>
            <a:srgbClr val="2F2F2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297934" y="5293784"/>
            <a:ext cx="918633" cy="1111249"/>
          </a:xfrm>
          <a:custGeom>
            <a:rect l="l" t="t" r="r" b="b"/>
            <a:pathLst>
              <a:path w="689811" h="834190">
                <a:moveTo>
                  <a:pt x="0" y="304800"/>
                </a:moveTo>
                <a:lnTo>
                  <a:pt x="545432" y="0"/>
                </a:lnTo>
                <a:lnTo>
                  <a:pt x="689811" y="834190"/>
                </a:lnTo>
                <a:lnTo>
                  <a:pt x="0" y="304800"/>
                </a:lnTo>
                <a:close/>
              </a:path>
            </a:pathLst>
          </a:custGeom>
          <a:solidFill>
            <a:srgbClr val="7D7D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3844097" y="1407316"/>
            <a:ext cx="4145173" cy="153028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9600" b="1">
                <a:solidFill>
                  <a:srgbClr val="FFFFFF">
                    <a:alpha val="100000"/>
                  </a:srgbClr>
                </a:solidFill>
                <a:latin typeface="Microsoft Yahei"/>
                <a:ea typeface="Microsoft Yahei"/>
                <a:cs typeface="Microsoft Yahei"/>
              </a:rPr>
              <a:t>03</a:t>
            </a:r>
          </a:p>
        </p:txBody>
      </p:sp>
      <p:sp>
        <p:nvSpPr>
          <p:cNvPr id="16" name="TextBox 16"/>
          <p:cNvSpPr txBox="1"/>
          <p:nvPr/>
        </p:nvSpPr>
        <p:spPr>
          <a:xfrm>
            <a:off x="3759305" y="3048000"/>
            <a:ext cx="4314756" cy="1781924"/>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3600">
                <a:solidFill>
                  <a:srgbClr val="FFFFFF">
                    <a:alpha val="100000"/>
                  </a:srgbClr>
                </a:solidFill>
                <a:latin typeface="Microsoft Yahei"/>
                <a:ea typeface="Microsoft Yahei"/>
                <a:cs typeface="Microsoft Yahei"/>
              </a:rPr>
              <a:t>社会生活对医疗卫生体系的影响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l="10411" r="10411"/>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人口老龄化与健康需求变化</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人口结构变化</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随着人口老龄化趋势加剧，老年人口比例不断上升，对医疗卫生服务的需求也随之增加。</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慢性病管理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老年人患慢性病的风险较高，需要长期、连续的医疗卫生服务来管理和控制病情。</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健康促进与预防保健</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针对老年人的健康需求，医疗卫生体系需要更加注重健康促进和预防保健工作，提高老年人的健康水平和生活质量。</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城市化进程中，人口向城市聚集，导致城市医疗资源紧张，而农村地区医疗资源相对匮乏。</a:t>
            </a:r>
          </a:p>
        </p:txBody>
      </p:sp>
      <p:pic>
        <p:nvPicPr>
          <p:cNvPr id="6" name="Picture 6"/>
          <p:cNvPicPr>
            <a:picLocks noChangeAspect="1"/>
          </p:cNvPicPr>
          <p:nvPr/>
        </p:nvPicPr>
        <p:blipFill>
          <a:blip r:embed="rId2"/>
          <a:srcRect l="16667" r="1666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医疗资源分布不均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城市化带来的环境污染、食品安全等问题对公共卫生造成威胁，需要医疗卫生体系加强监测和应对。</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公共卫生问题</a:t>
            </a:r>
          </a:p>
        </p:txBody>
      </p:sp>
      <p:pic>
        <p:nvPicPr>
          <p:cNvPr id="10" name="Picture 10"/>
          <p:cNvPicPr>
            <a:picLocks noChangeAspect="1"/>
          </p:cNvPicPr>
          <p:nvPr/>
        </p:nvPicPr>
        <p:blipFill>
          <a:blip r:embed="rId3"/>
          <a:srcRect l="5933" r="593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75" r="16675"/>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城市居民的健康素养水平参差不齐，需要加强健康教育和健康促进工作，提高居民自我保健意识和能力。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居民健康素养</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城市化进程中的医疗卫生挑战</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17813" r="17813"/>
          <a:stretch>
            <a:fillRect/>
          </a:stretch>
        </p:blipFill>
        <p:spPr>
          <a:xfrm>
            <a:off x="161995" y="1165346"/>
            <a:ext cx="4300143"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空气污染</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工业排放、交通拥堵等导致的空气污染对居民健康造成严重影响，如呼吸道疾病、心血管疾病等。</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水质污染</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工业废水、生活污水等排放导致的水质污染会引发多种健康问题，如胃肠道疾病、皮肤病等。</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土壤污染</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农药、重金属等污染物在土壤中的积累会通过食物链进入人体，对居民健康造成潜在威胁。医疗卫生体系需要关注环境污染问题，加强环境监测和治理，保障居民健康。</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环境污染与健康问题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https://d.book118.com/787010153004006046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373737"/>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66</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2024-09-20T23:16:36.526</cp:lastPrinted>
  <dcterms:created xsi:type="dcterms:W3CDTF">2024-09-20T15:16:36Z</dcterms:created>
  <dcterms:modified xsi:type="dcterms:W3CDTF">2024-09-20T15:16:38Z</dcterms:modified>
</cp:coreProperties>
</file>