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685FD-BECD-47BF-8ADA-1C3B4AB7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4530E-F229-448A-91C1-BDF5C0C6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AED3E-9F6F-4B89-BD29-C16B8273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242BC-07D6-4318-BE6C-1CF52292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E8FF0-C266-476B-AC7C-4E11E909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D1050-B0B4-4669-ABAC-337F8FC6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1267F-4E50-4D95-8AFF-9E78B849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37B24-BED8-4107-B2FD-9A36D942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30D15-66A5-4ADA-90DA-9143579F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319FF-AF65-4313-9585-EAD809BC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FAD5A-201C-453D-82DA-EAF18B6A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140121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486611" y="1783079"/>
            <a:ext cx="9232265" cy="937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6500" kern="0" spc="90">
                <a:solidFill>
                  <a:srgbClr val="00919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输变电工程技术管理要</a:t>
            </a:r>
            <a:r>
              <a:rPr sz="6500" kern="0" spc="80">
                <a:solidFill>
                  <a:srgbClr val="00919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6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1514957" y="1377061"/>
            <a:ext cx="8874125" cy="1935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620395" algn="l" rtl="0" eaLnBrk="0">
              <a:lnSpc>
                <a:spcPct val="87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项目是人们通过努力 ，运用各种方法 ，将人力、</a:t>
            </a:r>
            <a:r>
              <a:rPr sz="2300" kern="0" spc="-5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材料和财务</a:t>
            </a:r>
            <a:endParaRPr lang="en-US" altLang="en-US" sz="2300"/>
          </a:p>
          <a:p>
            <a:pPr marL="23495" indent="-10795" algn="l" rtl="0" eaLnBrk="0">
              <a:lnSpc>
                <a:spcPct val="139000"/>
              </a:lnSpc>
              <a:spcBef>
                <a:spcPts val="30"/>
              </a:spcBef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等资源组织起来 ，进行一项独立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一次性或长期无限期的工作任务 ，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以期达到由数量和质量指标所限定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的目标。</a:t>
            </a:r>
            <a:endParaRPr lang="en-US" altLang="en-US" sz="23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621665" algn="l" rtl="0" eaLnBrk="0">
              <a:lnSpc>
                <a:spcPct val="94000"/>
              </a:lnSpc>
              <a:spcBef>
                <a:spcPts val="5"/>
              </a:spcBef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包含 ：科技项目、</a:t>
            </a:r>
            <a:r>
              <a:rPr sz="2300" kern="0" spc="-5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信息项目、</a:t>
            </a:r>
            <a:r>
              <a:rPr sz="2300" kern="0" spc="-5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教学项目、</a:t>
            </a:r>
            <a:r>
              <a:rPr sz="2300" kern="0" spc="-5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项目等等。</a:t>
            </a:r>
            <a:endParaRPr lang="en-US" altLang="en-US" sz="2300"/>
          </a:p>
        </p:txBody>
      </p:sp>
      <p:sp>
        <p:nvSpPr>
          <p:cNvPr id="10" name="textbox 10"/>
          <p:cNvSpPr/>
          <p:nvPr/>
        </p:nvSpPr>
        <p:spPr>
          <a:xfrm>
            <a:off x="203708" y="21031"/>
            <a:ext cx="5970270" cy="911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6970"/>
              </a:lnSpc>
            </a:pPr>
            <a:r>
              <a:rPr sz="5300" kern="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项目是什么？</a:t>
            </a:r>
            <a:endParaRPr lang="en-US" altLang="en-US" sz="53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extbox 16"/>
          <p:cNvSpPr/>
          <p:nvPr/>
        </p:nvSpPr>
        <p:spPr>
          <a:xfrm>
            <a:off x="1484604" y="1377670"/>
            <a:ext cx="8830309" cy="4138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657225" algn="l" rtl="0" eaLnBrk="0">
              <a:lnSpc>
                <a:spcPct val="86000"/>
              </a:lnSpc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工程定义为</a:t>
            </a:r>
            <a:r>
              <a:rPr sz="2300" kern="0" spc="-5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“以某组设想的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目标为依据 ，应用有关的科学知</a:t>
            </a:r>
            <a:endParaRPr lang="en-US" altLang="en-US" sz="2300"/>
          </a:p>
          <a:p>
            <a:pPr marL="161290" indent="-118110" algn="l" rtl="0" eaLnBrk="0">
              <a:lnSpc>
                <a:spcPct val="143000"/>
              </a:lnSpc>
              <a:spcBef>
                <a:spcPts val="20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识和技术手段 ，通过有组织的一群人将某个（或某些）现有实体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（自然的或人造的）转化为具有预期使用价值的人造产品过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程”。</a:t>
            </a:r>
            <a:endParaRPr lang="en-US" altLang="en-US" sz="23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marL="657225" algn="l" rtl="0" eaLnBrk="0">
              <a:lnSpc>
                <a:spcPct val="86000"/>
              </a:lnSpc>
              <a:spcBef>
                <a:spcPts val="700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工程需较多的人力、</a:t>
            </a:r>
            <a:r>
              <a:rPr sz="2300" kern="0" spc="-5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物力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来进行较大而复杂的工作 ，要一个</a:t>
            </a:r>
            <a:endParaRPr lang="en-US" altLang="en-US" sz="2300"/>
          </a:p>
          <a:p>
            <a:pPr marL="43180" algn="l" rtl="0" eaLnBrk="0">
              <a:lnSpc>
                <a:spcPts val="3745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较长时间周期内来完成。</a:t>
            </a:r>
            <a:endParaRPr lang="en-US" altLang="en-US" sz="2300"/>
          </a:p>
          <a:p>
            <a:pPr algn="l" rtl="0" eaLnBrk="0">
              <a:lnSpc>
                <a:spcPct val="154000"/>
              </a:lnSpc>
            </a:pPr>
            <a:endParaRPr lang="en-US" altLang="en-US" sz="1000"/>
          </a:p>
          <a:p>
            <a:pPr marL="657225" algn="l" rtl="0" eaLnBrk="0">
              <a:lnSpc>
                <a:spcPct val="87000"/>
              </a:lnSpc>
              <a:spcBef>
                <a:spcPts val="690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工程是人们综合应用科学的理论和技术的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手段去改造客观世</a:t>
            </a:r>
            <a:endParaRPr lang="en-US" altLang="en-US" sz="2300"/>
          </a:p>
          <a:p>
            <a:pPr marL="43815" algn="l" rtl="0" eaLnBrk="0">
              <a:lnSpc>
                <a:spcPts val="3735"/>
              </a:lnSpc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界的具体实践活动</a:t>
            </a:r>
            <a:r>
              <a:rPr sz="2300" kern="0" spc="2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kern="0" spc="-3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及所取得的实际成果。</a:t>
            </a:r>
            <a:endParaRPr lang="en-US" altLang="en-US" sz="2300"/>
          </a:p>
          <a:p>
            <a:pPr algn="l" rtl="0" eaLnBrk="0">
              <a:lnSpc>
                <a:spcPct val="154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652780" algn="l" rtl="0" eaLnBrk="0">
              <a:lnSpc>
                <a:spcPct val="95000"/>
              </a:lnSpc>
              <a:spcBef>
                <a:spcPts val="5"/>
              </a:spcBef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 ：城市改建工程、</a:t>
            </a:r>
            <a:r>
              <a:rPr sz="2300" kern="0" spc="-5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铁路工程、</a:t>
            </a:r>
            <a:r>
              <a:rPr sz="2300" kern="0" spc="-5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水利工程、</a:t>
            </a:r>
            <a:r>
              <a:rPr sz="2300" kern="0" spc="-4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电力工程等等。</a:t>
            </a:r>
            <a:endParaRPr lang="en-US" altLang="en-US" sz="2300"/>
          </a:p>
        </p:txBody>
      </p:sp>
      <p:sp>
        <p:nvSpPr>
          <p:cNvPr id="18" name="textbox 18"/>
          <p:cNvSpPr/>
          <p:nvPr/>
        </p:nvSpPr>
        <p:spPr>
          <a:xfrm>
            <a:off x="203708" y="21031"/>
            <a:ext cx="5970270" cy="911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6970"/>
              </a:lnSpc>
            </a:pPr>
            <a:r>
              <a:rPr sz="5300" kern="0" spc="-1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工程是什么？</a:t>
            </a:r>
            <a:endParaRPr lang="en-US" altLang="en-US" sz="53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1515262" y="1379499"/>
            <a:ext cx="9483090" cy="4735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622300" algn="l" rtl="0" eaLnBrk="0">
              <a:lnSpc>
                <a:spcPct val="94000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基建是</a:t>
            </a:r>
            <a:r>
              <a:rPr sz="2300" kern="0" spc="-5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“基本建设”的简称。</a:t>
            </a:r>
            <a:endParaRPr lang="en-US" altLang="en-US" sz="23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622300" algn="l" rtl="0" eaLnBrk="0">
              <a:lnSpc>
                <a:spcPct val="86000"/>
              </a:lnSpc>
              <a:spcBef>
                <a:spcPts val="690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基本建设是国民经济各部门、</a:t>
            </a:r>
            <a:r>
              <a:rPr sz="2300" kern="0" spc="-5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各单位以新增工程效益或者扩大生产</a:t>
            </a:r>
            <a:endParaRPr lang="en-US" altLang="en-US" sz="2300"/>
          </a:p>
          <a:p>
            <a:pPr marL="14605" indent="-635" algn="l" rtl="0" eaLnBrk="0">
              <a:lnSpc>
                <a:spcPct val="139000"/>
              </a:lnSpc>
              <a:spcBef>
                <a:spcPts val="4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能力为主要目的的新建、</a:t>
            </a:r>
            <a:r>
              <a:rPr sz="2300" kern="0" spc="-5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续建、</a:t>
            </a:r>
            <a:r>
              <a:rPr sz="2300" kern="0" spc="-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改扩建、</a:t>
            </a:r>
            <a:r>
              <a:rPr sz="2300" kern="0" spc="-5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迁建、</a:t>
            </a:r>
            <a:r>
              <a:rPr sz="2300" kern="0" spc="-5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大型维修改造工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程及相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关工作。</a:t>
            </a:r>
            <a:endParaRPr lang="en-US" altLang="en-US" sz="2300"/>
          </a:p>
          <a:p>
            <a:pPr algn="l" rtl="0" eaLnBrk="0">
              <a:lnSpc>
                <a:spcPct val="135000"/>
              </a:lnSpc>
            </a:pPr>
            <a:endParaRPr lang="en-US" altLang="en-US" sz="1000"/>
          </a:p>
          <a:p>
            <a:pPr marL="622300" algn="l" rtl="0" eaLnBrk="0">
              <a:lnSpc>
                <a:spcPct val="95000"/>
              </a:lnSpc>
              <a:spcBef>
                <a:spcPts val="700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基本建设是促进社会生产发展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和提高人民生活水平的重要手段。</a:t>
            </a:r>
            <a:endParaRPr lang="en-US" altLang="en-US" sz="23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marL="622300" algn="l" rtl="0" eaLnBrk="0">
              <a:lnSpc>
                <a:spcPct val="86000"/>
              </a:lnSpc>
              <a:spcBef>
                <a:spcPts val="695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基本建设工程建设周期长 ，要在较长的时间内占用和消耗大量的生</a:t>
            </a:r>
            <a:endParaRPr lang="en-US" altLang="en-US" sz="2300"/>
          </a:p>
          <a:p>
            <a:pPr marL="12700" algn="l" rtl="0" eaLnBrk="0">
              <a:lnSpc>
                <a:spcPts val="3730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产资料、</a:t>
            </a:r>
            <a:r>
              <a:rPr sz="2300" kern="0" spc="-5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生活资料和劳动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力。</a:t>
            </a:r>
            <a:endParaRPr lang="en-US" altLang="en-US" sz="2300"/>
          </a:p>
          <a:p>
            <a:pPr algn="l" rtl="0" eaLnBrk="0">
              <a:lnSpc>
                <a:spcPct val="157000"/>
              </a:lnSpc>
            </a:pPr>
            <a:endParaRPr lang="en-US" altLang="en-US" sz="1000"/>
          </a:p>
          <a:p>
            <a:pPr algn="r" rtl="0" eaLnBrk="0">
              <a:lnSpc>
                <a:spcPct val="86000"/>
              </a:lnSpc>
              <a:spcBef>
                <a:spcPts val="690"/>
              </a:spcBef>
            </a:pPr>
            <a:r>
              <a:rPr sz="2300" kern="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因此 ，要十分重视合理确定建设规模 ，选择</a:t>
            </a:r>
            <a:r>
              <a:rPr sz="2300" kern="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投资方向 ，讲究效果 ，</a:t>
            </a:r>
            <a:endParaRPr lang="en-US" altLang="en-US" sz="2300"/>
          </a:p>
          <a:p>
            <a:pPr marL="23495" algn="l" rtl="0" eaLnBrk="0">
              <a:lnSpc>
                <a:spcPts val="3740"/>
              </a:lnSpc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以充分发挥基本建设应有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的积极作用。</a:t>
            </a:r>
            <a:endParaRPr lang="en-US" altLang="en-US" sz="2300"/>
          </a:p>
        </p:txBody>
      </p:sp>
      <p:sp>
        <p:nvSpPr>
          <p:cNvPr id="26" name="textbox 26"/>
          <p:cNvSpPr/>
          <p:nvPr/>
        </p:nvSpPr>
        <p:spPr>
          <a:xfrm>
            <a:off x="203708" y="21031"/>
            <a:ext cx="5970270" cy="911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6970"/>
              </a:lnSpc>
            </a:pPr>
            <a:r>
              <a:rPr sz="5300" kern="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基建是什么？</a:t>
            </a:r>
            <a:endParaRPr lang="en-US" altLang="en-US" sz="53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" name="table 32"/>
          <p:cNvGraphicFramePr>
            <a:graphicFrameLocks noGrp="1"/>
          </p:cNvGraphicFramePr>
          <p:nvPr/>
        </p:nvGraphicFramePr>
        <p:xfrm>
          <a:off x="3091033" y="1421860"/>
          <a:ext cx="5605144" cy="3326765"/>
        </p:xfrm>
        <a:graphic>
          <a:graphicData uri="http://schemas.openxmlformats.org/drawingml/2006/table">
            <a:tbl>
              <a:tblPr/>
              <a:tblGrid>
                <a:gridCol w="2894329"/>
                <a:gridCol w="2710814"/>
              </a:tblGrid>
              <a:tr h="567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8000"/>
                        </a:lnSpc>
                      </a:pPr>
                      <a:endParaRPr lang="en-US" altLang="en-US" sz="100"/>
                    </a:p>
                    <a:p>
                      <a:pPr marL="31750" algn="l" rtl="0" eaLnBrk="0">
                        <a:lnSpc>
                          <a:spcPct val="90000"/>
                        </a:lnSpc>
                      </a:pPr>
                      <a:r>
                        <a:rPr sz="3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1.</a:t>
                      </a:r>
                      <a:r>
                        <a:rPr sz="3200" kern="0" spc="-4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3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目标明确。</a:t>
                      </a:r>
                      <a:endParaRPr lang="en-US" altLang="en-US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"/>
                        </a:lnSpc>
                      </a:pPr>
                      <a:endParaRPr lang="en-US" altLang="en-US" sz="100"/>
                    </a:p>
                    <a:p>
                      <a:pPr algn="r" rtl="0" eaLnBrk="0">
                        <a:lnSpc>
                          <a:spcPct val="99000"/>
                        </a:lnSpc>
                      </a:pPr>
                      <a:r>
                        <a:rPr sz="2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6.复杂性。</a:t>
                      </a:r>
                      <a:endParaRPr lang="en-US" altLang="en-US" sz="2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27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1714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3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2.唯一性。</a:t>
                      </a:r>
                      <a:endParaRPr lang="en-US" altLang="en-US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algn="r" rtl="0" eaLnBrk="0">
                        <a:lnSpc>
                          <a:spcPct val="99000"/>
                        </a:lnSpc>
                      </a:pPr>
                      <a:r>
                        <a:rPr sz="2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7.长期性。</a:t>
                      </a:r>
                      <a:endParaRPr lang="en-US" altLang="en-US" sz="2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77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marL="24765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3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3.一次性。</a:t>
                      </a:r>
                      <a:endParaRPr lang="en-US" altLang="en-US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algn="r" rtl="0" eaLnBrk="0">
                        <a:lnSpc>
                          <a:spcPct val="98000"/>
                        </a:lnSpc>
                      </a:pPr>
                      <a:r>
                        <a:rPr sz="2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8.风险性。</a:t>
                      </a:r>
                      <a:endParaRPr lang="en-US" altLang="en-US" sz="2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algn="l" rtl="0" eaLnBrk="0">
                        <a:lnSpc>
                          <a:spcPct val="91000"/>
                        </a:lnSpc>
                      </a:pPr>
                      <a:r>
                        <a:rPr sz="3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4.约束性。</a:t>
                      </a:r>
                      <a:endParaRPr lang="en-US" altLang="en-US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r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9.投资大。</a:t>
                      </a:r>
                      <a:endParaRPr lang="en-US" altLang="en-US" sz="2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31115" algn="l" rtl="0" eaLnBrk="0">
                        <a:lnSpc>
                          <a:spcPct val="80000"/>
                        </a:lnSpc>
                      </a:pPr>
                      <a:r>
                        <a:rPr sz="3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5.整体性。</a:t>
                      </a:r>
                      <a:endParaRPr lang="en-US" altLang="en-US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algn="r" rtl="0" eaLnBrk="0">
                        <a:lnSpc>
                          <a:spcPct val="94000"/>
                        </a:lnSpc>
                      </a:pPr>
                      <a:r>
                        <a:rPr sz="27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10.回报慢。</a:t>
                      </a:r>
                      <a:endParaRPr lang="en-US" altLang="en-US" sz="2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4" name="textbox 34"/>
          <p:cNvSpPr/>
          <p:nvPr/>
        </p:nvSpPr>
        <p:spPr>
          <a:xfrm>
            <a:off x="203708" y="103123"/>
            <a:ext cx="11767819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marL="2054860" algn="l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工程建设的特点</a:t>
            </a:r>
            <a:r>
              <a:rPr sz="5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</a:t>
            </a:r>
            <a:endParaRPr lang="en-US" altLang="en-US" sz="5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textbox 38"/>
          <p:cNvSpPr/>
          <p:nvPr/>
        </p:nvSpPr>
        <p:spPr>
          <a:xfrm>
            <a:off x="203708" y="103123"/>
            <a:ext cx="11767819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marL="2046605" algn="l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输变电工程建设的特点</a:t>
            </a:r>
            <a:r>
              <a:rPr sz="5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</a:t>
            </a:r>
            <a:r>
              <a:rPr sz="53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endParaRPr lang="en-US" altLang="en-US" sz="5300"/>
          </a:p>
        </p:txBody>
      </p:sp>
      <p:sp>
        <p:nvSpPr>
          <p:cNvPr id="42" name="textbox 42"/>
          <p:cNvSpPr/>
          <p:nvPr/>
        </p:nvSpPr>
        <p:spPr>
          <a:xfrm>
            <a:off x="4764405" y="2691130"/>
            <a:ext cx="1804670" cy="2659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r>
              <a:rPr sz="2900" kern="0" spc="-1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1.基础性。</a:t>
            </a:r>
            <a:endParaRPr lang="en-US" altLang="en-US" sz="2900"/>
          </a:p>
          <a:p>
            <a:pPr marL="12700" indent="17145" algn="l" rtl="0" eaLnBrk="0">
              <a:lnSpc>
                <a:spcPct val="155000"/>
              </a:lnSpc>
              <a:spcBef>
                <a:spcPts val="110"/>
              </a:spcBef>
            </a:pPr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2.过程性。</a:t>
            </a:r>
            <a:r>
              <a:rPr sz="3200" kern="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sz="3200" kern="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3.移动性。</a:t>
            </a:r>
            <a:r>
              <a:rPr sz="32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000" kern="0" spc="-2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4.外部性。</a:t>
            </a:r>
            <a:endParaRPr lang="en-US" altLang="en-US" sz="3000"/>
          </a:p>
        </p:txBody>
      </p:sp>
      <p:sp>
        <p:nvSpPr>
          <p:cNvPr id="2" name="文本框 1"/>
          <p:cNvSpPr txBox="1"/>
          <p:nvPr/>
        </p:nvSpPr>
        <p:spPr>
          <a:xfrm>
            <a:off x="1873885" y="1327150"/>
            <a:ext cx="95611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2023年7月27日，总公司召开2023年电网建设</a:t>
            </a:r>
            <a:endParaRPr sz="3200" kern="0" spc="-12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83945" y="1809115"/>
            <a:ext cx="95611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年中工作会议，强调要深刻把握电网建设的特征实质。</a:t>
            </a:r>
            <a:endParaRPr sz="3200" kern="0" spc="-12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3078333" y="1411195"/>
            <a:ext cx="3531870" cy="412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r>
              <a:rPr lang="en-US" sz="3200" kern="0" spc="-2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2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1.项目法人责任制</a:t>
            </a:r>
            <a:r>
              <a:rPr sz="3200" kern="0" spc="-2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en-US" sz="3200"/>
          </a:p>
          <a:p>
            <a:pPr marL="29845" algn="l" rtl="0" eaLnBrk="0">
              <a:lnSpc>
                <a:spcPts val="5720"/>
              </a:lnSpc>
            </a:pPr>
            <a:r>
              <a:rPr lang="en-US" sz="3200" kern="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2.工程监理制。</a:t>
            </a:r>
            <a:endParaRPr lang="en-US" altLang="en-US" sz="3200"/>
          </a:p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marL="37465" algn="l" rtl="0" eaLnBrk="0">
              <a:lnSpc>
                <a:spcPct val="90000"/>
              </a:lnSpc>
              <a:spcBef>
                <a:spcPts val="970"/>
              </a:spcBef>
            </a:pPr>
            <a:r>
              <a:rPr lang="en-US" sz="3200" kern="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3.招投标制。</a:t>
            </a:r>
            <a:endParaRPr lang="en-US" altLang="en-US" sz="32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12700" algn="l" rtl="0" eaLnBrk="0">
              <a:lnSpc>
                <a:spcPct val="82000"/>
              </a:lnSpc>
              <a:spcBef>
                <a:spcPts val="965"/>
              </a:spcBef>
            </a:pPr>
            <a:r>
              <a:rPr lang="en-US" sz="3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4.合同管理制。</a:t>
            </a:r>
            <a:endParaRPr lang="en-US" altLang="en-US" sz="3200"/>
          </a:p>
          <a:p>
            <a:pPr marL="43815" algn="l" rtl="0" eaLnBrk="0">
              <a:lnSpc>
                <a:spcPts val="5760"/>
              </a:lnSpc>
            </a:pPr>
            <a:r>
              <a:rPr lang="en-US" sz="32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5.资本金制。</a:t>
            </a:r>
            <a:endParaRPr lang="en-US" altLang="en-US" sz="3200"/>
          </a:p>
          <a:p>
            <a:pPr algn="l" rtl="0" eaLnBrk="0">
              <a:lnSpc>
                <a:spcPct val="136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800"/>
          </a:p>
          <a:p>
            <a:pPr marL="32385" algn="l" rtl="0" eaLnBrk="0">
              <a:lnSpc>
                <a:spcPct val="91000"/>
              </a:lnSpc>
              <a:spcBef>
                <a:spcPts val="5"/>
              </a:spcBef>
            </a:pPr>
            <a:r>
              <a:rPr lang="en-US" sz="3200" kern="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6.审计制。</a:t>
            </a:r>
            <a:endParaRPr lang="en-US" altLang="en-US" sz="3200"/>
          </a:p>
        </p:txBody>
      </p:sp>
      <p:sp>
        <p:nvSpPr>
          <p:cNvPr id="50" name="textbox 50"/>
          <p:cNvSpPr/>
          <p:nvPr/>
        </p:nvSpPr>
        <p:spPr>
          <a:xfrm>
            <a:off x="203708" y="103123"/>
            <a:ext cx="11767819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marL="2045335" algn="l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基本建设的“六制”</a:t>
            </a:r>
            <a:r>
              <a:rPr sz="5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53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endParaRPr lang="en-US" altLang="en-US" sz="5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textbox 54"/>
          <p:cNvSpPr/>
          <p:nvPr/>
        </p:nvSpPr>
        <p:spPr>
          <a:xfrm>
            <a:off x="203708" y="103123"/>
            <a:ext cx="11767819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marL="2054860" algn="l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工程建设的目标</a:t>
            </a:r>
            <a:r>
              <a:rPr sz="53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</a:t>
            </a:r>
            <a:endParaRPr lang="en-US" altLang="en-US" sz="5300"/>
          </a:p>
        </p:txBody>
      </p:sp>
      <p:sp>
        <p:nvSpPr>
          <p:cNvPr id="58" name="textbox 58"/>
          <p:cNvSpPr/>
          <p:nvPr/>
        </p:nvSpPr>
        <p:spPr>
          <a:xfrm>
            <a:off x="3078333" y="1407532"/>
            <a:ext cx="1499869" cy="3391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algn="r" rtl="0" eaLnBrk="0">
              <a:lnSpc>
                <a:spcPct val="94000"/>
              </a:lnSpc>
            </a:pPr>
            <a:r>
              <a:rPr sz="3200" kern="0" spc="-1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1.安全</a:t>
            </a:r>
            <a:r>
              <a:rPr sz="2800" kern="0" spc="-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en-US" sz="2800"/>
          </a:p>
          <a:p>
            <a:pPr marL="12700" indent="17145" algn="l" rtl="0" eaLnBrk="0">
              <a:lnSpc>
                <a:spcPct val="156000"/>
              </a:lnSpc>
              <a:spcBef>
                <a:spcPts val="140"/>
              </a:spcBef>
            </a:pPr>
            <a:r>
              <a:rPr sz="3200" kern="0" spc="-1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2.质量。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3.进度。</a:t>
            </a:r>
            <a:r>
              <a:rPr sz="32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4.造价。</a:t>
            </a:r>
            <a:r>
              <a:rPr sz="32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800" kern="0" spc="-1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5.技术。</a:t>
            </a:r>
            <a:endParaRPr lang="en-US" altLang="en-US" sz="2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684699" y="1376359"/>
            <a:ext cx="10789919" cy="1657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487045" algn="l" rtl="0" eaLnBrk="0">
              <a:lnSpc>
                <a:spcPct val="94000"/>
              </a:lnSpc>
            </a:pP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电力工程 ：与电能的生产、</a:t>
            </a:r>
            <a:r>
              <a:rPr sz="2700" kern="0" spc="-6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输送、</a:t>
            </a:r>
            <a:r>
              <a:rPr sz="2700" kern="0" spc="-6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分配有关的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工程。</a:t>
            </a:r>
            <a:endParaRPr lang="en-US" altLang="en-US" sz="2700"/>
          </a:p>
          <a:p>
            <a:pPr algn="r" rtl="0" eaLnBrk="0">
              <a:lnSpc>
                <a:spcPct val="86000"/>
              </a:lnSpc>
              <a:spcBef>
                <a:spcPts val="199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现代电力系统将发电、</a:t>
            </a:r>
            <a:r>
              <a:rPr sz="2700" kern="0" spc="-6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输电、</a:t>
            </a:r>
            <a:r>
              <a:rPr sz="2700" kern="0" spc="-6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变电、</a:t>
            </a:r>
            <a:r>
              <a:rPr sz="2700" kern="0" spc="-6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配电、</a:t>
            </a:r>
            <a:r>
              <a:rPr sz="2700" kern="0" spc="-6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用电五大环节综合为一</a:t>
            </a:r>
            <a:endParaRPr lang="en-US" altLang="en-US" sz="2700"/>
          </a:p>
          <a:p>
            <a:pPr marL="12700" algn="l" rtl="0" eaLnBrk="0">
              <a:lnSpc>
                <a:spcPts val="5030"/>
              </a:lnSpc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个有机整体。</a:t>
            </a:r>
            <a:endParaRPr lang="en-US" altLang="en-US" sz="2700"/>
          </a:p>
        </p:txBody>
      </p:sp>
      <p:sp>
        <p:nvSpPr>
          <p:cNvPr id="62" name="textbox 62"/>
          <p:cNvSpPr/>
          <p:nvPr/>
        </p:nvSpPr>
        <p:spPr>
          <a:xfrm>
            <a:off x="203708" y="103123"/>
            <a:ext cx="6163945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电力工程建设</a:t>
            </a:r>
            <a:endParaRPr lang="en-US" altLang="en-US" sz="53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685409" y="1377069"/>
            <a:ext cx="10748644" cy="3612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722630" algn="l" rtl="0" eaLnBrk="0">
              <a:lnSpc>
                <a:spcPct val="94000"/>
              </a:lnSpc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在总公司基建系统的习惯用语中 ，</a:t>
            </a:r>
            <a:endParaRPr lang="en-US" altLang="en-US" sz="2700"/>
          </a:p>
          <a:p>
            <a:pPr marL="723900" algn="l" rtl="0" eaLnBrk="0">
              <a:lnSpc>
                <a:spcPct val="94000"/>
              </a:lnSpc>
              <a:spcBef>
                <a:spcPts val="1995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输变电工程 ，指的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是35千伏及以上的变电、</a:t>
            </a:r>
            <a:r>
              <a:rPr sz="2700" kern="0" spc="-6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线路建设工程。</a:t>
            </a:r>
            <a:endParaRPr lang="en-US" altLang="en-US" sz="2700"/>
          </a:p>
          <a:p>
            <a:pPr algn="r" rtl="0" eaLnBrk="0">
              <a:lnSpc>
                <a:spcPct val="86000"/>
              </a:lnSpc>
              <a:spcBef>
                <a:spcPts val="1985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与之相对应的是配电网工程 ，指的是20千伏及以下的配电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700" kern="0" spc="-6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用电</a:t>
            </a:r>
            <a:endParaRPr lang="en-US" altLang="en-US" sz="2700"/>
          </a:p>
          <a:p>
            <a:pPr marL="12700" algn="l" rtl="0" eaLnBrk="0">
              <a:lnSpc>
                <a:spcPts val="5025"/>
              </a:lnSpc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建设工程。</a:t>
            </a: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600"/>
          </a:p>
          <a:p>
            <a:pPr marL="725170" algn="l" rtl="0" eaLnBrk="0">
              <a:lnSpc>
                <a:spcPct val="94000"/>
              </a:lnSpc>
              <a:spcBef>
                <a:spcPts val="5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需注意的是 ，这与电网规划专业关于配电网的定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义不同。</a:t>
            </a:r>
            <a:endParaRPr lang="en-US" altLang="en-US" sz="2700"/>
          </a:p>
        </p:txBody>
      </p:sp>
      <p:sp>
        <p:nvSpPr>
          <p:cNvPr id="70" name="textbox 70"/>
          <p:cNvSpPr/>
          <p:nvPr/>
        </p:nvSpPr>
        <p:spPr>
          <a:xfrm>
            <a:off x="203708" y="103123"/>
            <a:ext cx="6163945" cy="886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电网工程建设</a:t>
            </a:r>
            <a:endParaRPr lang="en-US" altLang="en-US" sz="53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textbox 76"/>
          <p:cNvSpPr/>
          <p:nvPr/>
        </p:nvSpPr>
        <p:spPr>
          <a:xfrm>
            <a:off x="203708" y="103123"/>
            <a:ext cx="11767819" cy="885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marL="2078990" algn="l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电网工程建设的职责划分           </a:t>
            </a:r>
            <a:endParaRPr lang="en-US" altLang="en-US" sz="5300"/>
          </a:p>
        </p:txBody>
      </p:sp>
      <p:sp>
        <p:nvSpPr>
          <p:cNvPr id="80" name="textbox 80"/>
          <p:cNvSpPr/>
          <p:nvPr/>
        </p:nvSpPr>
        <p:spPr>
          <a:xfrm>
            <a:off x="1395694" y="2000154"/>
            <a:ext cx="5282565" cy="1691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algn="r" rtl="0" eaLnBrk="0">
              <a:lnSpc>
                <a:spcPct val="94000"/>
              </a:lnSpc>
            </a:pP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输变电工程 ，由建设部负责管</a:t>
            </a: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理。</a:t>
            </a:r>
            <a:endParaRPr lang="en-US" altLang="en-US" sz="27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600"/>
          </a:p>
          <a:p>
            <a:pPr algn="r" rtl="0" eaLnBrk="0">
              <a:lnSpc>
                <a:spcPct val="94000"/>
              </a:lnSpc>
              <a:spcBef>
                <a:spcPts val="5"/>
              </a:spcBef>
            </a:pP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配电网工程 ，由设备</a:t>
            </a: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部负责管理。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2"/>
          <p:cNvSpPr/>
          <p:nvPr/>
        </p:nvSpPr>
        <p:spPr>
          <a:xfrm>
            <a:off x="659341" y="1367071"/>
            <a:ext cx="10712450" cy="1704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algn="r" rtl="0" eaLnBrk="0">
              <a:lnSpc>
                <a:spcPct val="85000"/>
              </a:lnSpc>
            </a:pPr>
            <a:r>
              <a:rPr sz="2900" kern="0" spc="-110">
                <a:solidFill>
                  <a:srgbClr val="0D152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工程技术是人</a:t>
            </a:r>
            <a:r>
              <a:rPr sz="2900" kern="0" spc="-100">
                <a:solidFill>
                  <a:srgbClr val="0D152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们应用科学知识或利用技术发展的研</a:t>
            </a:r>
            <a:r>
              <a:rPr sz="2900" kern="0" spc="-110">
                <a:solidFill>
                  <a:srgbClr val="0D152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究成果于工</a:t>
            </a:r>
            <a:r>
              <a:rPr sz="2900" kern="0" spc="-50">
                <a:solidFill>
                  <a:srgbClr val="0D152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endParaRPr lang="en-US" altLang="en-US" sz="29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820"/>
              </a:spcBef>
            </a:pPr>
            <a:r>
              <a:rPr sz="2700" kern="0" spc="60">
                <a:solidFill>
                  <a:srgbClr val="040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生产过程，以达到改造自</a:t>
            </a:r>
            <a:r>
              <a:rPr sz="2700" kern="0" spc="50">
                <a:solidFill>
                  <a:srgbClr val="040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然的预定目的的手段和方法。</a:t>
            </a:r>
            <a:endParaRPr lang="en-US" altLang="en-US" sz="2700"/>
          </a:p>
          <a:p>
            <a:pPr algn="l" rtl="0" eaLnBrk="0">
              <a:lnSpc>
                <a:spcPct val="100000"/>
              </a:lnSpc>
            </a:pPr>
            <a:endParaRPr lang="en-US" altLang="en-US" sz="1500"/>
          </a:p>
          <a:p>
            <a:pPr marL="721360" algn="l" rtl="0" eaLnBrk="0">
              <a:lnSpc>
                <a:spcPct val="100000"/>
              </a:lnSpc>
              <a:spcBef>
                <a:spcPts val="5"/>
              </a:spcBef>
            </a:pPr>
            <a:r>
              <a:rPr sz="2700" kern="0" spc="20">
                <a:solidFill>
                  <a:srgbClr val="161D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</a:t>
            </a:r>
            <a:r>
              <a:rPr sz="2700" kern="0" spc="-260">
                <a:solidFill>
                  <a:srgbClr val="161D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20">
                <a:solidFill>
                  <a:srgbClr val="0B041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：实用性、可行性、经济性、综合性。</a:t>
            </a:r>
            <a:endParaRPr lang="en-US" altLang="en-US" sz="2700"/>
          </a:p>
        </p:txBody>
      </p:sp>
      <p:sp>
        <p:nvSpPr>
          <p:cNvPr id="84" name="textbox 84"/>
          <p:cNvSpPr/>
          <p:nvPr/>
        </p:nvSpPr>
        <p:spPr>
          <a:xfrm>
            <a:off x="203708" y="103123"/>
            <a:ext cx="7535544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对工程技术的认识</a:t>
            </a:r>
            <a:endParaRPr lang="en-US" altLang="en-US" sz="53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textbox 90"/>
          <p:cNvSpPr/>
          <p:nvPr/>
        </p:nvSpPr>
        <p:spPr>
          <a:xfrm>
            <a:off x="672518" y="1995471"/>
            <a:ext cx="10701019" cy="2344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00"/>
              </a:lnSpc>
            </a:pPr>
            <a:endParaRPr lang="en-US" altLang="en-US" sz="100"/>
          </a:p>
          <a:p>
            <a:pPr algn="r" rtl="0" eaLnBrk="0">
              <a:lnSpc>
                <a:spcPct val="84000"/>
              </a:lnSpc>
            </a:pPr>
            <a:r>
              <a:rPr sz="3000" kern="0" spc="-210">
                <a:solidFill>
                  <a:srgbClr val="0301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安全、质量、进度、造价、技术五要素</a:t>
            </a:r>
            <a:r>
              <a:rPr sz="3000" kern="0" spc="-200">
                <a:solidFill>
                  <a:srgbClr val="0301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构成工程建设的整体，</a:t>
            </a:r>
            <a:r>
              <a:rPr sz="3000" kern="0" spc="-30">
                <a:solidFill>
                  <a:srgbClr val="0301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endParaRPr lang="en-US" altLang="en-US" sz="3000"/>
          </a:p>
          <a:p>
            <a:pPr marL="12700" algn="l" rtl="0" eaLnBrk="0">
              <a:lnSpc>
                <a:spcPct val="99000"/>
              </a:lnSpc>
              <a:spcBef>
                <a:spcPts val="1925"/>
              </a:spcBef>
            </a:pPr>
            <a:r>
              <a:rPr sz="2700" kern="0" spc="30">
                <a:solidFill>
                  <a:srgbClr val="131B2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互相影响、互相支撑的关系，不可偏废。</a:t>
            </a:r>
            <a:endParaRPr lang="en-US" altLang="en-US" sz="2700"/>
          </a:p>
          <a:p>
            <a:pPr marL="719455" algn="l" rtl="0" eaLnBrk="0">
              <a:lnSpc>
                <a:spcPct val="100000"/>
              </a:lnSpc>
              <a:spcBef>
                <a:spcPts val="1805"/>
              </a:spcBef>
            </a:pPr>
            <a:r>
              <a:rPr sz="2700" kern="0" spc="50">
                <a:solidFill>
                  <a:srgbClr val="0A101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工程建设的技术水平影响工程安全、质量、进度、造价。</a:t>
            </a:r>
            <a:endParaRPr lang="en-US" altLang="en-US" sz="2700"/>
          </a:p>
          <a:p>
            <a:pPr algn="l" rtl="0" eaLnBrk="0">
              <a:lnSpc>
                <a:spcPct val="100000"/>
              </a:lnSpc>
            </a:pPr>
            <a:endParaRPr lang="en-US" altLang="en-US" sz="1500"/>
          </a:p>
          <a:p>
            <a:pPr marL="719455" algn="l" rtl="0" eaLnBrk="0">
              <a:lnSpc>
                <a:spcPct val="100000"/>
              </a:lnSpc>
            </a:pPr>
            <a:r>
              <a:rPr sz="2700" kern="0" spc="60">
                <a:solidFill>
                  <a:srgbClr val="0A1B1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工程安全、质量、进度、造价</a:t>
            </a:r>
            <a:r>
              <a:rPr sz="2700" kern="0" spc="50">
                <a:solidFill>
                  <a:srgbClr val="0A1B1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水平反映了工程的技术水平。</a:t>
            </a:r>
            <a:endParaRPr lang="en-US" altLang="en-US" sz="2700"/>
          </a:p>
        </p:txBody>
      </p:sp>
      <p:sp>
        <p:nvSpPr>
          <p:cNvPr id="92" name="textbox 92"/>
          <p:cNvSpPr/>
          <p:nvPr/>
        </p:nvSpPr>
        <p:spPr>
          <a:xfrm>
            <a:off x="203708" y="103123"/>
            <a:ext cx="11650344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技术与工程其他要素之间的关系</a:t>
            </a:r>
            <a:endParaRPr lang="en-US" altLang="en-US" sz="53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660385" y="1342936"/>
            <a:ext cx="10728959" cy="4277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2800" kern="0" spc="20">
                <a:solidFill>
                  <a:srgbClr val="0D172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基建技术管理应遵循   </a:t>
            </a:r>
            <a:r>
              <a:rPr sz="2800" kern="0" spc="20">
                <a:solidFill>
                  <a:srgbClr val="00050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依法合规、科学高效、精耕</a:t>
            </a:r>
            <a:r>
              <a:rPr sz="2800" kern="0" spc="10">
                <a:solidFill>
                  <a:srgbClr val="00050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细作、创新驱</a:t>
            </a:r>
            <a:endParaRPr lang="en-US" altLang="en-US" sz="2800"/>
          </a:p>
          <a:p>
            <a:pPr marL="12700" algn="l" rtl="0" eaLnBrk="0">
              <a:lnSpc>
                <a:spcPct val="96000"/>
              </a:lnSpc>
              <a:spcBef>
                <a:spcPts val="1820"/>
              </a:spcBef>
            </a:pPr>
            <a:r>
              <a:rPr sz="2800" kern="0" spc="60">
                <a:solidFill>
                  <a:srgbClr val="01070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动、以人为本   </a:t>
            </a:r>
            <a:r>
              <a:rPr sz="2800" kern="0" spc="60">
                <a:solidFill>
                  <a:srgbClr val="151C3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原则</a:t>
            </a:r>
            <a:r>
              <a:rPr sz="2800" kern="0" spc="-140">
                <a:solidFill>
                  <a:srgbClr val="151C3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800" kern="0" spc="60">
                <a:solidFill>
                  <a:srgbClr val="42669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2800"/>
          </a:p>
          <a:p>
            <a:pPr marL="753745" algn="l" rtl="0" eaLnBrk="0">
              <a:lnSpc>
                <a:spcPct val="84000"/>
              </a:lnSpc>
              <a:spcBef>
                <a:spcPts val="1920"/>
              </a:spcBef>
            </a:pPr>
            <a:r>
              <a:rPr sz="2900" kern="0" spc="-90">
                <a:solidFill>
                  <a:srgbClr val="04151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以权责清晰、分级负责的技术</a:t>
            </a:r>
            <a:r>
              <a:rPr sz="2900" kern="0" spc="-100">
                <a:solidFill>
                  <a:srgbClr val="04151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管理体系为支撑</a:t>
            </a:r>
            <a:r>
              <a:rPr sz="2900" kern="0" spc="-360">
                <a:solidFill>
                  <a:srgbClr val="04151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900" kern="0" spc="-100">
                <a:solidFill>
                  <a:srgbClr val="466A9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29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marL="753745" algn="l" rtl="0" eaLnBrk="0">
              <a:lnSpc>
                <a:spcPct val="85000"/>
              </a:lnSpc>
              <a:spcBef>
                <a:spcPts val="875"/>
              </a:spcBef>
            </a:pPr>
            <a:r>
              <a:rPr sz="2900" kern="0" spc="-140">
                <a:solidFill>
                  <a:srgbClr val="01110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以实现标准化、机械化、绿色化、智能化</a:t>
            </a:r>
            <a:r>
              <a:rPr sz="2900" kern="0" spc="-150">
                <a:solidFill>
                  <a:srgbClr val="01110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的建造方式为目标，</a:t>
            </a:r>
            <a:endParaRPr lang="en-US" altLang="en-US" sz="29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753745" algn="l" rtl="0" eaLnBrk="0">
              <a:lnSpc>
                <a:spcPct val="84000"/>
              </a:lnSpc>
              <a:spcBef>
                <a:spcPts val="910"/>
              </a:spcBef>
            </a:pPr>
            <a:r>
              <a:rPr sz="3000" kern="0" spc="-250">
                <a:solidFill>
                  <a:srgbClr val="050F0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以新型电力系统下电网建设关键技术攻关为突破，</a:t>
            </a:r>
            <a:endParaRPr lang="en-US" altLang="en-US" sz="3000"/>
          </a:p>
          <a:p>
            <a:pPr marL="753745" algn="l" rtl="0" eaLnBrk="0">
              <a:lnSpc>
                <a:spcPct val="84000"/>
              </a:lnSpc>
              <a:spcBef>
                <a:spcPts val="2025"/>
              </a:spcBef>
            </a:pPr>
            <a:r>
              <a:rPr sz="2900" kern="0" spc="-90">
                <a:solidFill>
                  <a:srgbClr val="0C1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以设计、施工技术创新及成果转</a:t>
            </a:r>
            <a:r>
              <a:rPr sz="2900" kern="0" spc="-100">
                <a:solidFill>
                  <a:srgbClr val="0C1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化为驱动</a:t>
            </a:r>
            <a:r>
              <a:rPr sz="2900" kern="0" spc="-360">
                <a:solidFill>
                  <a:srgbClr val="0C1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900" kern="0" spc="-100">
                <a:solidFill>
                  <a:srgbClr val="3A5E8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2900"/>
          </a:p>
          <a:p>
            <a:pPr algn="l" rtl="0" eaLnBrk="0">
              <a:lnSpc>
                <a:spcPct val="104000"/>
              </a:lnSpc>
            </a:pPr>
            <a:endParaRPr lang="en-US" altLang="en-US" sz="16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2800" kern="0" spc="10">
                <a:solidFill>
                  <a:srgbClr val="060D1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   </a:t>
            </a:r>
            <a:r>
              <a:rPr sz="2800" kern="0" spc="10">
                <a:solidFill>
                  <a:srgbClr val="09060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产学研用"  </a:t>
            </a:r>
            <a:r>
              <a:rPr sz="2800" kern="0" spc="10">
                <a:solidFill>
                  <a:srgbClr val="2B283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一体化系统思维，全方位提升基建技术管理水</a:t>
            </a:r>
            <a:endParaRPr lang="en-US" altLang="en-US" sz="2800"/>
          </a:p>
        </p:txBody>
      </p:sp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95981" y="5234866"/>
            <a:ext cx="125869" cy="108727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52394" y="2034467"/>
            <a:ext cx="126335" cy="108727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17263" y="1393457"/>
            <a:ext cx="125869" cy="111515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395095" y="5739765"/>
            <a:ext cx="6096000" cy="5372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900" kern="0" spc="-90">
                <a:solidFill>
                  <a:srgbClr val="0C1B1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平，全力服务输变电工程高质量建设。</a:t>
            </a:r>
            <a:endParaRPr sz="2900" kern="0" spc="-90">
              <a:solidFill>
                <a:srgbClr val="0C1B1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textbox 112"/>
          <p:cNvSpPr/>
          <p:nvPr/>
        </p:nvSpPr>
        <p:spPr>
          <a:xfrm>
            <a:off x="6765290" y="1527175"/>
            <a:ext cx="2580640" cy="5033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algn="r" rtl="0" eaLnBrk="0">
              <a:lnSpc>
                <a:spcPct val="84000"/>
              </a:lnSpc>
            </a:pPr>
            <a:r>
              <a:rPr sz="2900" kern="0" spc="-120">
                <a:solidFill>
                  <a:srgbClr val="2442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1.设计技术管</a:t>
            </a:r>
            <a:r>
              <a:rPr sz="2900" kern="0" spc="-40">
                <a:solidFill>
                  <a:srgbClr val="2442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880"/>
              </a:spcBef>
            </a:pPr>
            <a:r>
              <a:rPr sz="2900" kern="0" spc="-110">
                <a:solidFill>
                  <a:srgbClr val="0C1E3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2.施工技术</a:t>
            </a:r>
            <a:r>
              <a:rPr sz="2900" kern="0" spc="-100">
                <a:solidFill>
                  <a:srgbClr val="0C1E3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</a:t>
            </a:r>
            <a:r>
              <a:rPr sz="2900" kern="0" spc="-40">
                <a:solidFill>
                  <a:srgbClr val="0C1E3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880"/>
              </a:spcBef>
            </a:pPr>
            <a:r>
              <a:rPr sz="2900" kern="0" spc="-90">
                <a:solidFill>
                  <a:srgbClr val="010F1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3.技术</a:t>
            </a:r>
            <a:r>
              <a:rPr sz="2900" kern="0" spc="-80">
                <a:solidFill>
                  <a:srgbClr val="010F1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创新管</a:t>
            </a:r>
            <a:r>
              <a:rPr sz="2900" kern="0" spc="-40">
                <a:solidFill>
                  <a:srgbClr val="010F1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marL="12700" algn="l" rtl="0" eaLnBrk="0">
              <a:lnSpc>
                <a:spcPct val="84000"/>
              </a:lnSpc>
              <a:spcBef>
                <a:spcPts val="880"/>
              </a:spcBef>
            </a:pPr>
            <a:r>
              <a:rPr lang="en-US" sz="2900" kern="0" spc="-60">
                <a:solidFill>
                  <a:srgbClr val="0E0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900" kern="0" spc="-60">
                <a:solidFill>
                  <a:srgbClr val="0E0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4.技术成果管理</a:t>
            </a:r>
            <a:endParaRPr lang="en-US" altLang="en-US" sz="29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r" rtl="0" eaLnBrk="0">
              <a:lnSpc>
                <a:spcPct val="85000"/>
              </a:lnSpc>
              <a:spcBef>
                <a:spcPts val="875"/>
              </a:spcBef>
            </a:pPr>
            <a:r>
              <a:rPr sz="2900" kern="0" spc="-120">
                <a:solidFill>
                  <a:srgbClr val="2626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5.技术标准管</a:t>
            </a:r>
            <a:r>
              <a:rPr sz="2900" kern="0" spc="-40">
                <a:solidFill>
                  <a:srgbClr val="2626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880"/>
              </a:spcBef>
            </a:pPr>
            <a:r>
              <a:rPr sz="2900" kern="0" spc="-110">
                <a:solidFill>
                  <a:srgbClr val="1A233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6.监督检查</a:t>
            </a:r>
            <a:r>
              <a:rPr sz="2900" kern="0" spc="-100">
                <a:solidFill>
                  <a:srgbClr val="1A233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</a:t>
            </a:r>
            <a:r>
              <a:rPr sz="2900" kern="0" spc="-40">
                <a:solidFill>
                  <a:srgbClr val="1A233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700"/>
          </a:p>
          <a:p>
            <a:pPr algn="r" rtl="0" eaLnBrk="0">
              <a:lnSpc>
                <a:spcPct val="85000"/>
              </a:lnSpc>
              <a:spcBef>
                <a:spcPts val="5"/>
              </a:spcBef>
            </a:pPr>
            <a:r>
              <a:rPr sz="2900" kern="0" spc="-9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7.技</a:t>
            </a:r>
            <a:r>
              <a:rPr sz="2900" kern="0" spc="-8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术交流管</a:t>
            </a:r>
            <a:r>
              <a:rPr sz="2900" kern="0" spc="-5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900"/>
          </a:p>
        </p:txBody>
      </p:sp>
      <p:sp>
        <p:nvSpPr>
          <p:cNvPr id="114" name="textbox 114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sp>
        <p:nvSpPr>
          <p:cNvPr id="118" name="textbox 118"/>
          <p:cNvSpPr/>
          <p:nvPr/>
        </p:nvSpPr>
        <p:spPr>
          <a:xfrm>
            <a:off x="1370914" y="1345476"/>
            <a:ext cx="4735829" cy="434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2700" kern="0" spc="70">
                <a:solidFill>
                  <a:srgbClr val="0A101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基建技术管理主要内容包括：</a:t>
            </a:r>
            <a:endParaRPr lang="en-US" altLang="en-US" sz="27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765290" y="5870575"/>
            <a:ext cx="2892425" cy="4508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900" kern="0" spc="-9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8</a:t>
            </a:r>
            <a:r>
              <a:rPr sz="2900" kern="0" spc="-9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.</a:t>
            </a:r>
            <a:r>
              <a:rPr lang="zh-CN" sz="2900" kern="0" spc="-90">
                <a:solidFill>
                  <a:srgbClr val="14112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评价与考核</a:t>
            </a:r>
            <a:endParaRPr lang="zh-CN" sz="2900" kern="0" spc="-90">
              <a:solidFill>
                <a:srgbClr val="14112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extbox 124"/>
          <p:cNvSpPr/>
          <p:nvPr/>
        </p:nvSpPr>
        <p:spPr>
          <a:xfrm>
            <a:off x="677105" y="1358107"/>
            <a:ext cx="10697844" cy="231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749300" algn="l" rtl="0" eaLnBrk="0">
              <a:lnSpc>
                <a:spcPct val="84000"/>
              </a:lnSpc>
            </a:pPr>
            <a:r>
              <a:rPr sz="3000" kern="0" spc="-210">
                <a:solidFill>
                  <a:srgbClr val="1E1E2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1.设计技术管理</a:t>
            </a:r>
            <a:endParaRPr sz="3000" kern="0" spc="-210">
              <a:solidFill>
                <a:srgbClr val="1E1E2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 rtl="0" eaLnBrk="0">
              <a:lnSpc>
                <a:spcPct val="84000"/>
              </a:lnSpc>
              <a:spcBef>
                <a:spcPts val="2095"/>
              </a:spcBef>
            </a:pPr>
            <a:r>
              <a:rPr sz="3000" kern="0" spc="-210">
                <a:solidFill>
                  <a:srgbClr val="1E1E2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重点聚焦设计优化、差异化设计、标准</a:t>
            </a:r>
            <a:r>
              <a:rPr sz="3000" kern="0" spc="-200">
                <a:solidFill>
                  <a:srgbClr val="1E1E2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化设计、设计深化、成</a:t>
            </a:r>
            <a:r>
              <a:rPr sz="3000" kern="0" spc="-30">
                <a:solidFill>
                  <a:srgbClr val="1E1E2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3000"/>
          </a:p>
          <a:p>
            <a:pPr algn="r" rtl="0" eaLnBrk="0">
              <a:lnSpc>
                <a:spcPct val="84000"/>
              </a:lnSpc>
              <a:spcBef>
                <a:spcPts val="2025"/>
              </a:spcBef>
            </a:pPr>
            <a:r>
              <a:rPr sz="3000" kern="0" spc="-210">
                <a:solidFill>
                  <a:srgbClr val="0412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转化等方面内容，开展设计技术管理，</a:t>
            </a:r>
            <a:r>
              <a:rPr sz="3000" kern="0" spc="-200">
                <a:solidFill>
                  <a:srgbClr val="0412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提升电网建设安全质效、技</a:t>
            </a:r>
            <a:r>
              <a:rPr sz="3000" kern="0" spc="-30">
                <a:solidFill>
                  <a:srgbClr val="0412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</a:t>
            </a:r>
            <a:endParaRPr lang="en-US" altLang="en-US" sz="3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12700" algn="l" rtl="0" eaLnBrk="0">
              <a:lnSpc>
                <a:spcPts val="2885"/>
              </a:lnSpc>
              <a:spcBef>
                <a:spcPts val="5"/>
              </a:spcBef>
            </a:pPr>
            <a:r>
              <a:rPr sz="3000" kern="0" spc="-210">
                <a:solidFill>
                  <a:srgbClr val="0412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水平。</a:t>
            </a:r>
            <a:endParaRPr sz="3000" kern="0" spc="-210">
              <a:solidFill>
                <a:srgbClr val="041219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6" name="textbox 126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textbox 132"/>
          <p:cNvSpPr/>
          <p:nvPr/>
        </p:nvSpPr>
        <p:spPr>
          <a:xfrm>
            <a:off x="664564" y="1357490"/>
            <a:ext cx="10708640" cy="2342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749300" algn="l" rtl="0" eaLnBrk="0">
              <a:lnSpc>
                <a:spcPct val="84000"/>
              </a:lnSpc>
            </a:pPr>
            <a:r>
              <a:rPr sz="3000" kern="0" spc="-250">
                <a:solidFill>
                  <a:srgbClr val="080D0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2.施工技术管理</a:t>
            </a:r>
            <a:endParaRPr sz="3000" kern="0" spc="-250">
              <a:solidFill>
                <a:srgbClr val="080D0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910"/>
              </a:spcBef>
            </a:pPr>
            <a:r>
              <a:rPr sz="3000" kern="0" spc="-250">
                <a:solidFill>
                  <a:srgbClr val="080D0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按照标准化、机械化、绿色化和智能化等提升</a:t>
            </a:r>
            <a:r>
              <a:rPr sz="3000" kern="0" spc="-240">
                <a:solidFill>
                  <a:srgbClr val="080D0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方向</a:t>
            </a:r>
            <a:r>
              <a:rPr sz="3000" kern="0" spc="220">
                <a:solidFill>
                  <a:srgbClr val="080D0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000" kern="0" spc="-240">
                <a:solidFill>
                  <a:srgbClr val="1D1B3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，统筹施工</a:t>
            </a:r>
            <a:r>
              <a:rPr sz="3000" kern="0" spc="-40">
                <a:solidFill>
                  <a:srgbClr val="1D1B3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</a:t>
            </a:r>
            <a:endParaRPr lang="en-US" altLang="en-US" sz="3000"/>
          </a:p>
          <a:p>
            <a:pPr algn="r" rtl="0" eaLnBrk="0">
              <a:lnSpc>
                <a:spcPct val="96000"/>
              </a:lnSpc>
              <a:spcBef>
                <a:spcPts val="1915"/>
              </a:spcBef>
            </a:pPr>
            <a:r>
              <a:rPr sz="2800" kern="0" spc="20">
                <a:solidFill>
                  <a:srgbClr val="040E0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术创新及装备研发，</a:t>
            </a:r>
            <a:r>
              <a:rPr sz="2800" kern="0" spc="10">
                <a:solidFill>
                  <a:srgbClr val="040E0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推进电网建设施工技术进步升级，实施   </a:t>
            </a:r>
            <a:r>
              <a:rPr sz="2800" kern="0" spc="10">
                <a:solidFill>
                  <a:srgbClr val="030E1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机械化</a:t>
            </a:r>
            <a:endParaRPr lang="en-US" altLang="en-US" sz="2800"/>
          </a:p>
          <a:p>
            <a:pPr algn="l" rtl="0" eaLnBrk="0">
              <a:lnSpc>
                <a:spcPct val="100000"/>
              </a:lnSpc>
            </a:pPr>
            <a:endParaRPr lang="en-US" altLang="en-US" sz="1500"/>
          </a:p>
          <a:p>
            <a:pPr marL="24765" algn="l" rtl="0" eaLnBrk="0">
              <a:lnSpc>
                <a:spcPct val="100000"/>
              </a:lnSpc>
            </a:pPr>
            <a:r>
              <a:rPr sz="2700" kern="0" spc="30">
                <a:solidFill>
                  <a:srgbClr val="09090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换人、智能化减人"</a:t>
            </a:r>
            <a:r>
              <a:rPr sz="2700" kern="0" spc="250">
                <a:solidFill>
                  <a:srgbClr val="09090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700" kern="0" spc="30">
                <a:solidFill>
                  <a:srgbClr val="1117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，提升输变电工程建设效</a:t>
            </a:r>
            <a:r>
              <a:rPr sz="2700" kern="0" spc="20">
                <a:solidFill>
                  <a:srgbClr val="1117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率效益。</a:t>
            </a:r>
            <a:endParaRPr lang="en-US" altLang="en-US" sz="27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160795" y="2673617"/>
            <a:ext cx="125869" cy="111515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extbox 142"/>
          <p:cNvSpPr/>
          <p:nvPr/>
        </p:nvSpPr>
        <p:spPr>
          <a:xfrm>
            <a:off x="675829" y="1357490"/>
            <a:ext cx="10698480" cy="2316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743585" algn="l" rtl="0" eaLnBrk="0">
              <a:lnSpc>
                <a:spcPct val="84000"/>
              </a:lnSpc>
            </a:pPr>
            <a:r>
              <a:rPr sz="2900" kern="0" spc="-90">
                <a:solidFill>
                  <a:srgbClr val="171C3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3.技术创新管理</a:t>
            </a:r>
            <a:endParaRPr lang="en-US" altLang="en-US" sz="29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r" rtl="0" eaLnBrk="0">
              <a:lnSpc>
                <a:spcPct val="84000"/>
              </a:lnSpc>
              <a:spcBef>
                <a:spcPts val="905"/>
              </a:spcBef>
            </a:pPr>
            <a:r>
              <a:rPr sz="3000" kern="0" spc="-210">
                <a:solidFill>
                  <a:srgbClr val="1B1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围绕公司发展战略目标，聚</a:t>
            </a:r>
            <a:r>
              <a:rPr sz="3000" kern="0" spc="-220">
                <a:solidFill>
                  <a:srgbClr val="1B1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焦新型电力系</a:t>
            </a:r>
            <a:r>
              <a:rPr sz="3000" kern="0" spc="-210">
                <a:solidFill>
                  <a:srgbClr val="1B1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统建设需求，重点在</a:t>
            </a:r>
            <a:r>
              <a:rPr sz="3000" kern="0" spc="-30">
                <a:solidFill>
                  <a:srgbClr val="1B1E2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</a:t>
            </a:r>
            <a:endParaRPr lang="en-US" altLang="en-US" sz="3000"/>
          </a:p>
          <a:p>
            <a:pPr marL="12700" algn="l" rtl="0" eaLnBrk="0">
              <a:lnSpc>
                <a:spcPct val="85000"/>
              </a:lnSpc>
              <a:spcBef>
                <a:spcPts val="2010"/>
              </a:spcBef>
            </a:pPr>
            <a:r>
              <a:rPr sz="2900" kern="0" spc="-100">
                <a:solidFill>
                  <a:srgbClr val="030A1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色低</a:t>
            </a:r>
            <a:r>
              <a:rPr sz="2900" kern="0" spc="-90">
                <a:solidFill>
                  <a:srgbClr val="030A1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碳、数字智能、安</a:t>
            </a:r>
            <a:r>
              <a:rPr sz="2900" kern="0" spc="-100">
                <a:solidFill>
                  <a:srgbClr val="030A1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全可靠、关键技术国产化替代等方面开展研</a:t>
            </a:r>
            <a:r>
              <a:rPr sz="2900" kern="0" spc="-80">
                <a:solidFill>
                  <a:srgbClr val="030A1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究</a:t>
            </a:r>
            <a:endParaRPr lang="en-US" altLang="en-US" sz="2900"/>
          </a:p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600"/>
          </a:p>
          <a:p>
            <a:pPr marL="13970" algn="l" rtl="0" eaLnBrk="0">
              <a:lnSpc>
                <a:spcPts val="2905"/>
              </a:lnSpc>
              <a:spcBef>
                <a:spcPts val="5"/>
              </a:spcBef>
            </a:pPr>
            <a:r>
              <a:rPr sz="2400" kern="0" spc="10">
                <a:solidFill>
                  <a:srgbClr val="010F0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攻关。</a:t>
            </a:r>
            <a:endParaRPr lang="en-US" altLang="en-US" sz="2400"/>
          </a:p>
        </p:txBody>
      </p:sp>
      <p:sp>
        <p:nvSpPr>
          <p:cNvPr id="144" name="textbox 144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extbox 150"/>
          <p:cNvSpPr/>
          <p:nvPr/>
        </p:nvSpPr>
        <p:spPr>
          <a:xfrm>
            <a:off x="649236" y="1358107"/>
            <a:ext cx="10753725" cy="426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749300" algn="l" rtl="0" eaLnBrk="0">
              <a:lnSpc>
                <a:spcPct val="84000"/>
              </a:lnSpc>
            </a:pPr>
            <a:r>
              <a:rPr sz="2900" kern="0" spc="-80">
                <a:solidFill>
                  <a:srgbClr val="31284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4.技术成果管理</a:t>
            </a:r>
            <a:endParaRPr lang="en-US" altLang="en-US" sz="29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r" rtl="0" eaLnBrk="0">
              <a:lnSpc>
                <a:spcPct val="85000"/>
              </a:lnSpc>
              <a:spcBef>
                <a:spcPts val="880"/>
              </a:spcBef>
            </a:pPr>
            <a:r>
              <a:rPr sz="2900" kern="0" spc="-160">
                <a:solidFill>
                  <a:srgbClr val="0D13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建立基建新技术应用成果体系，发布年度基建新技术</a:t>
            </a:r>
            <a:r>
              <a:rPr sz="2900" kern="0" spc="-170">
                <a:solidFill>
                  <a:srgbClr val="0D13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应用目录</a:t>
            </a:r>
            <a:r>
              <a:rPr sz="2900" kern="0" spc="-360">
                <a:solidFill>
                  <a:srgbClr val="0D13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900" kern="0" spc="-170">
                <a:solidFill>
                  <a:srgbClr val="3A649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29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marL="40005" algn="l" rtl="0" eaLnBrk="0">
              <a:lnSpc>
                <a:spcPct val="97000"/>
              </a:lnSpc>
              <a:spcBef>
                <a:spcPts val="760"/>
              </a:spcBef>
            </a:pPr>
            <a:r>
              <a:rPr sz="2500" kern="0" spc="80">
                <a:solidFill>
                  <a:srgbClr val="020B1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推进成果转化。</a:t>
            </a:r>
            <a:endParaRPr lang="en-US" altLang="en-US" sz="25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marL="748030" algn="l" rtl="0" eaLnBrk="0">
              <a:lnSpc>
                <a:spcPct val="84000"/>
              </a:lnSpc>
              <a:spcBef>
                <a:spcPts val="880"/>
              </a:spcBef>
            </a:pPr>
            <a:r>
              <a:rPr sz="2900" kern="0" spc="-120">
                <a:solidFill>
                  <a:srgbClr val="050F0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应按照   </a:t>
            </a:r>
            <a:r>
              <a:rPr sz="2900" kern="0" spc="-120">
                <a:solidFill>
                  <a:srgbClr val="000B0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先试点</a:t>
            </a:r>
            <a:r>
              <a:rPr sz="2900" kern="0" spc="-130">
                <a:solidFill>
                  <a:srgbClr val="000B0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、后推广〃  </a:t>
            </a:r>
            <a:r>
              <a:rPr sz="2900" kern="0" spc="-130">
                <a:solidFill>
                  <a:srgbClr val="11090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的原则积极推进基建新技术创新成果</a:t>
            </a:r>
            <a:endParaRPr lang="en-US" altLang="en-US" sz="2900"/>
          </a:p>
          <a:p>
            <a:pPr marL="12700" algn="l" rtl="0" eaLnBrk="0">
              <a:lnSpc>
                <a:spcPct val="100000"/>
              </a:lnSpc>
              <a:spcBef>
                <a:spcPts val="2000"/>
              </a:spcBef>
            </a:pPr>
            <a:r>
              <a:rPr sz="2700" kern="0" spc="40">
                <a:solidFill>
                  <a:srgbClr val="040D1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</a:t>
            </a:r>
            <a:r>
              <a:rPr sz="2700" kern="0" spc="-220">
                <a:solidFill>
                  <a:srgbClr val="040D1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40">
                <a:solidFill>
                  <a:srgbClr val="0F122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，及时反馈应用成效，推进基建新技术成果迭代提升。</a:t>
            </a:r>
            <a:endParaRPr lang="en-US" altLang="en-US" sz="2700"/>
          </a:p>
          <a:p>
            <a:pPr marL="751205" algn="l" rtl="0" eaLnBrk="0">
              <a:lnSpc>
                <a:spcPct val="85000"/>
              </a:lnSpc>
              <a:spcBef>
                <a:spcPts val="1890"/>
              </a:spcBef>
            </a:pPr>
            <a:r>
              <a:rPr sz="2900" kern="0" spc="-100">
                <a:solidFill>
                  <a:srgbClr val="00031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根据成熟程度、适用范围，逐步将基建新技术研究</a:t>
            </a:r>
            <a:r>
              <a:rPr sz="2900" kern="0" spc="-110">
                <a:solidFill>
                  <a:srgbClr val="00031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成果纳入通用</a:t>
            </a:r>
            <a:endParaRPr lang="en-US" altLang="en-US" sz="2900"/>
          </a:p>
          <a:p>
            <a:pPr algn="l" rtl="0" eaLnBrk="0">
              <a:lnSpc>
                <a:spcPct val="104000"/>
              </a:lnSpc>
            </a:pPr>
            <a:endParaRPr lang="en-US" altLang="en-US" sz="1600"/>
          </a:p>
          <a:p>
            <a:pPr algn="l" rtl="0" eaLnBrk="0">
              <a:lnSpc>
                <a:spcPct val="10000"/>
              </a:lnSpc>
            </a:pPr>
            <a:endParaRPr lang="en-US" altLang="en-US" sz="100"/>
          </a:p>
          <a:p>
            <a:pPr marL="22225" algn="l" rtl="0" eaLnBrk="0">
              <a:lnSpc>
                <a:spcPct val="99000"/>
              </a:lnSpc>
            </a:pPr>
            <a:r>
              <a:rPr sz="2700" kern="0" spc="0">
                <a:solidFill>
                  <a:srgbClr val="07050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设计等标准化建设成果。</a:t>
            </a:r>
            <a:endParaRPr lang="en-US" altLang="en-US" sz="27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77890" y="3314626"/>
            <a:ext cx="125869" cy="108727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extbox 160"/>
          <p:cNvSpPr/>
          <p:nvPr/>
        </p:nvSpPr>
        <p:spPr>
          <a:xfrm>
            <a:off x="661430" y="1125483"/>
            <a:ext cx="10732134" cy="426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765175" algn="l" rtl="0" eaLnBrk="0">
              <a:lnSpc>
                <a:spcPct val="84000"/>
              </a:lnSpc>
            </a:pPr>
            <a:r>
              <a:rPr sz="2900" kern="0" spc="-100">
                <a:solidFill>
                  <a:srgbClr val="2626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5.技术标准管理</a:t>
            </a:r>
            <a:endParaRPr lang="en-US" altLang="en-US" sz="29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r" rtl="0" eaLnBrk="0">
              <a:lnSpc>
                <a:spcPct val="85000"/>
              </a:lnSpc>
              <a:spcBef>
                <a:spcPts val="875"/>
              </a:spcBef>
            </a:pPr>
            <a:r>
              <a:rPr sz="2900" kern="0" spc="-140">
                <a:solidFill>
                  <a:srgbClr val="0002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建立健全电网</a:t>
            </a:r>
            <a:r>
              <a:rPr sz="2900" kern="0" spc="-130">
                <a:solidFill>
                  <a:srgbClr val="0002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建设技术标准体系</a:t>
            </a:r>
            <a:r>
              <a:rPr sz="2900" kern="0" spc="180">
                <a:solidFill>
                  <a:srgbClr val="0002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900" kern="0" spc="-130">
                <a:solidFill>
                  <a:srgbClr val="12152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，结合工程建设实际，及时组</a:t>
            </a:r>
            <a:r>
              <a:rPr sz="2900" kern="0" spc="-80">
                <a:solidFill>
                  <a:srgbClr val="12152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织</a:t>
            </a:r>
            <a:endParaRPr lang="en-US" altLang="en-US" sz="2900"/>
          </a:p>
          <a:p>
            <a:pPr marL="12700" algn="l" rtl="0" eaLnBrk="0">
              <a:lnSpc>
                <a:spcPct val="100000"/>
              </a:lnSpc>
              <a:spcBef>
                <a:spcPts val="1990"/>
              </a:spcBef>
            </a:pPr>
            <a:r>
              <a:rPr sz="2700" kern="0" spc="10">
                <a:solidFill>
                  <a:srgbClr val="03070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开展技术标准制修订工作。</a:t>
            </a:r>
            <a:endParaRPr lang="en-US" altLang="en-US" sz="2700"/>
          </a:p>
          <a:p>
            <a:pPr marL="741045" algn="l" rtl="0" eaLnBrk="0">
              <a:lnSpc>
                <a:spcPct val="85000"/>
              </a:lnSpc>
              <a:spcBef>
                <a:spcPts val="1890"/>
              </a:spcBef>
            </a:pPr>
            <a:r>
              <a:rPr sz="2900" kern="0" spc="-90">
                <a:solidFill>
                  <a:srgbClr val="0513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省公司是电网建设技术标</a:t>
            </a:r>
            <a:r>
              <a:rPr sz="2900" kern="0" spc="-100">
                <a:solidFill>
                  <a:srgbClr val="0513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准实施主体，负责推动电网建设技术标</a:t>
            </a:r>
            <a:endParaRPr lang="en-US" altLang="en-US" sz="29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31115" algn="l" rtl="0" eaLnBrk="0">
              <a:lnSpc>
                <a:spcPct val="85000"/>
              </a:lnSpc>
              <a:spcBef>
                <a:spcPts val="875"/>
              </a:spcBef>
            </a:pPr>
            <a:r>
              <a:rPr sz="2900" kern="0" spc="-100">
                <a:solidFill>
                  <a:srgbClr val="0C0E1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准在单位各层级、各专业、各岗位精准落地、高效实施，并负责对技</a:t>
            </a:r>
            <a:endParaRPr lang="en-US" altLang="en-US" sz="2900"/>
          </a:p>
          <a:p>
            <a:pPr marL="25400" algn="l" rtl="0" eaLnBrk="0">
              <a:lnSpc>
                <a:spcPct val="100000"/>
              </a:lnSpc>
              <a:spcBef>
                <a:spcPts val="1995"/>
              </a:spcBef>
            </a:pPr>
            <a:r>
              <a:rPr sz="2700" kern="0" spc="20">
                <a:solidFill>
                  <a:srgbClr val="060F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术标准进行宣贯培训，实施监督。</a:t>
            </a:r>
            <a:endParaRPr lang="en-US" altLang="en-US" sz="2700"/>
          </a:p>
          <a:p>
            <a:pPr algn="l" rtl="0" eaLnBrk="0">
              <a:lnSpc>
                <a:spcPct val="100000"/>
              </a:lnSpc>
            </a:pPr>
            <a:endParaRPr lang="en-US" altLang="en-US" sz="1500"/>
          </a:p>
          <a:p>
            <a:pPr algn="l" rtl="0" eaLnBrk="0">
              <a:lnSpc>
                <a:spcPct val="12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2800" kern="0" spc="10">
                <a:solidFill>
                  <a:srgbClr val="04121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省公司负责及时收集电网建设技术标准执行中的问题、标准差异</a:t>
            </a:r>
            <a:endParaRPr lang="en-US" altLang="en-US" sz="2800"/>
          </a:p>
        </p:txBody>
      </p:sp>
      <p:sp>
        <p:nvSpPr>
          <p:cNvPr id="162" name="textbox 162"/>
          <p:cNvSpPr/>
          <p:nvPr/>
        </p:nvSpPr>
        <p:spPr>
          <a:xfrm>
            <a:off x="203708" y="103123"/>
            <a:ext cx="616394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300"/>
          </a:p>
          <a:p>
            <a:pPr algn="r" rtl="0" eaLnBrk="0">
              <a:lnSpc>
                <a:spcPct val="92000"/>
              </a:lnSpc>
              <a:spcBef>
                <a:spcPct val="0"/>
              </a:spcBef>
            </a:pPr>
            <a:r>
              <a:rPr sz="53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基建技术管理</a:t>
            </a:r>
            <a:endParaRPr lang="en-US" altLang="en-US" sz="53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6015" y="6245135"/>
            <a:ext cx="9746170" cy="412940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0427" y="5616953"/>
            <a:ext cx="10425687" cy="375977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0402" y="960742"/>
            <a:ext cx="11528310" cy="838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https://d.book118.com/787014012133006046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2024-09-21T22:11:29.358</cp:lastPrinted>
  <dcterms:created xsi:type="dcterms:W3CDTF">2024-09-21T14:11:29Z</dcterms:created>
  <dcterms:modified xsi:type="dcterms:W3CDTF">2024-09-21T14:11:30Z</dcterms:modified>
</cp:coreProperties>
</file>