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F1E96-2DD7-4DCC-B67F-10EE6B307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3C5E1-2627-4DE6-BEE4-D4C297730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7BAE6-CC31-4500-A4F5-51A5D0F1D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2617CE-3E3F-40AE-923A-4A7DA9CF7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996B83-962D-4372-AFA4-E95A432E7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A63063-6E4A-4B93-9403-BC1B32C41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9EFE6A-E4CF-46CA-8D41-4963C87D3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B5E8C-02A0-4785-AABF-F043B51FE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466F6-C393-4BF3-BA72-869D5016B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CDC55-7D7D-4AE3-84AF-97BD17464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C318C-E325-4FBF-9E6F-89143B5F2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81243" y="2453420"/>
            <a:ext cx="6229512" cy="2323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50" b="1" i="0">
                <a:solidFill>
                  <a:srgbClr val="00BEA8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50" b="1" i="0">
                <a:solidFill>
                  <a:srgbClr val="00BEA8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50" b="1" i="0">
                <a:solidFill>
                  <a:srgbClr val="00BEA8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50" b="1" i="0">
                <a:solidFill>
                  <a:srgbClr val="00BEA8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3184" y="822027"/>
            <a:ext cx="1351914" cy="1316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50" b="1" i="0">
                <a:solidFill>
                  <a:srgbClr val="00BEA8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1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16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17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13" Type="http://schemas.openxmlformats.org/officeDocument/2006/relationships/image" Target="../media/image12.png" /><Relationship Id="rId14" Type="http://schemas.openxmlformats.org/officeDocument/2006/relationships/image" Target="../media/image13.png" /><Relationship Id="rId15" Type="http://schemas.openxmlformats.org/officeDocument/2006/relationships/image" Target="../media/image14.png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Relationship Id="rId6" Type="http://schemas.openxmlformats.org/officeDocument/2006/relationships/image" Target="../media/image22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1506002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8562" y="3648684"/>
            <a:ext cx="7254875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5">
                <a:solidFill>
                  <a:srgbClr val="FFFFFF"/>
                </a:solidFill>
              </a:rPr>
              <a:t>特斯拉贷款方案分析报告</a:t>
            </a:r>
            <a:endParaRPr sz="5150"/>
          </a:p>
        </p:txBody>
      </p:sp>
      <p:grpSp>
        <p:nvGrpSpPr>
          <p:cNvPr id="3" name="object 3"/>
          <p:cNvGrpSpPr/>
          <p:nvPr/>
        </p:nvGrpSpPr>
        <p:grpSpPr>
          <a:xfrm>
            <a:off x="5059557" y="1161764"/>
            <a:ext cx="2073275" cy="2073275"/>
            <a:chOff x="5059557" y="1161764"/>
            <a:chExt cx="2073275" cy="207327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059557" y="1161764"/>
              <a:ext cx="2072884" cy="20728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116738" y="1218944"/>
              <a:ext cx="1958975" cy="1958975"/>
            </a:xfrm>
            <a:custGeom>
              <a:rect l="l" t="t" r="r" b="b"/>
              <a:pathLst>
                <a:path w="1958975" h="1958975">
                  <a:moveTo>
                    <a:pt x="1785370" y="1958523"/>
                  </a:moveTo>
                  <a:lnTo>
                    <a:pt x="173152" y="1958523"/>
                  </a:lnTo>
                  <a:lnTo>
                    <a:pt x="127121" y="1952337"/>
                  </a:lnTo>
                  <a:lnTo>
                    <a:pt x="85759" y="1934882"/>
                  </a:lnTo>
                  <a:lnTo>
                    <a:pt x="50715" y="1907807"/>
                  </a:lnTo>
                  <a:lnTo>
                    <a:pt x="23640" y="1872763"/>
                  </a:lnTo>
                  <a:lnTo>
                    <a:pt x="6185" y="1831401"/>
                  </a:lnTo>
                  <a:lnTo>
                    <a:pt x="0" y="1785370"/>
                  </a:lnTo>
                  <a:lnTo>
                    <a:pt x="0" y="173152"/>
                  </a:lnTo>
                  <a:lnTo>
                    <a:pt x="6185" y="127121"/>
                  </a:lnTo>
                  <a:lnTo>
                    <a:pt x="23640" y="85759"/>
                  </a:lnTo>
                  <a:lnTo>
                    <a:pt x="50715" y="50715"/>
                  </a:lnTo>
                  <a:lnTo>
                    <a:pt x="85759" y="23640"/>
                  </a:lnTo>
                  <a:lnTo>
                    <a:pt x="127121" y="6185"/>
                  </a:lnTo>
                  <a:lnTo>
                    <a:pt x="173152" y="0"/>
                  </a:lnTo>
                  <a:lnTo>
                    <a:pt x="1785370" y="0"/>
                  </a:lnTo>
                  <a:lnTo>
                    <a:pt x="1831401" y="6185"/>
                  </a:lnTo>
                  <a:lnTo>
                    <a:pt x="1872764" y="23640"/>
                  </a:lnTo>
                  <a:lnTo>
                    <a:pt x="1907808" y="50715"/>
                  </a:lnTo>
                  <a:lnTo>
                    <a:pt x="1934882" y="85759"/>
                  </a:lnTo>
                  <a:lnTo>
                    <a:pt x="1952337" y="127121"/>
                  </a:lnTo>
                  <a:lnTo>
                    <a:pt x="1952845" y="130901"/>
                  </a:lnTo>
                  <a:lnTo>
                    <a:pt x="297850" y="130901"/>
                  </a:lnTo>
                  <a:lnTo>
                    <a:pt x="254994" y="136659"/>
                  </a:lnTo>
                  <a:lnTo>
                    <a:pt x="216485" y="152911"/>
                  </a:lnTo>
                  <a:lnTo>
                    <a:pt x="183858" y="178118"/>
                  </a:lnTo>
                  <a:lnTo>
                    <a:pt x="158650" y="210745"/>
                  </a:lnTo>
                  <a:lnTo>
                    <a:pt x="142399" y="249255"/>
                  </a:lnTo>
                  <a:lnTo>
                    <a:pt x="136640" y="292111"/>
                  </a:lnTo>
                  <a:lnTo>
                    <a:pt x="136640" y="1654930"/>
                  </a:lnTo>
                  <a:lnTo>
                    <a:pt x="142399" y="1697786"/>
                  </a:lnTo>
                  <a:lnTo>
                    <a:pt x="158650" y="1736296"/>
                  </a:lnTo>
                  <a:lnTo>
                    <a:pt x="183858" y="1768923"/>
                  </a:lnTo>
                  <a:lnTo>
                    <a:pt x="216485" y="1794131"/>
                  </a:lnTo>
                  <a:lnTo>
                    <a:pt x="254994" y="1810382"/>
                  </a:lnTo>
                  <a:lnTo>
                    <a:pt x="297850" y="1816141"/>
                  </a:lnTo>
                  <a:lnTo>
                    <a:pt x="1954388" y="1816141"/>
                  </a:lnTo>
                  <a:lnTo>
                    <a:pt x="1952337" y="1831401"/>
                  </a:lnTo>
                  <a:lnTo>
                    <a:pt x="1934882" y="1872763"/>
                  </a:lnTo>
                  <a:lnTo>
                    <a:pt x="1907808" y="1907807"/>
                  </a:lnTo>
                  <a:lnTo>
                    <a:pt x="1872764" y="1934882"/>
                  </a:lnTo>
                  <a:lnTo>
                    <a:pt x="1831401" y="1952337"/>
                  </a:lnTo>
                  <a:lnTo>
                    <a:pt x="1785370" y="1958523"/>
                  </a:lnTo>
                  <a:close/>
                </a:path>
                <a:path w="1958975" h="1958975">
                  <a:moveTo>
                    <a:pt x="1954388" y="1816141"/>
                  </a:moveTo>
                  <a:lnTo>
                    <a:pt x="1660671" y="1816141"/>
                  </a:lnTo>
                  <a:lnTo>
                    <a:pt x="1703527" y="1810382"/>
                  </a:lnTo>
                  <a:lnTo>
                    <a:pt x="1742037" y="1794131"/>
                  </a:lnTo>
                  <a:lnTo>
                    <a:pt x="1774664" y="1768923"/>
                  </a:lnTo>
                  <a:lnTo>
                    <a:pt x="1799871" y="1736296"/>
                  </a:lnTo>
                  <a:lnTo>
                    <a:pt x="1816123" y="1697786"/>
                  </a:lnTo>
                  <a:lnTo>
                    <a:pt x="1821881" y="1654930"/>
                  </a:lnTo>
                  <a:lnTo>
                    <a:pt x="1821881" y="292111"/>
                  </a:lnTo>
                  <a:lnTo>
                    <a:pt x="1816123" y="249255"/>
                  </a:lnTo>
                  <a:lnTo>
                    <a:pt x="1799871" y="210745"/>
                  </a:lnTo>
                  <a:lnTo>
                    <a:pt x="1774664" y="178118"/>
                  </a:lnTo>
                  <a:lnTo>
                    <a:pt x="1742037" y="152911"/>
                  </a:lnTo>
                  <a:lnTo>
                    <a:pt x="1703527" y="136659"/>
                  </a:lnTo>
                  <a:lnTo>
                    <a:pt x="1660671" y="130901"/>
                  </a:lnTo>
                  <a:lnTo>
                    <a:pt x="1952845" y="130901"/>
                  </a:lnTo>
                  <a:lnTo>
                    <a:pt x="1958523" y="173152"/>
                  </a:lnTo>
                  <a:lnTo>
                    <a:pt x="1958523" y="1785370"/>
                  </a:lnTo>
                  <a:lnTo>
                    <a:pt x="1954388" y="1816141"/>
                  </a:lnTo>
                  <a:close/>
                </a:path>
              </a:pathLst>
            </a:custGeom>
            <a:solidFill>
              <a:srgbClr val="00B4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1229" y="1902429"/>
              <a:ext cx="1310005" cy="896619"/>
            </a:xfrm>
            <a:custGeom>
              <a:rect l="l" t="t" r="r" b="b"/>
              <a:pathLst>
                <a:path w="1310004" h="896619">
                  <a:moveTo>
                    <a:pt x="654561" y="689501"/>
                  </a:moveTo>
                  <a:lnTo>
                    <a:pt x="572856" y="685526"/>
                  </a:lnTo>
                  <a:lnTo>
                    <a:pt x="499616" y="674710"/>
                  </a:lnTo>
                  <a:lnTo>
                    <a:pt x="434827" y="658720"/>
                  </a:lnTo>
                  <a:lnTo>
                    <a:pt x="378474" y="639221"/>
                  </a:lnTo>
                  <a:lnTo>
                    <a:pt x="330429" y="617819"/>
                  </a:lnTo>
                  <a:lnTo>
                    <a:pt x="291012" y="596362"/>
                  </a:lnTo>
                  <a:lnTo>
                    <a:pt x="237109" y="559459"/>
                  </a:lnTo>
                  <a:lnTo>
                    <a:pt x="209440" y="530588"/>
                  </a:lnTo>
                  <a:lnTo>
                    <a:pt x="206969" y="517441"/>
                  </a:lnTo>
                  <a:lnTo>
                    <a:pt x="206969" y="335285"/>
                  </a:lnTo>
                  <a:lnTo>
                    <a:pt x="23557" y="274286"/>
                  </a:lnTo>
                  <a:lnTo>
                    <a:pt x="14020" y="269336"/>
                  </a:lnTo>
                  <a:lnTo>
                    <a:pt x="6572" y="261823"/>
                  </a:lnTo>
                  <a:lnTo>
                    <a:pt x="1728" y="252338"/>
                  </a:lnTo>
                  <a:lnTo>
                    <a:pt x="0" y="241472"/>
                  </a:lnTo>
                  <a:lnTo>
                    <a:pt x="1728" y="230850"/>
                  </a:lnTo>
                  <a:lnTo>
                    <a:pt x="644044" y="2103"/>
                  </a:lnTo>
                  <a:lnTo>
                    <a:pt x="650775" y="0"/>
                  </a:lnTo>
                  <a:lnTo>
                    <a:pt x="658347" y="0"/>
                  </a:lnTo>
                  <a:lnTo>
                    <a:pt x="665498" y="2103"/>
                  </a:lnTo>
                  <a:lnTo>
                    <a:pt x="872327" y="71095"/>
                  </a:lnTo>
                  <a:lnTo>
                    <a:pt x="654981" y="71095"/>
                  </a:lnTo>
                  <a:lnTo>
                    <a:pt x="143448" y="241472"/>
                  </a:lnTo>
                  <a:lnTo>
                    <a:pt x="494574" y="358422"/>
                  </a:lnTo>
                  <a:lnTo>
                    <a:pt x="275958" y="358422"/>
                  </a:lnTo>
                  <a:lnTo>
                    <a:pt x="275958" y="501876"/>
                  </a:lnTo>
                  <a:lnTo>
                    <a:pt x="308297" y="525644"/>
                  </a:lnTo>
                  <a:lnTo>
                    <a:pt x="363037" y="556985"/>
                  </a:lnTo>
                  <a:lnTo>
                    <a:pt x="435267" y="586355"/>
                  </a:lnTo>
                  <a:lnTo>
                    <a:pt x="480929" y="599632"/>
                  </a:lnTo>
                  <a:lnTo>
                    <a:pt x="532831" y="610490"/>
                  </a:lnTo>
                  <a:lnTo>
                    <a:pt x="590880" y="617819"/>
                  </a:lnTo>
                  <a:lnTo>
                    <a:pt x="654981" y="620509"/>
                  </a:lnTo>
                  <a:lnTo>
                    <a:pt x="958800" y="620509"/>
                  </a:lnTo>
                  <a:lnTo>
                    <a:pt x="955148" y="626162"/>
                  </a:lnTo>
                  <a:lnTo>
                    <a:pt x="899406" y="650938"/>
                  </a:lnTo>
                  <a:lnTo>
                    <a:pt x="853241" y="664821"/>
                  </a:lnTo>
                  <a:lnTo>
                    <a:pt x="805581" y="675618"/>
                  </a:lnTo>
                  <a:lnTo>
                    <a:pt x="756518" y="683331"/>
                  </a:lnTo>
                  <a:lnTo>
                    <a:pt x="706147" y="687959"/>
                  </a:lnTo>
                  <a:lnTo>
                    <a:pt x="654561" y="689501"/>
                  </a:lnTo>
                  <a:close/>
                </a:path>
                <a:path w="1310004" h="896619">
                  <a:moveTo>
                    <a:pt x="1283460" y="275127"/>
                  </a:moveTo>
                  <a:lnTo>
                    <a:pt x="1065555" y="275127"/>
                  </a:lnTo>
                  <a:lnTo>
                    <a:pt x="1166094" y="241472"/>
                  </a:lnTo>
                  <a:lnTo>
                    <a:pt x="654981" y="71095"/>
                  </a:lnTo>
                  <a:lnTo>
                    <a:pt x="872327" y="71095"/>
                  </a:lnTo>
                  <a:lnTo>
                    <a:pt x="1285985" y="209080"/>
                  </a:lnTo>
                  <a:lnTo>
                    <a:pt x="1295700" y="214023"/>
                  </a:lnTo>
                  <a:lnTo>
                    <a:pt x="1303127" y="221490"/>
                  </a:lnTo>
                  <a:lnTo>
                    <a:pt x="1307873" y="230850"/>
                  </a:lnTo>
                  <a:lnTo>
                    <a:pt x="1309542" y="241472"/>
                  </a:lnTo>
                  <a:lnTo>
                    <a:pt x="1307873" y="252338"/>
                  </a:lnTo>
                  <a:lnTo>
                    <a:pt x="1303127" y="261823"/>
                  </a:lnTo>
                  <a:lnTo>
                    <a:pt x="1295700" y="269336"/>
                  </a:lnTo>
                  <a:lnTo>
                    <a:pt x="1285985" y="274286"/>
                  </a:lnTo>
                  <a:lnTo>
                    <a:pt x="1283460" y="275127"/>
                  </a:lnTo>
                  <a:close/>
                </a:path>
                <a:path w="1310004" h="896619">
                  <a:moveTo>
                    <a:pt x="873912" y="411849"/>
                  </a:moveTo>
                  <a:lnTo>
                    <a:pt x="654981" y="411849"/>
                  </a:lnTo>
                  <a:lnTo>
                    <a:pt x="925892" y="321823"/>
                  </a:lnTo>
                  <a:lnTo>
                    <a:pt x="649092" y="275548"/>
                  </a:lnTo>
                  <a:lnTo>
                    <a:pt x="636465" y="270729"/>
                  </a:lnTo>
                  <a:lnTo>
                    <a:pt x="626954" y="261612"/>
                  </a:lnTo>
                  <a:lnTo>
                    <a:pt x="621466" y="249577"/>
                  </a:lnTo>
                  <a:lnTo>
                    <a:pt x="620907" y="236003"/>
                  </a:lnTo>
                  <a:lnTo>
                    <a:pt x="625666" y="223133"/>
                  </a:lnTo>
                  <a:lnTo>
                    <a:pt x="634684" y="213497"/>
                  </a:lnTo>
                  <a:lnTo>
                    <a:pt x="646699" y="207962"/>
                  </a:lnTo>
                  <a:lnTo>
                    <a:pt x="660450" y="207397"/>
                  </a:lnTo>
                  <a:lnTo>
                    <a:pt x="1065555" y="275127"/>
                  </a:lnTo>
                  <a:lnTo>
                    <a:pt x="1283460" y="275127"/>
                  </a:lnTo>
                  <a:lnTo>
                    <a:pt x="1102994" y="335285"/>
                  </a:lnTo>
                  <a:lnTo>
                    <a:pt x="1102994" y="358422"/>
                  </a:lnTo>
                  <a:lnTo>
                    <a:pt x="1034004" y="358422"/>
                  </a:lnTo>
                  <a:lnTo>
                    <a:pt x="873912" y="411849"/>
                  </a:lnTo>
                  <a:close/>
                </a:path>
                <a:path w="1310004" h="896619">
                  <a:moveTo>
                    <a:pt x="658347" y="482945"/>
                  </a:moveTo>
                  <a:lnTo>
                    <a:pt x="651195" y="482945"/>
                  </a:lnTo>
                  <a:lnTo>
                    <a:pt x="647409" y="482104"/>
                  </a:lnTo>
                  <a:lnTo>
                    <a:pt x="644044" y="481262"/>
                  </a:lnTo>
                  <a:lnTo>
                    <a:pt x="275958" y="358422"/>
                  </a:lnTo>
                  <a:lnTo>
                    <a:pt x="494574" y="358422"/>
                  </a:lnTo>
                  <a:lnTo>
                    <a:pt x="654981" y="411849"/>
                  </a:lnTo>
                  <a:lnTo>
                    <a:pt x="873912" y="411849"/>
                  </a:lnTo>
                  <a:lnTo>
                    <a:pt x="665919" y="481262"/>
                  </a:lnTo>
                  <a:lnTo>
                    <a:pt x="658347" y="482945"/>
                  </a:lnTo>
                  <a:close/>
                </a:path>
                <a:path w="1310004" h="896619">
                  <a:moveTo>
                    <a:pt x="1137489" y="896478"/>
                  </a:moveTo>
                  <a:lnTo>
                    <a:pt x="999509" y="896478"/>
                  </a:lnTo>
                  <a:lnTo>
                    <a:pt x="991747" y="895557"/>
                  </a:lnTo>
                  <a:lnTo>
                    <a:pt x="964889" y="861304"/>
                  </a:lnTo>
                  <a:lnTo>
                    <a:pt x="965856" y="853568"/>
                  </a:lnTo>
                  <a:lnTo>
                    <a:pt x="1026432" y="611674"/>
                  </a:lnTo>
                  <a:lnTo>
                    <a:pt x="1001573" y="596122"/>
                  </a:lnTo>
                  <a:lnTo>
                    <a:pt x="982157" y="574339"/>
                  </a:lnTo>
                  <a:lnTo>
                    <a:pt x="969523" y="547665"/>
                  </a:lnTo>
                  <a:lnTo>
                    <a:pt x="965014" y="517441"/>
                  </a:lnTo>
                  <a:lnTo>
                    <a:pt x="970115" y="485213"/>
                  </a:lnTo>
                  <a:lnTo>
                    <a:pt x="984365" y="457125"/>
                  </a:lnTo>
                  <a:lnTo>
                    <a:pt x="1006187" y="434796"/>
                  </a:lnTo>
                  <a:lnTo>
                    <a:pt x="1034004" y="419842"/>
                  </a:lnTo>
                  <a:lnTo>
                    <a:pt x="1034004" y="358422"/>
                  </a:lnTo>
                  <a:lnTo>
                    <a:pt x="1102994" y="358422"/>
                  </a:lnTo>
                  <a:lnTo>
                    <a:pt x="1102994" y="419842"/>
                  </a:lnTo>
                  <a:lnTo>
                    <a:pt x="1130568" y="434796"/>
                  </a:lnTo>
                  <a:lnTo>
                    <a:pt x="1152265" y="457125"/>
                  </a:lnTo>
                  <a:lnTo>
                    <a:pt x="1165322" y="482945"/>
                  </a:lnTo>
                  <a:lnTo>
                    <a:pt x="1068499" y="482945"/>
                  </a:lnTo>
                  <a:lnTo>
                    <a:pt x="1054945" y="485614"/>
                  </a:lnTo>
                  <a:lnTo>
                    <a:pt x="1043995" y="492936"/>
                  </a:lnTo>
                  <a:lnTo>
                    <a:pt x="1036673" y="503887"/>
                  </a:lnTo>
                  <a:lnTo>
                    <a:pt x="1034004" y="517441"/>
                  </a:lnTo>
                  <a:lnTo>
                    <a:pt x="1036673" y="530818"/>
                  </a:lnTo>
                  <a:lnTo>
                    <a:pt x="1043995" y="541788"/>
                  </a:lnTo>
                  <a:lnTo>
                    <a:pt x="1054945" y="549209"/>
                  </a:lnTo>
                  <a:lnTo>
                    <a:pt x="1068499" y="551937"/>
                  </a:lnTo>
                  <a:lnTo>
                    <a:pt x="1165030" y="551937"/>
                  </a:lnTo>
                  <a:lnTo>
                    <a:pt x="1154421" y="574339"/>
                  </a:lnTo>
                  <a:lnTo>
                    <a:pt x="1135004" y="596122"/>
                  </a:lnTo>
                  <a:lnTo>
                    <a:pt x="1110145" y="611674"/>
                  </a:lnTo>
                  <a:lnTo>
                    <a:pt x="1139327" y="728204"/>
                  </a:lnTo>
                  <a:lnTo>
                    <a:pt x="1068499" y="728204"/>
                  </a:lnTo>
                  <a:lnTo>
                    <a:pt x="1043680" y="827485"/>
                  </a:lnTo>
                  <a:lnTo>
                    <a:pt x="1164190" y="827485"/>
                  </a:lnTo>
                  <a:lnTo>
                    <a:pt x="1170722" y="853568"/>
                  </a:lnTo>
                  <a:lnTo>
                    <a:pt x="1171747" y="861304"/>
                  </a:lnTo>
                  <a:lnTo>
                    <a:pt x="1171037" y="869081"/>
                  </a:lnTo>
                  <a:lnTo>
                    <a:pt x="1168592" y="876462"/>
                  </a:lnTo>
                  <a:lnTo>
                    <a:pt x="1164411" y="883016"/>
                  </a:lnTo>
                  <a:lnTo>
                    <a:pt x="1159022" y="888669"/>
                  </a:lnTo>
                  <a:lnTo>
                    <a:pt x="1152528" y="892902"/>
                  </a:lnTo>
                  <a:lnTo>
                    <a:pt x="1145245" y="895557"/>
                  </a:lnTo>
                  <a:lnTo>
                    <a:pt x="1137489" y="896478"/>
                  </a:lnTo>
                  <a:close/>
                </a:path>
                <a:path w="1310004" h="896619">
                  <a:moveTo>
                    <a:pt x="1165030" y="551937"/>
                  </a:moveTo>
                  <a:lnTo>
                    <a:pt x="1068499" y="551937"/>
                  </a:lnTo>
                  <a:lnTo>
                    <a:pt x="1081809" y="549209"/>
                  </a:lnTo>
                  <a:lnTo>
                    <a:pt x="1092635" y="541788"/>
                  </a:lnTo>
                  <a:lnTo>
                    <a:pt x="1099911" y="530818"/>
                  </a:lnTo>
                  <a:lnTo>
                    <a:pt x="1102573" y="517441"/>
                  </a:lnTo>
                  <a:lnTo>
                    <a:pt x="1099911" y="503887"/>
                  </a:lnTo>
                  <a:lnTo>
                    <a:pt x="1092635" y="492936"/>
                  </a:lnTo>
                  <a:lnTo>
                    <a:pt x="1081809" y="485614"/>
                  </a:lnTo>
                  <a:lnTo>
                    <a:pt x="1068499" y="482945"/>
                  </a:lnTo>
                  <a:lnTo>
                    <a:pt x="1165322" y="482945"/>
                  </a:lnTo>
                  <a:lnTo>
                    <a:pt x="1166469" y="485213"/>
                  </a:lnTo>
                  <a:lnTo>
                    <a:pt x="1171563" y="517441"/>
                  </a:lnTo>
                  <a:lnTo>
                    <a:pt x="1167054" y="547665"/>
                  </a:lnTo>
                  <a:lnTo>
                    <a:pt x="1165030" y="551937"/>
                  </a:lnTo>
                  <a:close/>
                </a:path>
                <a:path w="1310004" h="896619">
                  <a:moveTo>
                    <a:pt x="958800" y="620509"/>
                  </a:moveTo>
                  <a:lnTo>
                    <a:pt x="654981" y="620509"/>
                  </a:lnTo>
                  <a:lnTo>
                    <a:pt x="710991" y="618493"/>
                  </a:lnTo>
                  <a:lnTo>
                    <a:pt x="765345" y="612459"/>
                  </a:lnTo>
                  <a:lnTo>
                    <a:pt x="817901" y="602426"/>
                  </a:lnTo>
                  <a:lnTo>
                    <a:pt x="868520" y="588416"/>
                  </a:lnTo>
                  <a:lnTo>
                    <a:pt x="917058" y="570447"/>
                  </a:lnTo>
                  <a:lnTo>
                    <a:pt x="930539" y="567654"/>
                  </a:lnTo>
                  <a:lnTo>
                    <a:pt x="943508" y="570184"/>
                  </a:lnTo>
                  <a:lnTo>
                    <a:pt x="954504" y="577369"/>
                  </a:lnTo>
                  <a:lnTo>
                    <a:pt x="962070" y="588537"/>
                  </a:lnTo>
                  <a:lnTo>
                    <a:pt x="964863" y="602025"/>
                  </a:lnTo>
                  <a:lnTo>
                    <a:pt x="962333" y="615040"/>
                  </a:lnTo>
                  <a:lnTo>
                    <a:pt x="958800" y="620509"/>
                  </a:lnTo>
                  <a:close/>
                </a:path>
                <a:path w="1310004" h="896619">
                  <a:moveTo>
                    <a:pt x="1164190" y="827485"/>
                  </a:moveTo>
                  <a:lnTo>
                    <a:pt x="1093319" y="827485"/>
                  </a:lnTo>
                  <a:lnTo>
                    <a:pt x="1068499" y="728204"/>
                  </a:lnTo>
                  <a:lnTo>
                    <a:pt x="1139327" y="728204"/>
                  </a:lnTo>
                  <a:lnTo>
                    <a:pt x="1164190" y="8274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8534399" y="5036068"/>
            <a:ext cx="3657600" cy="585470"/>
          </a:xfrm>
          <a:custGeom>
            <a:rect l="l" t="t" r="r" b="b"/>
            <a:pathLst>
              <a:path w="3657600" h="585470">
                <a:moveTo>
                  <a:pt x="3657600" y="0"/>
                </a:moveTo>
                <a:lnTo>
                  <a:pt x="3657600" y="585215"/>
                </a:lnTo>
                <a:lnTo>
                  <a:pt x="97537" y="585216"/>
                </a:lnTo>
                <a:lnTo>
                  <a:pt x="59571" y="577550"/>
                </a:lnTo>
                <a:lnTo>
                  <a:pt x="28568" y="556647"/>
                </a:lnTo>
                <a:lnTo>
                  <a:pt x="7664" y="525642"/>
                </a:lnTo>
                <a:lnTo>
                  <a:pt x="0" y="487678"/>
                </a:lnTo>
                <a:lnTo>
                  <a:pt x="0" y="97537"/>
                </a:lnTo>
                <a:lnTo>
                  <a:pt x="7665" y="59572"/>
                </a:lnTo>
                <a:lnTo>
                  <a:pt x="28568" y="28568"/>
                </a:lnTo>
                <a:lnTo>
                  <a:pt x="59572" y="7665"/>
                </a:lnTo>
                <a:lnTo>
                  <a:pt x="97537" y="0"/>
                </a:lnTo>
                <a:lnTo>
                  <a:pt x="3657600" y="0"/>
                </a:lnTo>
                <a:close/>
              </a:path>
            </a:pathLst>
          </a:custGeom>
          <a:solidFill>
            <a:srgbClr val="00BE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5036068"/>
            <a:ext cx="3657600" cy="585470"/>
          </a:xfrm>
          <a:custGeom>
            <a:rect l="l" t="t" r="r" b="b"/>
            <a:pathLst>
              <a:path w="3657600" h="585470">
                <a:moveTo>
                  <a:pt x="0" y="0"/>
                </a:moveTo>
                <a:lnTo>
                  <a:pt x="0" y="585215"/>
                </a:lnTo>
                <a:lnTo>
                  <a:pt x="3560062" y="585215"/>
                </a:lnTo>
                <a:lnTo>
                  <a:pt x="3598029" y="577550"/>
                </a:lnTo>
                <a:lnTo>
                  <a:pt x="3629032" y="556647"/>
                </a:lnTo>
                <a:lnTo>
                  <a:pt x="3649935" y="525642"/>
                </a:lnTo>
                <a:lnTo>
                  <a:pt x="3657600" y="487678"/>
                </a:lnTo>
                <a:lnTo>
                  <a:pt x="3657600" y="97537"/>
                </a:lnTo>
                <a:lnTo>
                  <a:pt x="3649935" y="59571"/>
                </a:lnTo>
                <a:lnTo>
                  <a:pt x="3629032" y="28568"/>
                </a:lnTo>
                <a:lnTo>
                  <a:pt x="3598028" y="7665"/>
                </a:lnTo>
                <a:lnTo>
                  <a:pt x="356006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EA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551199" y="495116"/>
            <a:ext cx="757555" cy="757555"/>
            <a:chOff x="551199" y="495116"/>
            <a:chExt cx="757555" cy="75755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51199" y="495116"/>
              <a:ext cx="757488" cy="7574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72171" y="516087"/>
              <a:ext cx="716280" cy="716280"/>
            </a:xfrm>
            <a:custGeom>
              <a:rect l="l" t="t" r="r" b="b"/>
              <a:pathLst>
                <a:path w="716280" h="716280">
                  <a:moveTo>
                    <a:pt x="652397" y="715670"/>
                  </a:moveTo>
                  <a:lnTo>
                    <a:pt x="63272" y="715670"/>
                  </a:lnTo>
                  <a:lnTo>
                    <a:pt x="38643" y="710697"/>
                  </a:lnTo>
                  <a:lnTo>
                    <a:pt x="18531" y="697138"/>
                  </a:lnTo>
                  <a:lnTo>
                    <a:pt x="4972" y="677026"/>
                  </a:lnTo>
                  <a:lnTo>
                    <a:pt x="0" y="652397"/>
                  </a:lnTo>
                  <a:lnTo>
                    <a:pt x="0" y="63272"/>
                  </a:lnTo>
                  <a:lnTo>
                    <a:pt x="4972" y="38643"/>
                  </a:lnTo>
                  <a:lnTo>
                    <a:pt x="18531" y="18531"/>
                  </a:lnTo>
                  <a:lnTo>
                    <a:pt x="38643" y="4972"/>
                  </a:lnTo>
                  <a:lnTo>
                    <a:pt x="63272" y="0"/>
                  </a:lnTo>
                  <a:lnTo>
                    <a:pt x="652397" y="0"/>
                  </a:lnTo>
                  <a:lnTo>
                    <a:pt x="677026" y="4972"/>
                  </a:lnTo>
                  <a:lnTo>
                    <a:pt x="697138" y="18531"/>
                  </a:lnTo>
                  <a:lnTo>
                    <a:pt x="710697" y="38643"/>
                  </a:lnTo>
                  <a:lnTo>
                    <a:pt x="712552" y="47832"/>
                  </a:lnTo>
                  <a:lnTo>
                    <a:pt x="108838" y="47832"/>
                  </a:lnTo>
                  <a:lnTo>
                    <a:pt x="85908" y="52462"/>
                  </a:lnTo>
                  <a:lnTo>
                    <a:pt x="67184" y="65086"/>
                  </a:lnTo>
                  <a:lnTo>
                    <a:pt x="54559" y="83811"/>
                  </a:lnTo>
                  <a:lnTo>
                    <a:pt x="49930" y="106741"/>
                  </a:lnTo>
                  <a:lnTo>
                    <a:pt x="49930" y="604733"/>
                  </a:lnTo>
                  <a:lnTo>
                    <a:pt x="54559" y="627663"/>
                  </a:lnTo>
                  <a:lnTo>
                    <a:pt x="67184" y="646387"/>
                  </a:lnTo>
                  <a:lnTo>
                    <a:pt x="85908" y="659012"/>
                  </a:lnTo>
                  <a:lnTo>
                    <a:pt x="108838" y="663641"/>
                  </a:lnTo>
                  <a:lnTo>
                    <a:pt x="713399" y="663641"/>
                  </a:lnTo>
                  <a:lnTo>
                    <a:pt x="710697" y="677026"/>
                  </a:lnTo>
                  <a:lnTo>
                    <a:pt x="697138" y="697138"/>
                  </a:lnTo>
                  <a:lnTo>
                    <a:pt x="677026" y="710697"/>
                  </a:lnTo>
                  <a:lnTo>
                    <a:pt x="652397" y="715670"/>
                  </a:lnTo>
                  <a:close/>
                </a:path>
                <a:path w="716280" h="716280">
                  <a:moveTo>
                    <a:pt x="713399" y="663641"/>
                  </a:moveTo>
                  <a:lnTo>
                    <a:pt x="606830" y="663641"/>
                  </a:lnTo>
                  <a:lnTo>
                    <a:pt x="629760" y="659012"/>
                  </a:lnTo>
                  <a:lnTo>
                    <a:pt x="648485" y="646387"/>
                  </a:lnTo>
                  <a:lnTo>
                    <a:pt x="661109" y="627663"/>
                  </a:lnTo>
                  <a:lnTo>
                    <a:pt x="665739" y="604733"/>
                  </a:lnTo>
                  <a:lnTo>
                    <a:pt x="665739" y="106741"/>
                  </a:lnTo>
                  <a:lnTo>
                    <a:pt x="661109" y="83811"/>
                  </a:lnTo>
                  <a:lnTo>
                    <a:pt x="648485" y="65086"/>
                  </a:lnTo>
                  <a:lnTo>
                    <a:pt x="629760" y="52462"/>
                  </a:lnTo>
                  <a:lnTo>
                    <a:pt x="606830" y="47832"/>
                  </a:lnTo>
                  <a:lnTo>
                    <a:pt x="712552" y="47832"/>
                  </a:lnTo>
                  <a:lnTo>
                    <a:pt x="715669" y="63272"/>
                  </a:lnTo>
                  <a:lnTo>
                    <a:pt x="715669" y="652397"/>
                  </a:lnTo>
                  <a:lnTo>
                    <a:pt x="713399" y="663641"/>
                  </a:lnTo>
                  <a:close/>
                </a:path>
              </a:pathLst>
            </a:custGeom>
            <a:solidFill>
              <a:srgbClr val="00B4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56646" y="1252445"/>
            <a:ext cx="1149350" cy="6997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400" spc="-25">
                <a:solidFill>
                  <a:srgbClr val="FFFFFF"/>
                </a:solidFill>
                <a:latin typeface="Microsoft JhengHei"/>
                <a:cs typeface="Microsoft JhengHei"/>
              </a:rPr>
              <a:t>目录</a:t>
            </a:r>
            <a:endParaRPr sz="4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35473" y="1576069"/>
            <a:ext cx="5275580" cy="76200"/>
          </a:xfrm>
          <a:custGeom>
            <a:rect l="l" t="t" r="r" b="b"/>
            <a:pathLst>
              <a:path w="5275580" h="76200">
                <a:moveTo>
                  <a:pt x="38100" y="76199"/>
                </a:moveTo>
                <a:lnTo>
                  <a:pt x="23269" y="73205"/>
                </a:lnTo>
                <a:lnTo>
                  <a:pt x="11159" y="65040"/>
                </a:lnTo>
                <a:lnTo>
                  <a:pt x="2994" y="52930"/>
                </a:lnTo>
                <a:lnTo>
                  <a:pt x="0" y="38100"/>
                </a:lnTo>
                <a:lnTo>
                  <a:pt x="2994" y="23269"/>
                </a:lnTo>
                <a:lnTo>
                  <a:pt x="11159" y="11159"/>
                </a:lnTo>
                <a:lnTo>
                  <a:pt x="23269" y="2994"/>
                </a:lnTo>
                <a:lnTo>
                  <a:pt x="38100" y="0"/>
                </a:lnTo>
                <a:lnTo>
                  <a:pt x="52930" y="2994"/>
                </a:lnTo>
                <a:lnTo>
                  <a:pt x="65040" y="11159"/>
                </a:lnTo>
                <a:lnTo>
                  <a:pt x="73205" y="23269"/>
                </a:lnTo>
                <a:lnTo>
                  <a:pt x="74917" y="31749"/>
                </a:lnTo>
                <a:lnTo>
                  <a:pt x="49568" y="31749"/>
                </a:lnTo>
                <a:lnTo>
                  <a:pt x="49568" y="44450"/>
                </a:lnTo>
                <a:lnTo>
                  <a:pt x="74917" y="44450"/>
                </a:lnTo>
                <a:lnTo>
                  <a:pt x="73205" y="52930"/>
                </a:lnTo>
                <a:lnTo>
                  <a:pt x="65040" y="65040"/>
                </a:lnTo>
                <a:lnTo>
                  <a:pt x="52930" y="73205"/>
                </a:lnTo>
                <a:lnTo>
                  <a:pt x="38100" y="76199"/>
                </a:lnTo>
                <a:close/>
              </a:path>
              <a:path w="5275580" h="76200">
                <a:moveTo>
                  <a:pt x="74917" y="44450"/>
                </a:moveTo>
                <a:lnTo>
                  <a:pt x="49568" y="44450"/>
                </a:lnTo>
                <a:lnTo>
                  <a:pt x="49568" y="31749"/>
                </a:lnTo>
                <a:lnTo>
                  <a:pt x="74917" y="31749"/>
                </a:lnTo>
                <a:lnTo>
                  <a:pt x="76200" y="38100"/>
                </a:lnTo>
                <a:lnTo>
                  <a:pt x="74917" y="44450"/>
                </a:lnTo>
                <a:close/>
              </a:path>
              <a:path w="5275580" h="76200">
                <a:moveTo>
                  <a:pt x="5275489" y="44450"/>
                </a:moveTo>
                <a:lnTo>
                  <a:pt x="74917" y="44450"/>
                </a:lnTo>
                <a:lnTo>
                  <a:pt x="76200" y="38100"/>
                </a:lnTo>
                <a:lnTo>
                  <a:pt x="74917" y="31749"/>
                </a:lnTo>
                <a:lnTo>
                  <a:pt x="5275489" y="31749"/>
                </a:lnTo>
                <a:lnTo>
                  <a:pt x="5275489" y="44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707604" y="1846281"/>
            <a:ext cx="3886200" cy="276034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46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FFFFFF"/>
                </a:solidFill>
                <a:latin typeface="微软雅黑"/>
                <a:cs typeface="微软雅黑"/>
              </a:rPr>
              <a:t>特斯拉贷款方案概述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FFFFFF"/>
                </a:solidFill>
                <a:latin typeface="微软雅黑"/>
                <a:cs typeface="微软雅黑"/>
              </a:rPr>
              <a:t>特斯拉贷款方案比较分析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FFFFFF"/>
                </a:solidFill>
                <a:latin typeface="微软雅黑"/>
                <a:cs typeface="微软雅黑"/>
              </a:rPr>
              <a:t>特斯拉贷款方案风险评估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FFFFFF"/>
                </a:solidFill>
                <a:latin typeface="微软雅黑"/>
                <a:cs typeface="微软雅黑"/>
              </a:rPr>
              <a:t>特斯拉贷款方案案例分析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FFFFFF"/>
                </a:solidFill>
                <a:latin typeface="微软雅黑"/>
                <a:cs typeface="微软雅黑"/>
              </a:rPr>
              <a:t>特斯拉贷款方案建议与展望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5"/>
              <a:t>01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8652" y="2885507"/>
            <a:ext cx="5254625" cy="7226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50" b="1" spc="-10">
                <a:solidFill>
                  <a:srgbClr val="FFFFFF"/>
                </a:solidFill>
                <a:latin typeface="微软雅黑"/>
                <a:cs typeface="微软雅黑"/>
              </a:rPr>
              <a:t>特斯拉贷款方案概述</a:t>
            </a:r>
            <a:endParaRPr sz="4550">
              <a:latin typeface="微软雅黑"/>
              <a:cs typeface="微软雅黑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0797" y="5678390"/>
            <a:ext cx="9501505" cy="343535"/>
            <a:chOff x="2690797" y="5678390"/>
            <a:chExt cx="9501505" cy="343535"/>
          </a:xfrm>
        </p:grpSpPr>
        <p:sp>
          <p:nvSpPr>
            <p:cNvPr id="5" name="object 5"/>
            <p:cNvSpPr/>
            <p:nvPr/>
          </p:nvSpPr>
          <p:spPr>
            <a:xfrm>
              <a:off x="3033915" y="5678398"/>
              <a:ext cx="343535" cy="343535"/>
            </a:xfrm>
            <a:custGeom>
              <a:rect l="l" t="t" r="r" b="b"/>
              <a:pathLst>
                <a:path w="343535" h="343535">
                  <a:moveTo>
                    <a:pt x="343115" y="171564"/>
                  </a:moveTo>
                  <a:lnTo>
                    <a:pt x="137236" y="0"/>
                  </a:lnTo>
                  <a:lnTo>
                    <a:pt x="0" y="0"/>
                  </a:lnTo>
                  <a:lnTo>
                    <a:pt x="205867" y="171564"/>
                  </a:lnTo>
                  <a:lnTo>
                    <a:pt x="0" y="343115"/>
                  </a:lnTo>
                  <a:lnTo>
                    <a:pt x="137236" y="343115"/>
                  </a:lnTo>
                  <a:lnTo>
                    <a:pt x="343115" y="171564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77034" y="5845187"/>
              <a:ext cx="8815070" cy="9525"/>
            </a:xfrm>
            <a:custGeom>
              <a:rect l="l" t="t" r="r" b="b"/>
              <a:pathLst>
                <a:path w="8815070" h="9525">
                  <a:moveTo>
                    <a:pt x="0" y="0"/>
                  </a:moveTo>
                  <a:lnTo>
                    <a:pt x="8814965" y="0"/>
                  </a:lnTo>
                  <a:lnTo>
                    <a:pt x="8814965" y="9525"/>
                  </a:lnTo>
                  <a:lnTo>
                    <a:pt x="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90787" y="5678398"/>
              <a:ext cx="514984" cy="343535"/>
            </a:xfrm>
            <a:custGeom>
              <a:rect l="l" t="t" r="r" b="b"/>
              <a:pathLst>
                <a:path w="514984" h="343535">
                  <a:moveTo>
                    <a:pt x="343128" y="171564"/>
                  </a:moveTo>
                  <a:lnTo>
                    <a:pt x="137248" y="0"/>
                  </a:lnTo>
                  <a:lnTo>
                    <a:pt x="0" y="0"/>
                  </a:lnTo>
                  <a:lnTo>
                    <a:pt x="205879" y="171564"/>
                  </a:lnTo>
                  <a:lnTo>
                    <a:pt x="0" y="343115"/>
                  </a:lnTo>
                  <a:lnTo>
                    <a:pt x="137248" y="343115"/>
                  </a:lnTo>
                  <a:lnTo>
                    <a:pt x="343128" y="171564"/>
                  </a:lnTo>
                  <a:close/>
                </a:path>
                <a:path w="514984" h="343535">
                  <a:moveTo>
                    <a:pt x="514680" y="171564"/>
                  </a:moveTo>
                  <a:lnTo>
                    <a:pt x="308813" y="0"/>
                  </a:lnTo>
                  <a:lnTo>
                    <a:pt x="171564" y="0"/>
                  </a:lnTo>
                  <a:lnTo>
                    <a:pt x="377431" y="171564"/>
                  </a:lnTo>
                  <a:lnTo>
                    <a:pt x="171564" y="343115"/>
                  </a:lnTo>
                  <a:lnTo>
                    <a:pt x="308813" y="343115"/>
                  </a:lnTo>
                  <a:lnTo>
                    <a:pt x="514680" y="171564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98652" y="5575480"/>
            <a:ext cx="1181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solidFill>
                  <a:srgbClr val="00BEA8"/>
                </a:solidFill>
                <a:latin typeface="微软雅黑"/>
                <a:cs typeface="微软雅黑"/>
              </a:rPr>
              <a:t>Chapter</a:t>
            </a:r>
            <a:endParaRPr sz="24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97051" y="1098976"/>
            <a:ext cx="1335405" cy="1335405"/>
            <a:chOff x="1097051" y="1098976"/>
            <a:chExt cx="1335405" cy="1335405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97051" y="1098976"/>
              <a:ext cx="1335305" cy="13353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33886" y="1135810"/>
              <a:ext cx="1261745" cy="1261745"/>
            </a:xfrm>
            <a:custGeom>
              <a:rect l="l" t="t" r="r" b="b"/>
              <a:pathLst>
                <a:path w="1261745" h="1261745">
                  <a:moveTo>
                    <a:pt x="1150096" y="1261637"/>
                  </a:moveTo>
                  <a:lnTo>
                    <a:pt x="111541" y="1261637"/>
                  </a:lnTo>
                  <a:lnTo>
                    <a:pt x="68124" y="1252872"/>
                  </a:lnTo>
                  <a:lnTo>
                    <a:pt x="32669" y="1228968"/>
                  </a:lnTo>
                  <a:lnTo>
                    <a:pt x="8765" y="1193513"/>
                  </a:lnTo>
                  <a:lnTo>
                    <a:pt x="0" y="1150096"/>
                  </a:lnTo>
                  <a:lnTo>
                    <a:pt x="0" y="111541"/>
                  </a:lnTo>
                  <a:lnTo>
                    <a:pt x="8765" y="68124"/>
                  </a:lnTo>
                  <a:lnTo>
                    <a:pt x="32669" y="32669"/>
                  </a:lnTo>
                  <a:lnTo>
                    <a:pt x="68124" y="8765"/>
                  </a:lnTo>
                  <a:lnTo>
                    <a:pt x="111541" y="0"/>
                  </a:lnTo>
                  <a:lnTo>
                    <a:pt x="1150096" y="0"/>
                  </a:lnTo>
                  <a:lnTo>
                    <a:pt x="1193513" y="8765"/>
                  </a:lnTo>
                  <a:lnTo>
                    <a:pt x="1228968" y="32669"/>
                  </a:lnTo>
                  <a:lnTo>
                    <a:pt x="1252872" y="68124"/>
                  </a:lnTo>
                  <a:lnTo>
                    <a:pt x="1256142" y="84323"/>
                  </a:lnTo>
                  <a:lnTo>
                    <a:pt x="191869" y="84323"/>
                  </a:lnTo>
                  <a:lnTo>
                    <a:pt x="151446" y="92484"/>
                  </a:lnTo>
                  <a:lnTo>
                    <a:pt x="118437" y="114740"/>
                  </a:lnTo>
                  <a:lnTo>
                    <a:pt x="96181" y="147749"/>
                  </a:lnTo>
                  <a:lnTo>
                    <a:pt x="88020" y="188171"/>
                  </a:lnTo>
                  <a:lnTo>
                    <a:pt x="88020" y="1066070"/>
                  </a:lnTo>
                  <a:lnTo>
                    <a:pt x="96181" y="1106492"/>
                  </a:lnTo>
                  <a:lnTo>
                    <a:pt x="118437" y="1139502"/>
                  </a:lnTo>
                  <a:lnTo>
                    <a:pt x="151446" y="1161757"/>
                  </a:lnTo>
                  <a:lnTo>
                    <a:pt x="191869" y="1169918"/>
                  </a:lnTo>
                  <a:lnTo>
                    <a:pt x="1257636" y="1169918"/>
                  </a:lnTo>
                  <a:lnTo>
                    <a:pt x="1252872" y="1193513"/>
                  </a:lnTo>
                  <a:lnTo>
                    <a:pt x="1228968" y="1228968"/>
                  </a:lnTo>
                  <a:lnTo>
                    <a:pt x="1193513" y="1252872"/>
                  </a:lnTo>
                  <a:lnTo>
                    <a:pt x="1150096" y="1261637"/>
                  </a:lnTo>
                  <a:close/>
                </a:path>
                <a:path w="1261745" h="1261745">
                  <a:moveTo>
                    <a:pt x="1257636" y="1169918"/>
                  </a:moveTo>
                  <a:lnTo>
                    <a:pt x="1069768" y="1169918"/>
                  </a:lnTo>
                  <a:lnTo>
                    <a:pt x="1110190" y="1161757"/>
                  </a:lnTo>
                  <a:lnTo>
                    <a:pt x="1143199" y="1139502"/>
                  </a:lnTo>
                  <a:lnTo>
                    <a:pt x="1165455" y="1106492"/>
                  </a:lnTo>
                  <a:lnTo>
                    <a:pt x="1173616" y="1066070"/>
                  </a:lnTo>
                  <a:lnTo>
                    <a:pt x="1173616" y="188171"/>
                  </a:lnTo>
                  <a:lnTo>
                    <a:pt x="1165455" y="147749"/>
                  </a:lnTo>
                  <a:lnTo>
                    <a:pt x="1143199" y="114740"/>
                  </a:lnTo>
                  <a:lnTo>
                    <a:pt x="1110190" y="92484"/>
                  </a:lnTo>
                  <a:lnTo>
                    <a:pt x="1069768" y="84323"/>
                  </a:lnTo>
                  <a:lnTo>
                    <a:pt x="1256142" y="84323"/>
                  </a:lnTo>
                  <a:lnTo>
                    <a:pt x="1261637" y="111541"/>
                  </a:lnTo>
                  <a:lnTo>
                    <a:pt x="1261637" y="1150096"/>
                  </a:lnTo>
                  <a:lnTo>
                    <a:pt x="1257636" y="1169918"/>
                  </a:lnTo>
                  <a:close/>
                </a:path>
              </a:pathLst>
            </a:custGeom>
            <a:solidFill>
              <a:srgbClr val="00B4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42915" y="1576096"/>
              <a:ext cx="843915" cy="577850"/>
            </a:xfrm>
            <a:custGeom>
              <a:rect l="l" t="t" r="r" b="b"/>
              <a:pathLst>
                <a:path w="843914" h="577850">
                  <a:moveTo>
                    <a:pt x="421654" y="444161"/>
                  </a:moveTo>
                  <a:lnTo>
                    <a:pt x="336963" y="437378"/>
                  </a:lnTo>
                  <a:lnTo>
                    <a:pt x="267402" y="420343"/>
                  </a:lnTo>
                  <a:lnTo>
                    <a:pt x="212927" y="398024"/>
                  </a:lnTo>
                  <a:lnTo>
                    <a:pt x="173491" y="375388"/>
                  </a:lnTo>
                  <a:lnTo>
                    <a:pt x="139525" y="349008"/>
                  </a:lnTo>
                  <a:lnTo>
                    <a:pt x="133325" y="339286"/>
                  </a:lnTo>
                  <a:lnTo>
                    <a:pt x="133325" y="215983"/>
                  </a:lnTo>
                  <a:lnTo>
                    <a:pt x="15175" y="176688"/>
                  </a:lnTo>
                  <a:lnTo>
                    <a:pt x="9031" y="173500"/>
                  </a:lnTo>
                  <a:lnTo>
                    <a:pt x="4234" y="168660"/>
                  </a:lnTo>
                  <a:lnTo>
                    <a:pt x="1113" y="162550"/>
                  </a:lnTo>
                  <a:lnTo>
                    <a:pt x="0" y="155551"/>
                  </a:lnTo>
                  <a:lnTo>
                    <a:pt x="1113" y="148708"/>
                  </a:lnTo>
                  <a:lnTo>
                    <a:pt x="414879" y="1354"/>
                  </a:lnTo>
                  <a:lnTo>
                    <a:pt x="419215" y="0"/>
                  </a:lnTo>
                  <a:lnTo>
                    <a:pt x="424092" y="0"/>
                  </a:lnTo>
                  <a:lnTo>
                    <a:pt x="428699" y="1354"/>
                  </a:lnTo>
                  <a:lnTo>
                    <a:pt x="561934" y="45798"/>
                  </a:lnTo>
                  <a:lnTo>
                    <a:pt x="421925" y="45798"/>
                  </a:lnTo>
                  <a:lnTo>
                    <a:pt x="92406" y="155551"/>
                  </a:lnTo>
                  <a:lnTo>
                    <a:pt x="318594" y="230888"/>
                  </a:lnTo>
                  <a:lnTo>
                    <a:pt x="177766" y="230888"/>
                  </a:lnTo>
                  <a:lnTo>
                    <a:pt x="177766" y="323297"/>
                  </a:lnTo>
                  <a:lnTo>
                    <a:pt x="214464" y="348372"/>
                  </a:lnTo>
                  <a:lnTo>
                    <a:pt x="267209" y="373079"/>
                  </a:lnTo>
                  <a:lnTo>
                    <a:pt x="309804" y="386269"/>
                  </a:lnTo>
                  <a:lnTo>
                    <a:pt x="361444" y="395953"/>
                  </a:lnTo>
                  <a:lnTo>
                    <a:pt x="421925" y="399718"/>
                  </a:lnTo>
                  <a:lnTo>
                    <a:pt x="617638" y="399718"/>
                  </a:lnTo>
                  <a:lnTo>
                    <a:pt x="615286" y="403359"/>
                  </a:lnTo>
                  <a:lnTo>
                    <a:pt x="608092" y="408389"/>
                  </a:lnTo>
                  <a:lnTo>
                    <a:pt x="564632" y="424039"/>
                  </a:lnTo>
                  <a:lnTo>
                    <a:pt x="518937" y="435218"/>
                  </a:lnTo>
                  <a:lnTo>
                    <a:pt x="471210" y="441925"/>
                  </a:lnTo>
                  <a:lnTo>
                    <a:pt x="421654" y="444161"/>
                  </a:lnTo>
                  <a:close/>
                </a:path>
                <a:path w="843914" h="577850">
                  <a:moveTo>
                    <a:pt x="826777" y="177230"/>
                  </a:moveTo>
                  <a:lnTo>
                    <a:pt x="686407" y="177230"/>
                  </a:lnTo>
                  <a:lnTo>
                    <a:pt x="751172" y="155551"/>
                  </a:lnTo>
                  <a:lnTo>
                    <a:pt x="421925" y="45798"/>
                  </a:lnTo>
                  <a:lnTo>
                    <a:pt x="561934" y="45798"/>
                  </a:lnTo>
                  <a:lnTo>
                    <a:pt x="828403" y="134684"/>
                  </a:lnTo>
                  <a:lnTo>
                    <a:pt x="834661" y="137868"/>
                  </a:lnTo>
                  <a:lnTo>
                    <a:pt x="839446" y="142679"/>
                  </a:lnTo>
                  <a:lnTo>
                    <a:pt x="842503" y="148708"/>
                  </a:lnTo>
                  <a:lnTo>
                    <a:pt x="843579" y="155551"/>
                  </a:lnTo>
                  <a:lnTo>
                    <a:pt x="842503" y="162550"/>
                  </a:lnTo>
                  <a:lnTo>
                    <a:pt x="839446" y="168660"/>
                  </a:lnTo>
                  <a:lnTo>
                    <a:pt x="834661" y="173500"/>
                  </a:lnTo>
                  <a:lnTo>
                    <a:pt x="828403" y="176688"/>
                  </a:lnTo>
                  <a:lnTo>
                    <a:pt x="826777" y="177230"/>
                  </a:lnTo>
                  <a:close/>
                </a:path>
                <a:path w="843914" h="577850">
                  <a:moveTo>
                    <a:pt x="562955" y="265304"/>
                  </a:moveTo>
                  <a:lnTo>
                    <a:pt x="421925" y="265304"/>
                  </a:lnTo>
                  <a:lnTo>
                    <a:pt x="596439" y="207311"/>
                  </a:lnTo>
                  <a:lnTo>
                    <a:pt x="418131" y="177501"/>
                  </a:lnTo>
                  <a:lnTo>
                    <a:pt x="409997" y="174398"/>
                  </a:lnTo>
                  <a:lnTo>
                    <a:pt x="403870" y="168525"/>
                  </a:lnTo>
                  <a:lnTo>
                    <a:pt x="400335" y="160772"/>
                  </a:lnTo>
                  <a:lnTo>
                    <a:pt x="399975" y="152028"/>
                  </a:lnTo>
                  <a:lnTo>
                    <a:pt x="403040" y="143737"/>
                  </a:lnTo>
                  <a:lnTo>
                    <a:pt x="408849" y="137530"/>
                  </a:lnTo>
                  <a:lnTo>
                    <a:pt x="416589" y="133964"/>
                  </a:lnTo>
                  <a:lnTo>
                    <a:pt x="425447" y="133600"/>
                  </a:lnTo>
                  <a:lnTo>
                    <a:pt x="686407" y="177230"/>
                  </a:lnTo>
                  <a:lnTo>
                    <a:pt x="826777" y="177230"/>
                  </a:lnTo>
                  <a:lnTo>
                    <a:pt x="710525" y="215983"/>
                  </a:lnTo>
                  <a:lnTo>
                    <a:pt x="710525" y="230888"/>
                  </a:lnTo>
                  <a:lnTo>
                    <a:pt x="666083" y="230888"/>
                  </a:lnTo>
                  <a:lnTo>
                    <a:pt x="562955" y="265304"/>
                  </a:lnTo>
                  <a:close/>
                </a:path>
                <a:path w="843914" h="577850">
                  <a:moveTo>
                    <a:pt x="424092" y="311102"/>
                  </a:moveTo>
                  <a:lnTo>
                    <a:pt x="419486" y="311102"/>
                  </a:lnTo>
                  <a:lnTo>
                    <a:pt x="417047" y="310560"/>
                  </a:lnTo>
                  <a:lnTo>
                    <a:pt x="414879" y="310018"/>
                  </a:lnTo>
                  <a:lnTo>
                    <a:pt x="177766" y="230888"/>
                  </a:lnTo>
                  <a:lnTo>
                    <a:pt x="318594" y="230888"/>
                  </a:lnTo>
                  <a:lnTo>
                    <a:pt x="421925" y="265304"/>
                  </a:lnTo>
                  <a:lnTo>
                    <a:pt x="562955" y="265304"/>
                  </a:lnTo>
                  <a:lnTo>
                    <a:pt x="428970" y="310018"/>
                  </a:lnTo>
                  <a:lnTo>
                    <a:pt x="424092" y="311102"/>
                  </a:lnTo>
                  <a:close/>
                </a:path>
                <a:path w="843914" h="577850">
                  <a:moveTo>
                    <a:pt x="739520" y="577490"/>
                  </a:moveTo>
                  <a:lnTo>
                    <a:pt x="637087" y="577490"/>
                  </a:lnTo>
                  <a:lnTo>
                    <a:pt x="630584" y="574238"/>
                  </a:lnTo>
                  <a:lnTo>
                    <a:pt x="626248" y="568819"/>
                  </a:lnTo>
                  <a:lnTo>
                    <a:pt x="622183" y="563670"/>
                  </a:lnTo>
                  <a:lnTo>
                    <a:pt x="620557" y="556353"/>
                  </a:lnTo>
                  <a:lnTo>
                    <a:pt x="661205" y="394027"/>
                  </a:lnTo>
                  <a:lnTo>
                    <a:pt x="645192" y="384008"/>
                  </a:lnTo>
                  <a:lnTo>
                    <a:pt x="632684" y="369976"/>
                  </a:lnTo>
                  <a:lnTo>
                    <a:pt x="624546" y="352793"/>
                  </a:lnTo>
                  <a:lnTo>
                    <a:pt x="621641" y="333324"/>
                  </a:lnTo>
                  <a:lnTo>
                    <a:pt x="624927" y="312563"/>
                  </a:lnTo>
                  <a:lnTo>
                    <a:pt x="634107" y="294470"/>
                  </a:lnTo>
                  <a:lnTo>
                    <a:pt x="648164" y="280086"/>
                  </a:lnTo>
                  <a:lnTo>
                    <a:pt x="666083" y="270453"/>
                  </a:lnTo>
                  <a:lnTo>
                    <a:pt x="666083" y="230888"/>
                  </a:lnTo>
                  <a:lnTo>
                    <a:pt x="710525" y="230888"/>
                  </a:lnTo>
                  <a:lnTo>
                    <a:pt x="710525" y="270453"/>
                  </a:lnTo>
                  <a:lnTo>
                    <a:pt x="728287" y="280086"/>
                  </a:lnTo>
                  <a:lnTo>
                    <a:pt x="742264" y="294470"/>
                  </a:lnTo>
                  <a:lnTo>
                    <a:pt x="750675" y="311102"/>
                  </a:lnTo>
                  <a:lnTo>
                    <a:pt x="688304" y="311102"/>
                  </a:lnTo>
                  <a:lnTo>
                    <a:pt x="679573" y="312821"/>
                  </a:lnTo>
                  <a:lnTo>
                    <a:pt x="672519" y="317538"/>
                  </a:lnTo>
                  <a:lnTo>
                    <a:pt x="667802" y="324593"/>
                  </a:lnTo>
                  <a:lnTo>
                    <a:pt x="666083" y="333324"/>
                  </a:lnTo>
                  <a:lnTo>
                    <a:pt x="667802" y="341941"/>
                  </a:lnTo>
                  <a:lnTo>
                    <a:pt x="672519" y="349008"/>
                  </a:lnTo>
                  <a:lnTo>
                    <a:pt x="679573" y="353788"/>
                  </a:lnTo>
                  <a:lnTo>
                    <a:pt x="688304" y="355545"/>
                  </a:lnTo>
                  <a:lnTo>
                    <a:pt x="750487" y="355545"/>
                  </a:lnTo>
                  <a:lnTo>
                    <a:pt x="743652" y="369976"/>
                  </a:lnTo>
                  <a:lnTo>
                    <a:pt x="731145" y="384008"/>
                  </a:lnTo>
                  <a:lnTo>
                    <a:pt x="715131" y="394027"/>
                  </a:lnTo>
                  <a:lnTo>
                    <a:pt x="733928" y="469092"/>
                  </a:lnTo>
                  <a:lnTo>
                    <a:pt x="688304" y="469092"/>
                  </a:lnTo>
                  <a:lnTo>
                    <a:pt x="672315" y="533047"/>
                  </a:lnTo>
                  <a:lnTo>
                    <a:pt x="749943" y="533047"/>
                  </a:lnTo>
                  <a:lnTo>
                    <a:pt x="755779" y="556353"/>
                  </a:lnTo>
                  <a:lnTo>
                    <a:pt x="754424" y="563670"/>
                  </a:lnTo>
                  <a:lnTo>
                    <a:pt x="750088" y="568819"/>
                  </a:lnTo>
                  <a:lnTo>
                    <a:pt x="746024" y="574238"/>
                  </a:lnTo>
                  <a:lnTo>
                    <a:pt x="739520" y="577490"/>
                  </a:lnTo>
                  <a:close/>
                </a:path>
                <a:path w="843914" h="577850">
                  <a:moveTo>
                    <a:pt x="750487" y="355545"/>
                  </a:moveTo>
                  <a:lnTo>
                    <a:pt x="688304" y="355545"/>
                  </a:lnTo>
                  <a:lnTo>
                    <a:pt x="696878" y="353788"/>
                  </a:lnTo>
                  <a:lnTo>
                    <a:pt x="703851" y="349008"/>
                  </a:lnTo>
                  <a:lnTo>
                    <a:pt x="708539" y="341941"/>
                  </a:lnTo>
                  <a:lnTo>
                    <a:pt x="710253" y="333324"/>
                  </a:lnTo>
                  <a:lnTo>
                    <a:pt x="708539" y="324593"/>
                  </a:lnTo>
                  <a:lnTo>
                    <a:pt x="703851" y="317538"/>
                  </a:lnTo>
                  <a:lnTo>
                    <a:pt x="696878" y="312821"/>
                  </a:lnTo>
                  <a:lnTo>
                    <a:pt x="688304" y="311102"/>
                  </a:lnTo>
                  <a:lnTo>
                    <a:pt x="750675" y="311102"/>
                  </a:lnTo>
                  <a:lnTo>
                    <a:pt x="751414" y="312563"/>
                  </a:lnTo>
                  <a:lnTo>
                    <a:pt x="754695" y="333324"/>
                  </a:lnTo>
                  <a:lnTo>
                    <a:pt x="751790" y="352793"/>
                  </a:lnTo>
                  <a:lnTo>
                    <a:pt x="750487" y="355545"/>
                  </a:lnTo>
                  <a:close/>
                </a:path>
                <a:path w="843914" h="577850">
                  <a:moveTo>
                    <a:pt x="617638" y="399718"/>
                  </a:moveTo>
                  <a:lnTo>
                    <a:pt x="421925" y="399718"/>
                  </a:lnTo>
                  <a:lnTo>
                    <a:pt x="466862" y="397689"/>
                  </a:lnTo>
                  <a:lnTo>
                    <a:pt x="510097" y="391622"/>
                  </a:lnTo>
                  <a:lnTo>
                    <a:pt x="551452" y="381540"/>
                  </a:lnTo>
                  <a:lnTo>
                    <a:pt x="590749" y="367469"/>
                  </a:lnTo>
                  <a:lnTo>
                    <a:pt x="599433" y="365670"/>
                  </a:lnTo>
                  <a:lnTo>
                    <a:pt x="607787" y="367300"/>
                  </a:lnTo>
                  <a:lnTo>
                    <a:pt x="614871" y="371928"/>
                  </a:lnTo>
                  <a:lnTo>
                    <a:pt x="619744" y="379122"/>
                  </a:lnTo>
                  <a:lnTo>
                    <a:pt x="621544" y="387811"/>
                  </a:lnTo>
                  <a:lnTo>
                    <a:pt x="619914" y="396195"/>
                  </a:lnTo>
                  <a:lnTo>
                    <a:pt x="617638" y="399718"/>
                  </a:lnTo>
                  <a:close/>
                </a:path>
                <a:path w="843914" h="577850">
                  <a:moveTo>
                    <a:pt x="749943" y="533047"/>
                  </a:moveTo>
                  <a:lnTo>
                    <a:pt x="704292" y="533047"/>
                  </a:lnTo>
                  <a:lnTo>
                    <a:pt x="688304" y="469092"/>
                  </a:lnTo>
                  <a:lnTo>
                    <a:pt x="733928" y="469092"/>
                  </a:lnTo>
                  <a:lnTo>
                    <a:pt x="749943" y="5330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1600" y="1244600"/>
            <a:ext cx="7848600" cy="52482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/>
              <a:t>特斯拉贷款方案简介</a:t>
            </a:r>
            <a:endParaRPr sz="3000"/>
          </a:p>
        </p:txBody>
      </p:sp>
      <p:sp>
        <p:nvSpPr>
          <p:cNvPr id="25" name="object 25"/>
          <p:cNvSpPr txBox="1"/>
          <p:nvPr/>
        </p:nvSpPr>
        <p:spPr>
          <a:xfrm>
            <a:off x="642363" y="1506960"/>
            <a:ext cx="27686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特斯拉贷款方案是由特斯拉汽车公司提供的一套汽车贷款服务，旨在帮助消费者分期付款购买特斯拉汽车。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963" y="3878729"/>
            <a:ext cx="3974465" cy="2162810"/>
          </a:xfrm>
          <a:prstGeom prst="rect">
            <a:avLst/>
          </a:prstGeom>
          <a:solidFill>
            <a:srgbClr val="008E7E">
              <a:alpha val="76861"/>
            </a:srgbClr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226060" marR="996315">
              <a:lnSpc>
                <a:spcPct val="150000"/>
              </a:lnSpc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该方案提供多种贷款期限、利率和还款方式，以满足不同消费者的需求。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085579" y="1448346"/>
            <a:ext cx="5270500" cy="4832985"/>
            <a:chOff x="6085579" y="1448346"/>
            <a:chExt cx="5270500" cy="4832985"/>
          </a:xfrm>
        </p:grpSpPr>
        <p:sp>
          <p:nvSpPr>
            <p:cNvPr id="3" name="object 3"/>
            <p:cNvSpPr/>
            <p:nvPr/>
          </p:nvSpPr>
          <p:spPr>
            <a:xfrm>
              <a:off x="7014299" y="1448345"/>
              <a:ext cx="4342130" cy="4832985"/>
            </a:xfrm>
            <a:custGeom>
              <a:rect l="l" t="t" r="r" b="b"/>
              <a:pathLst>
                <a:path w="4342130" h="4832985">
                  <a:moveTo>
                    <a:pt x="4341634" y="2416213"/>
                  </a:moveTo>
                  <a:lnTo>
                    <a:pt x="3752672" y="1238313"/>
                  </a:lnTo>
                  <a:lnTo>
                    <a:pt x="2409698" y="1238313"/>
                  </a:lnTo>
                  <a:lnTo>
                    <a:pt x="1593189" y="0"/>
                  </a:lnTo>
                  <a:lnTo>
                    <a:pt x="0" y="0"/>
                  </a:lnTo>
                  <a:lnTo>
                    <a:pt x="0" y="4832426"/>
                  </a:lnTo>
                  <a:lnTo>
                    <a:pt x="1593189" y="4832426"/>
                  </a:lnTo>
                  <a:lnTo>
                    <a:pt x="2409698" y="3594112"/>
                  </a:lnTo>
                  <a:lnTo>
                    <a:pt x="3752672" y="3594112"/>
                  </a:lnTo>
                  <a:lnTo>
                    <a:pt x="4341634" y="2416213"/>
                  </a:lnTo>
                  <a:close/>
                </a:path>
              </a:pathLst>
            </a:custGeom>
            <a:solidFill>
              <a:srgbClr val="008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085573" y="1448345"/>
              <a:ext cx="4248785" cy="4832985"/>
            </a:xfrm>
            <a:custGeom>
              <a:rect l="l" t="t" r="r" b="b"/>
              <a:pathLst>
                <a:path w="4248784" h="4832985">
                  <a:moveTo>
                    <a:pt x="1857463" y="1215656"/>
                  </a:moveTo>
                  <a:lnTo>
                    <a:pt x="928725" y="0"/>
                  </a:lnTo>
                  <a:lnTo>
                    <a:pt x="0" y="1215656"/>
                  </a:lnTo>
                  <a:lnTo>
                    <a:pt x="917181" y="2416213"/>
                  </a:lnTo>
                  <a:lnTo>
                    <a:pt x="0" y="3616769"/>
                  </a:lnTo>
                  <a:lnTo>
                    <a:pt x="928725" y="4832426"/>
                  </a:lnTo>
                  <a:lnTo>
                    <a:pt x="1857463" y="3616769"/>
                  </a:lnTo>
                  <a:lnTo>
                    <a:pt x="940257" y="2416213"/>
                  </a:lnTo>
                  <a:lnTo>
                    <a:pt x="1857463" y="1215656"/>
                  </a:lnTo>
                  <a:close/>
                </a:path>
                <a:path w="4248784" h="4832985">
                  <a:moveTo>
                    <a:pt x="4248505" y="2416213"/>
                  </a:moveTo>
                  <a:lnTo>
                    <a:pt x="3349968" y="1238313"/>
                  </a:lnTo>
                  <a:lnTo>
                    <a:pt x="2451443" y="2416213"/>
                  </a:lnTo>
                  <a:lnTo>
                    <a:pt x="3349968" y="3594112"/>
                  </a:lnTo>
                  <a:lnTo>
                    <a:pt x="4248505" y="2416213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82511" y="2291067"/>
              <a:ext cx="3053080" cy="3016885"/>
            </a:xfrm>
            <a:custGeom>
              <a:rect l="l" t="t" r="r" b="b"/>
              <a:pathLst>
                <a:path w="3053079" h="3016885">
                  <a:moveTo>
                    <a:pt x="618921" y="172275"/>
                  </a:moveTo>
                  <a:lnTo>
                    <a:pt x="446646" y="68922"/>
                  </a:lnTo>
                  <a:lnTo>
                    <a:pt x="446646" y="229692"/>
                  </a:lnTo>
                  <a:lnTo>
                    <a:pt x="446646" y="459397"/>
                  </a:lnTo>
                  <a:lnTo>
                    <a:pt x="389216" y="459397"/>
                  </a:lnTo>
                  <a:lnTo>
                    <a:pt x="389216" y="229692"/>
                  </a:lnTo>
                  <a:lnTo>
                    <a:pt x="446646" y="229692"/>
                  </a:lnTo>
                  <a:lnTo>
                    <a:pt x="446646" y="68922"/>
                  </a:lnTo>
                  <a:lnTo>
                    <a:pt x="331787" y="0"/>
                  </a:lnTo>
                  <a:lnTo>
                    <a:pt x="274370" y="34455"/>
                  </a:lnTo>
                  <a:lnTo>
                    <a:pt x="274370" y="229692"/>
                  </a:lnTo>
                  <a:lnTo>
                    <a:pt x="274370" y="459397"/>
                  </a:lnTo>
                  <a:lnTo>
                    <a:pt x="216941" y="459397"/>
                  </a:lnTo>
                  <a:lnTo>
                    <a:pt x="216941" y="229692"/>
                  </a:lnTo>
                  <a:lnTo>
                    <a:pt x="274370" y="229692"/>
                  </a:lnTo>
                  <a:lnTo>
                    <a:pt x="274370" y="34455"/>
                  </a:lnTo>
                  <a:lnTo>
                    <a:pt x="44665" y="172275"/>
                  </a:lnTo>
                  <a:lnTo>
                    <a:pt x="44665" y="229692"/>
                  </a:lnTo>
                  <a:lnTo>
                    <a:pt x="102095" y="229692"/>
                  </a:lnTo>
                  <a:lnTo>
                    <a:pt x="102095" y="516826"/>
                  </a:lnTo>
                  <a:lnTo>
                    <a:pt x="44665" y="516826"/>
                  </a:lnTo>
                  <a:lnTo>
                    <a:pt x="44665" y="574243"/>
                  </a:lnTo>
                  <a:lnTo>
                    <a:pt x="618921" y="574243"/>
                  </a:lnTo>
                  <a:lnTo>
                    <a:pt x="618921" y="516826"/>
                  </a:lnTo>
                  <a:lnTo>
                    <a:pt x="561492" y="516826"/>
                  </a:lnTo>
                  <a:lnTo>
                    <a:pt x="561492" y="459397"/>
                  </a:lnTo>
                  <a:lnTo>
                    <a:pt x="561492" y="229692"/>
                  </a:lnTo>
                  <a:lnTo>
                    <a:pt x="618921" y="229692"/>
                  </a:lnTo>
                  <a:lnTo>
                    <a:pt x="618921" y="172275"/>
                  </a:lnTo>
                  <a:close/>
                </a:path>
                <a:path w="3053079" h="3016885">
                  <a:moveTo>
                    <a:pt x="663587" y="2950464"/>
                  </a:moveTo>
                  <a:lnTo>
                    <a:pt x="597230" y="2950464"/>
                  </a:lnTo>
                  <a:lnTo>
                    <a:pt x="597230" y="2917291"/>
                  </a:lnTo>
                  <a:lnTo>
                    <a:pt x="597230" y="2850934"/>
                  </a:lnTo>
                  <a:lnTo>
                    <a:pt x="597230" y="2552319"/>
                  </a:lnTo>
                  <a:lnTo>
                    <a:pt x="592010" y="2526500"/>
                  </a:lnTo>
                  <a:lnTo>
                    <a:pt x="577786" y="2505405"/>
                  </a:lnTo>
                  <a:lnTo>
                    <a:pt x="556691" y="2491181"/>
                  </a:lnTo>
                  <a:lnTo>
                    <a:pt x="530872" y="2485961"/>
                  </a:lnTo>
                  <a:lnTo>
                    <a:pt x="530872" y="2552319"/>
                  </a:lnTo>
                  <a:lnTo>
                    <a:pt x="530872" y="2850934"/>
                  </a:lnTo>
                  <a:lnTo>
                    <a:pt x="398157" y="2850934"/>
                  </a:lnTo>
                  <a:lnTo>
                    <a:pt x="398157" y="2917291"/>
                  </a:lnTo>
                  <a:lnTo>
                    <a:pt x="398157" y="2950464"/>
                  </a:lnTo>
                  <a:lnTo>
                    <a:pt x="265430" y="2950464"/>
                  </a:lnTo>
                  <a:lnTo>
                    <a:pt x="265430" y="2917291"/>
                  </a:lnTo>
                  <a:lnTo>
                    <a:pt x="398157" y="2917291"/>
                  </a:lnTo>
                  <a:lnTo>
                    <a:pt x="398157" y="2850934"/>
                  </a:lnTo>
                  <a:lnTo>
                    <a:pt x="132715" y="2850934"/>
                  </a:lnTo>
                  <a:lnTo>
                    <a:pt x="132715" y="2552319"/>
                  </a:lnTo>
                  <a:lnTo>
                    <a:pt x="530872" y="2552319"/>
                  </a:lnTo>
                  <a:lnTo>
                    <a:pt x="530872" y="2485961"/>
                  </a:lnTo>
                  <a:lnTo>
                    <a:pt x="132715" y="2485961"/>
                  </a:lnTo>
                  <a:lnTo>
                    <a:pt x="106959" y="2491194"/>
                  </a:lnTo>
                  <a:lnTo>
                    <a:pt x="85852" y="2505456"/>
                  </a:lnTo>
                  <a:lnTo>
                    <a:pt x="71602" y="2526550"/>
                  </a:lnTo>
                  <a:lnTo>
                    <a:pt x="66357" y="2552319"/>
                  </a:lnTo>
                  <a:lnTo>
                    <a:pt x="66357" y="2950464"/>
                  </a:lnTo>
                  <a:lnTo>
                    <a:pt x="0" y="2950464"/>
                  </a:lnTo>
                  <a:lnTo>
                    <a:pt x="0" y="2983649"/>
                  </a:lnTo>
                  <a:lnTo>
                    <a:pt x="2603" y="2996565"/>
                  </a:lnTo>
                  <a:lnTo>
                    <a:pt x="9715" y="3007106"/>
                  </a:lnTo>
                  <a:lnTo>
                    <a:pt x="20269" y="3014218"/>
                  </a:lnTo>
                  <a:lnTo>
                    <a:pt x="33185" y="3016821"/>
                  </a:lnTo>
                  <a:lnTo>
                    <a:pt x="630402" y="3016821"/>
                  </a:lnTo>
                  <a:lnTo>
                    <a:pt x="643318" y="3014218"/>
                  </a:lnTo>
                  <a:lnTo>
                    <a:pt x="653872" y="3007106"/>
                  </a:lnTo>
                  <a:lnTo>
                    <a:pt x="660971" y="2996565"/>
                  </a:lnTo>
                  <a:lnTo>
                    <a:pt x="663587" y="2983649"/>
                  </a:lnTo>
                  <a:lnTo>
                    <a:pt x="663587" y="2950464"/>
                  </a:lnTo>
                  <a:close/>
                </a:path>
                <a:path w="3053079" h="3016885">
                  <a:moveTo>
                    <a:pt x="3052927" y="1753425"/>
                  </a:moveTo>
                  <a:lnTo>
                    <a:pt x="2753029" y="1753425"/>
                  </a:lnTo>
                  <a:lnTo>
                    <a:pt x="2752953" y="1284401"/>
                  </a:lnTo>
                  <a:lnTo>
                    <a:pt x="2752229" y="1283144"/>
                  </a:lnTo>
                  <a:lnTo>
                    <a:pt x="2753029" y="1284401"/>
                  </a:lnTo>
                  <a:lnTo>
                    <a:pt x="2753029" y="1284541"/>
                  </a:lnTo>
                  <a:lnTo>
                    <a:pt x="2778137" y="1328140"/>
                  </a:lnTo>
                  <a:lnTo>
                    <a:pt x="2797391" y="1376934"/>
                  </a:lnTo>
                  <a:lnTo>
                    <a:pt x="2809379" y="1428940"/>
                  </a:lnTo>
                  <a:lnTo>
                    <a:pt x="2813520" y="1483525"/>
                  </a:lnTo>
                  <a:lnTo>
                    <a:pt x="2809392" y="1538097"/>
                  </a:lnTo>
                  <a:lnTo>
                    <a:pt x="2797479" y="1589951"/>
                  </a:lnTo>
                  <a:lnTo>
                    <a:pt x="2778468" y="1638388"/>
                  </a:lnTo>
                  <a:lnTo>
                    <a:pt x="2753029" y="1682648"/>
                  </a:lnTo>
                  <a:lnTo>
                    <a:pt x="2753029" y="1693443"/>
                  </a:lnTo>
                  <a:lnTo>
                    <a:pt x="3052026" y="1693443"/>
                  </a:lnTo>
                  <a:lnTo>
                    <a:pt x="3051949" y="1692046"/>
                  </a:lnTo>
                  <a:lnTo>
                    <a:pt x="3046057" y="1641906"/>
                  </a:lnTo>
                  <a:lnTo>
                    <a:pt x="3035147" y="1593481"/>
                  </a:lnTo>
                  <a:lnTo>
                    <a:pt x="3019450" y="1547025"/>
                  </a:lnTo>
                  <a:lnTo>
                    <a:pt x="2999257" y="1502803"/>
                  </a:lnTo>
                  <a:lnTo>
                    <a:pt x="2974797" y="1461096"/>
                  </a:lnTo>
                  <a:lnTo>
                    <a:pt x="2946336" y="1422158"/>
                  </a:lnTo>
                  <a:lnTo>
                    <a:pt x="2914129" y="1386268"/>
                  </a:lnTo>
                  <a:lnTo>
                    <a:pt x="2878442" y="1353680"/>
                  </a:lnTo>
                  <a:lnTo>
                    <a:pt x="2839529" y="1324660"/>
                  </a:lnTo>
                  <a:lnTo>
                    <a:pt x="2797632" y="1299476"/>
                  </a:lnTo>
                  <a:lnTo>
                    <a:pt x="2753029" y="1278407"/>
                  </a:lnTo>
                  <a:lnTo>
                    <a:pt x="2753029" y="1273606"/>
                  </a:lnTo>
                  <a:lnTo>
                    <a:pt x="2693060" y="1273606"/>
                  </a:lnTo>
                  <a:lnTo>
                    <a:pt x="2693060" y="1329982"/>
                  </a:lnTo>
                  <a:lnTo>
                    <a:pt x="2691701" y="1335087"/>
                  </a:lnTo>
                  <a:lnTo>
                    <a:pt x="2675953" y="1380782"/>
                  </a:lnTo>
                  <a:lnTo>
                    <a:pt x="2657259" y="1425041"/>
                  </a:lnTo>
                  <a:lnTo>
                    <a:pt x="2635745" y="1467764"/>
                  </a:lnTo>
                  <a:lnTo>
                    <a:pt x="2611513" y="1508836"/>
                  </a:lnTo>
                  <a:lnTo>
                    <a:pt x="2584653" y="1548142"/>
                  </a:lnTo>
                  <a:lnTo>
                    <a:pt x="2555290" y="1585582"/>
                  </a:lnTo>
                  <a:lnTo>
                    <a:pt x="2523515" y="1621053"/>
                  </a:lnTo>
                  <a:lnTo>
                    <a:pt x="2489428" y="1654441"/>
                  </a:lnTo>
                  <a:lnTo>
                    <a:pt x="2453144" y="1685645"/>
                  </a:lnTo>
                  <a:lnTo>
                    <a:pt x="2453144" y="1693443"/>
                  </a:lnTo>
                  <a:lnTo>
                    <a:pt x="2693060" y="1693443"/>
                  </a:lnTo>
                  <a:lnTo>
                    <a:pt x="2693060" y="1753425"/>
                  </a:lnTo>
                  <a:lnTo>
                    <a:pt x="2453144" y="1753425"/>
                  </a:lnTo>
                  <a:lnTo>
                    <a:pt x="2513126" y="1873377"/>
                  </a:lnTo>
                  <a:lnTo>
                    <a:pt x="2932963" y="1873377"/>
                  </a:lnTo>
                  <a:lnTo>
                    <a:pt x="3052927" y="1753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1702238"/>
            <a:ext cx="166569" cy="16656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3114" y="1616516"/>
            <a:ext cx="4406900" cy="412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>
                <a:solidFill>
                  <a:srgbClr val="00BEA8"/>
                </a:solidFill>
                <a:latin typeface="微软雅黑"/>
                <a:cs typeface="微软雅黑"/>
              </a:rPr>
              <a:t>低利率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特斯拉贷款方案的利率相对较低，通常低于市场平均</a:t>
            </a:r>
            <a:r>
              <a:rPr sz="1500" spc="-20">
                <a:solidFill>
                  <a:srgbClr val="FFFFFF"/>
                </a:solidFill>
                <a:latin typeface="微软雅黑"/>
                <a:cs typeface="微软雅黑"/>
              </a:rPr>
              <a:t>水平。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800" b="1" spc="-15">
                <a:solidFill>
                  <a:srgbClr val="00BEA8"/>
                </a:solidFill>
                <a:latin typeface="微软雅黑"/>
                <a:cs typeface="微软雅黑"/>
              </a:rPr>
              <a:t>灵活还款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消费者可以根据自己的财务状况选择不同的还款期限</a:t>
            </a:r>
            <a:r>
              <a:rPr sz="1500" spc="-15">
                <a:solidFill>
                  <a:srgbClr val="FFFFFF"/>
                </a:solidFill>
                <a:latin typeface="微软雅黑"/>
                <a:cs typeface="微软雅黑"/>
              </a:rPr>
              <a:t>和方式。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800" b="1" spc="-15">
                <a:solidFill>
                  <a:srgbClr val="00BEA8"/>
                </a:solidFill>
                <a:latin typeface="微软雅黑"/>
                <a:cs typeface="微软雅黑"/>
              </a:rPr>
              <a:t>便捷申请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申请过程相对简单，消费者可以通过特斯拉官方网站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或线下门店申请。</a:t>
            </a:r>
            <a:endParaRPr sz="1500">
              <a:latin typeface="微软雅黑"/>
              <a:cs typeface="微软雅黑"/>
            </a:endParaRPr>
          </a:p>
        </p:txBody>
      </p:sp>
      <p:pic>
        <p:nvPicPr>
          <p:cNvPr id="8" name="object 8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3245909"/>
            <a:ext cx="166569" cy="16656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4808201"/>
            <a:ext cx="166570" cy="16657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/>
              <a:t>特斯拉贷款方案特点</a:t>
            </a:r>
            <a:endParaRPr sz="30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319126"/>
            <a:ext cx="4357370" cy="5105400"/>
            <a:chOff x="0" y="1319126"/>
            <a:chExt cx="4357370" cy="5105400"/>
          </a:xfrm>
        </p:grpSpPr>
        <p:sp>
          <p:nvSpPr>
            <p:cNvPr id="3" name="object 3"/>
            <p:cNvSpPr/>
            <p:nvPr/>
          </p:nvSpPr>
          <p:spPr>
            <a:xfrm>
              <a:off x="0" y="1319126"/>
              <a:ext cx="4357370" cy="5105400"/>
            </a:xfrm>
            <a:custGeom>
              <a:rect l="l" t="t" r="r" b="b"/>
              <a:pathLst>
                <a:path w="4357370" h="5105400">
                  <a:moveTo>
                    <a:pt x="2091266" y="12699"/>
                  </a:moveTo>
                  <a:lnTo>
                    <a:pt x="1515976" y="12699"/>
                  </a:lnTo>
                  <a:lnTo>
                    <a:pt x="1563315" y="0"/>
                  </a:lnTo>
                  <a:lnTo>
                    <a:pt x="2043927" y="0"/>
                  </a:lnTo>
                  <a:lnTo>
                    <a:pt x="2091266" y="12699"/>
                  </a:lnTo>
                  <a:close/>
                </a:path>
                <a:path w="4357370" h="5105400">
                  <a:moveTo>
                    <a:pt x="2185157" y="25399"/>
                  </a:moveTo>
                  <a:lnTo>
                    <a:pt x="1422085" y="25399"/>
                  </a:lnTo>
                  <a:lnTo>
                    <a:pt x="1468897" y="12699"/>
                  </a:lnTo>
                  <a:lnTo>
                    <a:pt x="2138345" y="12699"/>
                  </a:lnTo>
                  <a:lnTo>
                    <a:pt x="2185157" y="25399"/>
                  </a:lnTo>
                  <a:close/>
                </a:path>
                <a:path w="4357370" h="5105400">
                  <a:moveTo>
                    <a:pt x="2323908" y="50799"/>
                  </a:moveTo>
                  <a:lnTo>
                    <a:pt x="1283335" y="50799"/>
                  </a:lnTo>
                  <a:lnTo>
                    <a:pt x="1375549" y="25399"/>
                  </a:lnTo>
                  <a:lnTo>
                    <a:pt x="2231694" y="25399"/>
                  </a:lnTo>
                  <a:lnTo>
                    <a:pt x="2323908" y="50799"/>
                  </a:lnTo>
                  <a:close/>
                </a:path>
                <a:path w="4357370" h="5105400">
                  <a:moveTo>
                    <a:pt x="2369574" y="5041900"/>
                  </a:moveTo>
                  <a:lnTo>
                    <a:pt x="1237674" y="5041900"/>
                  </a:lnTo>
                  <a:lnTo>
                    <a:pt x="970438" y="4965700"/>
                  </a:lnTo>
                  <a:lnTo>
                    <a:pt x="927095" y="4940300"/>
                  </a:lnTo>
                  <a:lnTo>
                    <a:pt x="841509" y="4914900"/>
                  </a:lnTo>
                  <a:lnTo>
                    <a:pt x="799281" y="4889500"/>
                  </a:lnTo>
                  <a:lnTo>
                    <a:pt x="757439" y="4876800"/>
                  </a:lnTo>
                  <a:lnTo>
                    <a:pt x="715994" y="4851400"/>
                  </a:lnTo>
                  <a:lnTo>
                    <a:pt x="674951" y="4838700"/>
                  </a:lnTo>
                  <a:lnTo>
                    <a:pt x="634320" y="4813300"/>
                  </a:lnTo>
                  <a:lnTo>
                    <a:pt x="594107" y="4800600"/>
                  </a:lnTo>
                  <a:lnTo>
                    <a:pt x="514973" y="4749800"/>
                  </a:lnTo>
                  <a:lnTo>
                    <a:pt x="437610" y="4699000"/>
                  </a:lnTo>
                  <a:lnTo>
                    <a:pt x="362085" y="4648200"/>
                  </a:lnTo>
                  <a:lnTo>
                    <a:pt x="288459" y="4597400"/>
                  </a:lnTo>
                  <a:lnTo>
                    <a:pt x="216798" y="4546600"/>
                  </a:lnTo>
                  <a:lnTo>
                    <a:pt x="181724" y="4521200"/>
                  </a:lnTo>
                  <a:lnTo>
                    <a:pt x="147164" y="4495800"/>
                  </a:lnTo>
                  <a:lnTo>
                    <a:pt x="113128" y="4457700"/>
                  </a:lnTo>
                  <a:lnTo>
                    <a:pt x="79623" y="4432300"/>
                  </a:lnTo>
                  <a:lnTo>
                    <a:pt x="46657" y="4394200"/>
                  </a:lnTo>
                  <a:lnTo>
                    <a:pt x="14237" y="4368800"/>
                  </a:lnTo>
                  <a:lnTo>
                    <a:pt x="0" y="4356100"/>
                  </a:lnTo>
                  <a:lnTo>
                    <a:pt x="0" y="736600"/>
                  </a:lnTo>
                  <a:lnTo>
                    <a:pt x="14237" y="723900"/>
                  </a:lnTo>
                  <a:lnTo>
                    <a:pt x="46657" y="698500"/>
                  </a:lnTo>
                  <a:lnTo>
                    <a:pt x="79623" y="660400"/>
                  </a:lnTo>
                  <a:lnTo>
                    <a:pt x="113128" y="635000"/>
                  </a:lnTo>
                  <a:lnTo>
                    <a:pt x="147164" y="609600"/>
                  </a:lnTo>
                  <a:lnTo>
                    <a:pt x="181723" y="571500"/>
                  </a:lnTo>
                  <a:lnTo>
                    <a:pt x="216798" y="546100"/>
                  </a:lnTo>
                  <a:lnTo>
                    <a:pt x="288459" y="495300"/>
                  </a:lnTo>
                  <a:lnTo>
                    <a:pt x="362084" y="444500"/>
                  </a:lnTo>
                  <a:lnTo>
                    <a:pt x="437610" y="393700"/>
                  </a:lnTo>
                  <a:lnTo>
                    <a:pt x="514972" y="342900"/>
                  </a:lnTo>
                  <a:lnTo>
                    <a:pt x="594107" y="292099"/>
                  </a:lnTo>
                  <a:lnTo>
                    <a:pt x="634319" y="279399"/>
                  </a:lnTo>
                  <a:lnTo>
                    <a:pt x="674950" y="253999"/>
                  </a:lnTo>
                  <a:lnTo>
                    <a:pt x="715993" y="241299"/>
                  </a:lnTo>
                  <a:lnTo>
                    <a:pt x="757439" y="215899"/>
                  </a:lnTo>
                  <a:lnTo>
                    <a:pt x="799280" y="203199"/>
                  </a:lnTo>
                  <a:lnTo>
                    <a:pt x="841508" y="177799"/>
                  </a:lnTo>
                  <a:lnTo>
                    <a:pt x="927095" y="152399"/>
                  </a:lnTo>
                  <a:lnTo>
                    <a:pt x="970437" y="126999"/>
                  </a:lnTo>
                  <a:lnTo>
                    <a:pt x="1237673" y="50799"/>
                  </a:lnTo>
                  <a:lnTo>
                    <a:pt x="2369570" y="50799"/>
                  </a:lnTo>
                  <a:lnTo>
                    <a:pt x="2636806" y="126999"/>
                  </a:lnTo>
                  <a:lnTo>
                    <a:pt x="2680148" y="152399"/>
                  </a:lnTo>
                  <a:lnTo>
                    <a:pt x="2765735" y="177799"/>
                  </a:lnTo>
                  <a:lnTo>
                    <a:pt x="2807963" y="203199"/>
                  </a:lnTo>
                  <a:lnTo>
                    <a:pt x="2849804" y="215899"/>
                  </a:lnTo>
                  <a:lnTo>
                    <a:pt x="2891250" y="241299"/>
                  </a:lnTo>
                  <a:lnTo>
                    <a:pt x="2932293" y="253999"/>
                  </a:lnTo>
                  <a:lnTo>
                    <a:pt x="2972924" y="279399"/>
                  </a:lnTo>
                  <a:lnTo>
                    <a:pt x="3013136" y="292099"/>
                  </a:lnTo>
                  <a:lnTo>
                    <a:pt x="3092271" y="342900"/>
                  </a:lnTo>
                  <a:lnTo>
                    <a:pt x="3169633" y="393700"/>
                  </a:lnTo>
                  <a:lnTo>
                    <a:pt x="3245159" y="444500"/>
                  </a:lnTo>
                  <a:lnTo>
                    <a:pt x="3318785" y="495300"/>
                  </a:lnTo>
                  <a:lnTo>
                    <a:pt x="3390446" y="546100"/>
                  </a:lnTo>
                  <a:lnTo>
                    <a:pt x="3425520" y="571500"/>
                  </a:lnTo>
                  <a:lnTo>
                    <a:pt x="3460080" y="609600"/>
                  </a:lnTo>
                  <a:lnTo>
                    <a:pt x="3494116" y="635000"/>
                  </a:lnTo>
                  <a:lnTo>
                    <a:pt x="3527621" y="660400"/>
                  </a:lnTo>
                  <a:lnTo>
                    <a:pt x="3560587" y="698500"/>
                  </a:lnTo>
                  <a:lnTo>
                    <a:pt x="3593007" y="723900"/>
                  </a:lnTo>
                  <a:lnTo>
                    <a:pt x="3624871" y="762000"/>
                  </a:lnTo>
                  <a:lnTo>
                    <a:pt x="3656173" y="787400"/>
                  </a:lnTo>
                  <a:lnTo>
                    <a:pt x="3686904" y="825500"/>
                  </a:lnTo>
                  <a:lnTo>
                    <a:pt x="3717056" y="850900"/>
                  </a:lnTo>
                  <a:lnTo>
                    <a:pt x="3746621" y="889000"/>
                  </a:lnTo>
                  <a:lnTo>
                    <a:pt x="3775591" y="927100"/>
                  </a:lnTo>
                  <a:lnTo>
                    <a:pt x="3803958" y="965200"/>
                  </a:lnTo>
                  <a:lnTo>
                    <a:pt x="3831715" y="990600"/>
                  </a:lnTo>
                  <a:lnTo>
                    <a:pt x="3858853" y="1028700"/>
                  </a:lnTo>
                  <a:lnTo>
                    <a:pt x="3885364" y="1066800"/>
                  </a:lnTo>
                  <a:lnTo>
                    <a:pt x="3911240" y="1104900"/>
                  </a:lnTo>
                  <a:lnTo>
                    <a:pt x="3936474" y="1143000"/>
                  </a:lnTo>
                  <a:lnTo>
                    <a:pt x="3961057" y="1181100"/>
                  </a:lnTo>
                  <a:lnTo>
                    <a:pt x="3984981" y="1219200"/>
                  </a:lnTo>
                  <a:lnTo>
                    <a:pt x="4008239" y="1257300"/>
                  </a:lnTo>
                  <a:lnTo>
                    <a:pt x="4030822" y="1295400"/>
                  </a:lnTo>
                  <a:lnTo>
                    <a:pt x="4052722" y="1333500"/>
                  </a:lnTo>
                  <a:lnTo>
                    <a:pt x="4073932" y="1371600"/>
                  </a:lnTo>
                  <a:lnTo>
                    <a:pt x="4094443" y="1422400"/>
                  </a:lnTo>
                  <a:lnTo>
                    <a:pt x="4114248" y="1460500"/>
                  </a:lnTo>
                  <a:lnTo>
                    <a:pt x="4133338" y="1498600"/>
                  </a:lnTo>
                  <a:lnTo>
                    <a:pt x="4151705" y="1536700"/>
                  </a:lnTo>
                  <a:lnTo>
                    <a:pt x="4169342" y="1587500"/>
                  </a:lnTo>
                  <a:lnTo>
                    <a:pt x="4186241" y="1625600"/>
                  </a:lnTo>
                  <a:lnTo>
                    <a:pt x="4202393" y="1676400"/>
                  </a:lnTo>
                  <a:lnTo>
                    <a:pt x="4217790" y="1714500"/>
                  </a:lnTo>
                  <a:lnTo>
                    <a:pt x="4232425" y="1752600"/>
                  </a:lnTo>
                  <a:lnTo>
                    <a:pt x="4246290" y="1803400"/>
                  </a:lnTo>
                  <a:lnTo>
                    <a:pt x="4259376" y="1841500"/>
                  </a:lnTo>
                  <a:lnTo>
                    <a:pt x="4271675" y="1892300"/>
                  </a:lnTo>
                  <a:lnTo>
                    <a:pt x="4283181" y="1930400"/>
                  </a:lnTo>
                  <a:lnTo>
                    <a:pt x="4293884" y="1981200"/>
                  </a:lnTo>
                  <a:lnTo>
                    <a:pt x="4303776" y="2032000"/>
                  </a:lnTo>
                  <a:lnTo>
                    <a:pt x="4312851" y="2070100"/>
                  </a:lnTo>
                  <a:lnTo>
                    <a:pt x="4321099" y="2120900"/>
                  </a:lnTo>
                  <a:lnTo>
                    <a:pt x="4328512" y="2159000"/>
                  </a:lnTo>
                  <a:lnTo>
                    <a:pt x="4335084" y="2209800"/>
                  </a:lnTo>
                  <a:lnTo>
                    <a:pt x="4340805" y="2260600"/>
                  </a:lnTo>
                  <a:lnTo>
                    <a:pt x="4345668" y="2311400"/>
                  </a:lnTo>
                  <a:lnTo>
                    <a:pt x="4349664" y="2349500"/>
                  </a:lnTo>
                  <a:lnTo>
                    <a:pt x="4352787" y="2400300"/>
                  </a:lnTo>
                  <a:lnTo>
                    <a:pt x="4355027" y="2451100"/>
                  </a:lnTo>
                  <a:lnTo>
                    <a:pt x="4356377" y="2501900"/>
                  </a:lnTo>
                  <a:lnTo>
                    <a:pt x="4356829" y="2552700"/>
                  </a:lnTo>
                  <a:lnTo>
                    <a:pt x="4356376" y="2590800"/>
                  </a:lnTo>
                  <a:lnTo>
                    <a:pt x="4355026" y="2641600"/>
                  </a:lnTo>
                  <a:lnTo>
                    <a:pt x="4352786" y="2692400"/>
                  </a:lnTo>
                  <a:lnTo>
                    <a:pt x="4349664" y="2743200"/>
                  </a:lnTo>
                  <a:lnTo>
                    <a:pt x="4345668" y="2781300"/>
                  </a:lnTo>
                  <a:lnTo>
                    <a:pt x="4340805" y="2832100"/>
                  </a:lnTo>
                  <a:lnTo>
                    <a:pt x="4335084" y="2882900"/>
                  </a:lnTo>
                  <a:lnTo>
                    <a:pt x="4328512" y="2933700"/>
                  </a:lnTo>
                  <a:lnTo>
                    <a:pt x="4321099" y="2971800"/>
                  </a:lnTo>
                  <a:lnTo>
                    <a:pt x="4312851" y="3022600"/>
                  </a:lnTo>
                  <a:lnTo>
                    <a:pt x="4303777" y="3073400"/>
                  </a:lnTo>
                  <a:lnTo>
                    <a:pt x="4293884" y="3111500"/>
                  </a:lnTo>
                  <a:lnTo>
                    <a:pt x="4283181" y="3162300"/>
                  </a:lnTo>
                  <a:lnTo>
                    <a:pt x="4271676" y="3200400"/>
                  </a:lnTo>
                  <a:lnTo>
                    <a:pt x="4259376" y="3251200"/>
                  </a:lnTo>
                  <a:lnTo>
                    <a:pt x="4246290" y="3289300"/>
                  </a:lnTo>
                  <a:lnTo>
                    <a:pt x="4232426" y="3340100"/>
                  </a:lnTo>
                  <a:lnTo>
                    <a:pt x="4217791" y="3378200"/>
                  </a:lnTo>
                  <a:lnTo>
                    <a:pt x="4202394" y="3429000"/>
                  </a:lnTo>
                  <a:lnTo>
                    <a:pt x="4186242" y="3467100"/>
                  </a:lnTo>
                  <a:lnTo>
                    <a:pt x="4169343" y="3505200"/>
                  </a:lnTo>
                  <a:lnTo>
                    <a:pt x="4151706" y="3556000"/>
                  </a:lnTo>
                  <a:lnTo>
                    <a:pt x="4133339" y="3594100"/>
                  </a:lnTo>
                  <a:lnTo>
                    <a:pt x="4114249" y="3632200"/>
                  </a:lnTo>
                  <a:lnTo>
                    <a:pt x="4094445" y="3670300"/>
                  </a:lnTo>
                  <a:lnTo>
                    <a:pt x="4073934" y="3721100"/>
                  </a:lnTo>
                  <a:lnTo>
                    <a:pt x="4052724" y="3759200"/>
                  </a:lnTo>
                  <a:lnTo>
                    <a:pt x="4030824" y="3797300"/>
                  </a:lnTo>
                  <a:lnTo>
                    <a:pt x="4008241" y="3835400"/>
                  </a:lnTo>
                  <a:lnTo>
                    <a:pt x="3984983" y="3873500"/>
                  </a:lnTo>
                  <a:lnTo>
                    <a:pt x="3961059" y="3911600"/>
                  </a:lnTo>
                  <a:lnTo>
                    <a:pt x="3936476" y="3949700"/>
                  </a:lnTo>
                  <a:lnTo>
                    <a:pt x="3911242" y="3987800"/>
                  </a:lnTo>
                  <a:lnTo>
                    <a:pt x="3885366" y="4025900"/>
                  </a:lnTo>
                  <a:lnTo>
                    <a:pt x="3858855" y="4064000"/>
                  </a:lnTo>
                  <a:lnTo>
                    <a:pt x="3831717" y="4102100"/>
                  </a:lnTo>
                  <a:lnTo>
                    <a:pt x="3803960" y="4127500"/>
                  </a:lnTo>
                  <a:lnTo>
                    <a:pt x="3775593" y="4165600"/>
                  </a:lnTo>
                  <a:lnTo>
                    <a:pt x="3746623" y="4203700"/>
                  </a:lnTo>
                  <a:lnTo>
                    <a:pt x="3717058" y="4241800"/>
                  </a:lnTo>
                  <a:lnTo>
                    <a:pt x="3686906" y="4267200"/>
                  </a:lnTo>
                  <a:lnTo>
                    <a:pt x="3656175" y="4305300"/>
                  </a:lnTo>
                  <a:lnTo>
                    <a:pt x="3624874" y="4330700"/>
                  </a:lnTo>
                  <a:lnTo>
                    <a:pt x="3593009" y="4368800"/>
                  </a:lnTo>
                  <a:lnTo>
                    <a:pt x="3560590" y="4394200"/>
                  </a:lnTo>
                  <a:lnTo>
                    <a:pt x="3527624" y="4432300"/>
                  </a:lnTo>
                  <a:lnTo>
                    <a:pt x="3494119" y="4457700"/>
                  </a:lnTo>
                  <a:lnTo>
                    <a:pt x="3460082" y="4495800"/>
                  </a:lnTo>
                  <a:lnTo>
                    <a:pt x="3425523" y="4521200"/>
                  </a:lnTo>
                  <a:lnTo>
                    <a:pt x="3390449" y="4546600"/>
                  </a:lnTo>
                  <a:lnTo>
                    <a:pt x="3318788" y="4597400"/>
                  </a:lnTo>
                  <a:lnTo>
                    <a:pt x="3245162" y="4648200"/>
                  </a:lnTo>
                  <a:lnTo>
                    <a:pt x="3169637" y="4699000"/>
                  </a:lnTo>
                  <a:lnTo>
                    <a:pt x="3092274" y="4749800"/>
                  </a:lnTo>
                  <a:lnTo>
                    <a:pt x="3013140" y="4800600"/>
                  </a:lnTo>
                  <a:lnTo>
                    <a:pt x="2972928" y="4813300"/>
                  </a:lnTo>
                  <a:lnTo>
                    <a:pt x="2932296" y="4838700"/>
                  </a:lnTo>
                  <a:lnTo>
                    <a:pt x="2891254" y="4851400"/>
                  </a:lnTo>
                  <a:lnTo>
                    <a:pt x="2849808" y="4876800"/>
                  </a:lnTo>
                  <a:lnTo>
                    <a:pt x="2807967" y="4889500"/>
                  </a:lnTo>
                  <a:lnTo>
                    <a:pt x="2765738" y="4914900"/>
                  </a:lnTo>
                  <a:lnTo>
                    <a:pt x="2680152" y="4940300"/>
                  </a:lnTo>
                  <a:lnTo>
                    <a:pt x="2636810" y="4965700"/>
                  </a:lnTo>
                  <a:lnTo>
                    <a:pt x="2369574" y="5041900"/>
                  </a:lnTo>
                  <a:close/>
                </a:path>
                <a:path w="4357370" h="5105400">
                  <a:moveTo>
                    <a:pt x="2231698" y="5067300"/>
                  </a:moveTo>
                  <a:lnTo>
                    <a:pt x="1375550" y="5067300"/>
                  </a:lnTo>
                  <a:lnTo>
                    <a:pt x="1283336" y="5041900"/>
                  </a:lnTo>
                  <a:lnTo>
                    <a:pt x="2323912" y="5041900"/>
                  </a:lnTo>
                  <a:lnTo>
                    <a:pt x="2231698" y="5067300"/>
                  </a:lnTo>
                  <a:close/>
                </a:path>
                <a:path w="4357370" h="5105400">
                  <a:moveTo>
                    <a:pt x="2138350" y="5080000"/>
                  </a:moveTo>
                  <a:lnTo>
                    <a:pt x="1468898" y="5080000"/>
                  </a:lnTo>
                  <a:lnTo>
                    <a:pt x="1422086" y="5067300"/>
                  </a:lnTo>
                  <a:lnTo>
                    <a:pt x="2185161" y="5067300"/>
                  </a:lnTo>
                  <a:lnTo>
                    <a:pt x="2138350" y="5080000"/>
                  </a:lnTo>
                  <a:close/>
                </a:path>
                <a:path w="4357370" h="5105400">
                  <a:moveTo>
                    <a:pt x="2043931" y="5092700"/>
                  </a:moveTo>
                  <a:lnTo>
                    <a:pt x="1563316" y="5092700"/>
                  </a:lnTo>
                  <a:lnTo>
                    <a:pt x="1515977" y="5080000"/>
                  </a:lnTo>
                  <a:lnTo>
                    <a:pt x="2091270" y="5080000"/>
                  </a:lnTo>
                  <a:lnTo>
                    <a:pt x="2043931" y="5092700"/>
                  </a:lnTo>
                  <a:close/>
                </a:path>
                <a:path w="4357370" h="5105400">
                  <a:moveTo>
                    <a:pt x="1852140" y="5105400"/>
                  </a:moveTo>
                  <a:lnTo>
                    <a:pt x="1755108" y="5105400"/>
                  </a:lnTo>
                  <a:lnTo>
                    <a:pt x="1706810" y="5092700"/>
                  </a:lnTo>
                  <a:lnTo>
                    <a:pt x="1900437" y="5092700"/>
                  </a:lnTo>
                  <a:lnTo>
                    <a:pt x="1852140" y="510540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84356"/>
              <a:ext cx="4091599" cy="45720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935910" y="5095960"/>
            <a:ext cx="993775" cy="993775"/>
          </a:xfrm>
          <a:custGeom>
            <a:rect l="l" t="t" r="r" b="b"/>
            <a:pathLst>
              <a:path w="993775" h="993775">
                <a:moveTo>
                  <a:pt x="993758" y="496879"/>
                </a:moveTo>
                <a:lnTo>
                  <a:pt x="0" y="496879"/>
                </a:lnTo>
                <a:lnTo>
                  <a:pt x="2275" y="449026"/>
                </a:lnTo>
                <a:lnTo>
                  <a:pt x="8960" y="402460"/>
                </a:lnTo>
                <a:lnTo>
                  <a:pt x="19847" y="357389"/>
                </a:lnTo>
                <a:lnTo>
                  <a:pt x="34728" y="314022"/>
                </a:lnTo>
                <a:lnTo>
                  <a:pt x="53395" y="272566"/>
                </a:lnTo>
                <a:lnTo>
                  <a:pt x="75639" y="233230"/>
                </a:lnTo>
                <a:lnTo>
                  <a:pt x="101252" y="196223"/>
                </a:lnTo>
                <a:lnTo>
                  <a:pt x="130026" y="161751"/>
                </a:lnTo>
                <a:lnTo>
                  <a:pt x="161753" y="130024"/>
                </a:lnTo>
                <a:lnTo>
                  <a:pt x="196225" y="101250"/>
                </a:lnTo>
                <a:lnTo>
                  <a:pt x="233233" y="75637"/>
                </a:lnTo>
                <a:lnTo>
                  <a:pt x="272569" y="53393"/>
                </a:lnTo>
                <a:lnTo>
                  <a:pt x="314025" y="34727"/>
                </a:lnTo>
                <a:lnTo>
                  <a:pt x="357393" y="19846"/>
                </a:lnTo>
                <a:lnTo>
                  <a:pt x="402465" y="8959"/>
                </a:lnTo>
                <a:lnTo>
                  <a:pt x="449037" y="2274"/>
                </a:lnTo>
                <a:lnTo>
                  <a:pt x="496879" y="0"/>
                </a:lnTo>
                <a:lnTo>
                  <a:pt x="544734" y="2275"/>
                </a:lnTo>
                <a:lnTo>
                  <a:pt x="591299" y="8959"/>
                </a:lnTo>
                <a:lnTo>
                  <a:pt x="636369" y="19847"/>
                </a:lnTo>
                <a:lnTo>
                  <a:pt x="679736" y="34727"/>
                </a:lnTo>
                <a:lnTo>
                  <a:pt x="721192" y="53394"/>
                </a:lnTo>
                <a:lnTo>
                  <a:pt x="760527" y="75638"/>
                </a:lnTo>
                <a:lnTo>
                  <a:pt x="797535" y="101251"/>
                </a:lnTo>
                <a:lnTo>
                  <a:pt x="832006" y="130025"/>
                </a:lnTo>
                <a:lnTo>
                  <a:pt x="863733" y="161752"/>
                </a:lnTo>
                <a:lnTo>
                  <a:pt x="892507" y="196224"/>
                </a:lnTo>
                <a:lnTo>
                  <a:pt x="918120" y="233231"/>
                </a:lnTo>
                <a:lnTo>
                  <a:pt x="940364" y="272567"/>
                </a:lnTo>
                <a:lnTo>
                  <a:pt x="959030" y="314023"/>
                </a:lnTo>
                <a:lnTo>
                  <a:pt x="973911" y="357390"/>
                </a:lnTo>
                <a:lnTo>
                  <a:pt x="984798" y="402461"/>
                </a:lnTo>
                <a:lnTo>
                  <a:pt x="991483" y="449027"/>
                </a:lnTo>
                <a:lnTo>
                  <a:pt x="993758" y="496879"/>
                </a:lnTo>
                <a:close/>
              </a:path>
              <a:path w="993775" h="993775">
                <a:moveTo>
                  <a:pt x="496879" y="993757"/>
                </a:moveTo>
                <a:lnTo>
                  <a:pt x="449026" y="991483"/>
                </a:lnTo>
                <a:lnTo>
                  <a:pt x="402460" y="984798"/>
                </a:lnTo>
                <a:lnTo>
                  <a:pt x="357390" y="973911"/>
                </a:lnTo>
                <a:lnTo>
                  <a:pt x="314022" y="959030"/>
                </a:lnTo>
                <a:lnTo>
                  <a:pt x="272567" y="940363"/>
                </a:lnTo>
                <a:lnTo>
                  <a:pt x="233231" y="918120"/>
                </a:lnTo>
                <a:lnTo>
                  <a:pt x="196223" y="892506"/>
                </a:lnTo>
                <a:lnTo>
                  <a:pt x="161752" y="863732"/>
                </a:lnTo>
                <a:lnTo>
                  <a:pt x="130025" y="832005"/>
                </a:lnTo>
                <a:lnTo>
                  <a:pt x="101251" y="797534"/>
                </a:lnTo>
                <a:lnTo>
                  <a:pt x="75638" y="760526"/>
                </a:lnTo>
                <a:lnTo>
                  <a:pt x="53394" y="721191"/>
                </a:lnTo>
                <a:lnTo>
                  <a:pt x="34727" y="679735"/>
                </a:lnTo>
                <a:lnTo>
                  <a:pt x="19846" y="636368"/>
                </a:lnTo>
                <a:lnTo>
                  <a:pt x="8959" y="591297"/>
                </a:lnTo>
                <a:lnTo>
                  <a:pt x="2274" y="544731"/>
                </a:lnTo>
                <a:lnTo>
                  <a:pt x="0" y="496878"/>
                </a:lnTo>
                <a:lnTo>
                  <a:pt x="993758" y="496879"/>
                </a:lnTo>
                <a:lnTo>
                  <a:pt x="991483" y="544731"/>
                </a:lnTo>
                <a:lnTo>
                  <a:pt x="984798" y="591297"/>
                </a:lnTo>
                <a:lnTo>
                  <a:pt x="973911" y="636368"/>
                </a:lnTo>
                <a:lnTo>
                  <a:pt x="959030" y="679735"/>
                </a:lnTo>
                <a:lnTo>
                  <a:pt x="940364" y="721191"/>
                </a:lnTo>
                <a:lnTo>
                  <a:pt x="918120" y="760526"/>
                </a:lnTo>
                <a:lnTo>
                  <a:pt x="892507" y="797534"/>
                </a:lnTo>
                <a:lnTo>
                  <a:pt x="863732" y="832006"/>
                </a:lnTo>
                <a:lnTo>
                  <a:pt x="832006" y="863732"/>
                </a:lnTo>
                <a:lnTo>
                  <a:pt x="797534" y="892507"/>
                </a:lnTo>
                <a:lnTo>
                  <a:pt x="760527" y="918120"/>
                </a:lnTo>
                <a:lnTo>
                  <a:pt x="721191" y="940364"/>
                </a:lnTo>
                <a:lnTo>
                  <a:pt x="679735" y="959030"/>
                </a:lnTo>
                <a:lnTo>
                  <a:pt x="636368" y="973911"/>
                </a:lnTo>
                <a:lnTo>
                  <a:pt x="591297" y="984798"/>
                </a:lnTo>
                <a:lnTo>
                  <a:pt x="544732" y="991483"/>
                </a:lnTo>
                <a:lnTo>
                  <a:pt x="496879" y="993757"/>
                </a:lnTo>
                <a:close/>
              </a:path>
            </a:pathLst>
          </a:custGeom>
          <a:solidFill>
            <a:srgbClr val="00BE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56718" y="5401831"/>
            <a:ext cx="3892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-25">
                <a:solidFill>
                  <a:srgbClr val="FFFFFF"/>
                </a:solidFill>
                <a:latin typeface="微软雅黑"/>
                <a:cs typeface="微软雅黑"/>
              </a:rPr>
              <a:t>03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696" y="5042043"/>
            <a:ext cx="5168900" cy="1081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00BEA8"/>
                </a:solidFill>
                <a:latin typeface="微软雅黑"/>
                <a:cs typeface="微软雅黑"/>
              </a:rPr>
              <a:t>对利率敏感的消费者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98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如果消费者对利率比较敏感，那么特斯拉贷款方案的低利率可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能是一个吸引点。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35910" y="1819580"/>
            <a:ext cx="993775" cy="993775"/>
          </a:xfrm>
          <a:custGeom>
            <a:rect l="l" t="t" r="r" b="b"/>
            <a:pathLst>
              <a:path w="993775" h="993775">
                <a:moveTo>
                  <a:pt x="993758" y="496879"/>
                </a:moveTo>
                <a:lnTo>
                  <a:pt x="0" y="496879"/>
                </a:lnTo>
                <a:lnTo>
                  <a:pt x="2275" y="449026"/>
                </a:lnTo>
                <a:lnTo>
                  <a:pt x="8960" y="402460"/>
                </a:lnTo>
                <a:lnTo>
                  <a:pt x="19847" y="357389"/>
                </a:lnTo>
                <a:lnTo>
                  <a:pt x="34728" y="314022"/>
                </a:lnTo>
                <a:lnTo>
                  <a:pt x="53395" y="272566"/>
                </a:lnTo>
                <a:lnTo>
                  <a:pt x="75639" y="233230"/>
                </a:lnTo>
                <a:lnTo>
                  <a:pt x="101252" y="196223"/>
                </a:lnTo>
                <a:lnTo>
                  <a:pt x="130026" y="161751"/>
                </a:lnTo>
                <a:lnTo>
                  <a:pt x="161753" y="130024"/>
                </a:lnTo>
                <a:lnTo>
                  <a:pt x="196225" y="101250"/>
                </a:lnTo>
                <a:lnTo>
                  <a:pt x="233233" y="75637"/>
                </a:lnTo>
                <a:lnTo>
                  <a:pt x="272569" y="53393"/>
                </a:lnTo>
                <a:lnTo>
                  <a:pt x="314024" y="34727"/>
                </a:lnTo>
                <a:lnTo>
                  <a:pt x="357392" y="19846"/>
                </a:lnTo>
                <a:lnTo>
                  <a:pt x="402463" y="8959"/>
                </a:lnTo>
                <a:lnTo>
                  <a:pt x="449033" y="2274"/>
                </a:lnTo>
                <a:lnTo>
                  <a:pt x="496879" y="0"/>
                </a:lnTo>
                <a:lnTo>
                  <a:pt x="544733" y="2274"/>
                </a:lnTo>
                <a:lnTo>
                  <a:pt x="591298" y="8959"/>
                </a:lnTo>
                <a:lnTo>
                  <a:pt x="636369" y="19846"/>
                </a:lnTo>
                <a:lnTo>
                  <a:pt x="679736" y="34727"/>
                </a:lnTo>
                <a:lnTo>
                  <a:pt x="721191" y="53394"/>
                </a:lnTo>
                <a:lnTo>
                  <a:pt x="760527" y="75638"/>
                </a:lnTo>
                <a:lnTo>
                  <a:pt x="797535" y="101251"/>
                </a:lnTo>
                <a:lnTo>
                  <a:pt x="832006" y="130025"/>
                </a:lnTo>
                <a:lnTo>
                  <a:pt x="863733" y="161752"/>
                </a:lnTo>
                <a:lnTo>
                  <a:pt x="892507" y="196223"/>
                </a:lnTo>
                <a:lnTo>
                  <a:pt x="918120" y="233231"/>
                </a:lnTo>
                <a:lnTo>
                  <a:pt x="940364" y="272567"/>
                </a:lnTo>
                <a:lnTo>
                  <a:pt x="959030" y="314023"/>
                </a:lnTo>
                <a:lnTo>
                  <a:pt x="973911" y="357390"/>
                </a:lnTo>
                <a:lnTo>
                  <a:pt x="984798" y="402460"/>
                </a:lnTo>
                <a:lnTo>
                  <a:pt x="991483" y="449026"/>
                </a:lnTo>
                <a:lnTo>
                  <a:pt x="993758" y="496879"/>
                </a:lnTo>
                <a:close/>
              </a:path>
              <a:path w="993775" h="993775">
                <a:moveTo>
                  <a:pt x="496879" y="993757"/>
                </a:moveTo>
                <a:lnTo>
                  <a:pt x="449026" y="991483"/>
                </a:lnTo>
                <a:lnTo>
                  <a:pt x="402460" y="984798"/>
                </a:lnTo>
                <a:lnTo>
                  <a:pt x="357390" y="973911"/>
                </a:lnTo>
                <a:lnTo>
                  <a:pt x="314022" y="959030"/>
                </a:lnTo>
                <a:lnTo>
                  <a:pt x="272567" y="940364"/>
                </a:lnTo>
                <a:lnTo>
                  <a:pt x="233231" y="918120"/>
                </a:lnTo>
                <a:lnTo>
                  <a:pt x="196223" y="892506"/>
                </a:lnTo>
                <a:lnTo>
                  <a:pt x="161752" y="863732"/>
                </a:lnTo>
                <a:lnTo>
                  <a:pt x="130025" y="832005"/>
                </a:lnTo>
                <a:lnTo>
                  <a:pt x="101251" y="797534"/>
                </a:lnTo>
                <a:lnTo>
                  <a:pt x="75638" y="760526"/>
                </a:lnTo>
                <a:lnTo>
                  <a:pt x="53394" y="721191"/>
                </a:lnTo>
                <a:lnTo>
                  <a:pt x="34727" y="679735"/>
                </a:lnTo>
                <a:lnTo>
                  <a:pt x="19846" y="636368"/>
                </a:lnTo>
                <a:lnTo>
                  <a:pt x="8959" y="591297"/>
                </a:lnTo>
                <a:lnTo>
                  <a:pt x="2274" y="544731"/>
                </a:lnTo>
                <a:lnTo>
                  <a:pt x="0" y="496879"/>
                </a:lnTo>
                <a:lnTo>
                  <a:pt x="993758" y="496879"/>
                </a:lnTo>
                <a:lnTo>
                  <a:pt x="991483" y="544731"/>
                </a:lnTo>
                <a:lnTo>
                  <a:pt x="984798" y="591297"/>
                </a:lnTo>
                <a:lnTo>
                  <a:pt x="973911" y="636368"/>
                </a:lnTo>
                <a:lnTo>
                  <a:pt x="959030" y="679735"/>
                </a:lnTo>
                <a:lnTo>
                  <a:pt x="940364" y="721191"/>
                </a:lnTo>
                <a:lnTo>
                  <a:pt x="918120" y="760526"/>
                </a:lnTo>
                <a:lnTo>
                  <a:pt x="892506" y="797534"/>
                </a:lnTo>
                <a:lnTo>
                  <a:pt x="863732" y="832006"/>
                </a:lnTo>
                <a:lnTo>
                  <a:pt x="832006" y="863732"/>
                </a:lnTo>
                <a:lnTo>
                  <a:pt x="797534" y="892506"/>
                </a:lnTo>
                <a:lnTo>
                  <a:pt x="760527" y="918120"/>
                </a:lnTo>
                <a:lnTo>
                  <a:pt x="721191" y="940364"/>
                </a:lnTo>
                <a:lnTo>
                  <a:pt x="679735" y="959030"/>
                </a:lnTo>
                <a:lnTo>
                  <a:pt x="636368" y="973911"/>
                </a:lnTo>
                <a:lnTo>
                  <a:pt x="591297" y="984798"/>
                </a:lnTo>
                <a:lnTo>
                  <a:pt x="544732" y="991483"/>
                </a:lnTo>
                <a:lnTo>
                  <a:pt x="496879" y="993757"/>
                </a:lnTo>
                <a:close/>
              </a:path>
            </a:pathLst>
          </a:custGeom>
          <a:solidFill>
            <a:srgbClr val="00BE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56718" y="2130404"/>
            <a:ext cx="3892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-25">
                <a:solidFill>
                  <a:srgbClr val="FFFFFF"/>
                </a:solidFill>
                <a:latin typeface="微软雅黑"/>
                <a:cs typeface="微软雅黑"/>
              </a:rPr>
              <a:t>01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696" y="1729087"/>
            <a:ext cx="5168900" cy="105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>
                <a:solidFill>
                  <a:srgbClr val="00BEA8"/>
                </a:solidFill>
                <a:latin typeface="微软雅黑"/>
                <a:cs typeface="微软雅黑"/>
              </a:rPr>
              <a:t>计划购买特斯拉汽车的消费者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79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该方案适用于计划购买特斯拉汽车的消费者，特别是那些希望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分期付款的客户。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35910" y="3457770"/>
            <a:ext cx="993775" cy="993775"/>
          </a:xfrm>
          <a:custGeom>
            <a:rect l="l" t="t" r="r" b="b"/>
            <a:pathLst>
              <a:path w="993775" h="993775">
                <a:moveTo>
                  <a:pt x="993758" y="496879"/>
                </a:moveTo>
                <a:lnTo>
                  <a:pt x="0" y="496879"/>
                </a:lnTo>
                <a:lnTo>
                  <a:pt x="2275" y="449026"/>
                </a:lnTo>
                <a:lnTo>
                  <a:pt x="8960" y="402460"/>
                </a:lnTo>
                <a:lnTo>
                  <a:pt x="19847" y="357389"/>
                </a:lnTo>
                <a:lnTo>
                  <a:pt x="34728" y="314022"/>
                </a:lnTo>
                <a:lnTo>
                  <a:pt x="53395" y="272566"/>
                </a:lnTo>
                <a:lnTo>
                  <a:pt x="75639" y="233230"/>
                </a:lnTo>
                <a:lnTo>
                  <a:pt x="101252" y="196223"/>
                </a:lnTo>
                <a:lnTo>
                  <a:pt x="130026" y="161751"/>
                </a:lnTo>
                <a:lnTo>
                  <a:pt x="161753" y="130024"/>
                </a:lnTo>
                <a:lnTo>
                  <a:pt x="196225" y="101250"/>
                </a:lnTo>
                <a:lnTo>
                  <a:pt x="233233" y="75637"/>
                </a:lnTo>
                <a:lnTo>
                  <a:pt x="272569" y="53393"/>
                </a:lnTo>
                <a:lnTo>
                  <a:pt x="314025" y="34727"/>
                </a:lnTo>
                <a:lnTo>
                  <a:pt x="357393" y="19846"/>
                </a:lnTo>
                <a:lnTo>
                  <a:pt x="402465" y="8959"/>
                </a:lnTo>
                <a:lnTo>
                  <a:pt x="449037" y="2274"/>
                </a:lnTo>
                <a:lnTo>
                  <a:pt x="496879" y="0"/>
                </a:lnTo>
                <a:lnTo>
                  <a:pt x="544734" y="2275"/>
                </a:lnTo>
                <a:lnTo>
                  <a:pt x="591299" y="8959"/>
                </a:lnTo>
                <a:lnTo>
                  <a:pt x="636369" y="19847"/>
                </a:lnTo>
                <a:lnTo>
                  <a:pt x="679736" y="34727"/>
                </a:lnTo>
                <a:lnTo>
                  <a:pt x="721192" y="53394"/>
                </a:lnTo>
                <a:lnTo>
                  <a:pt x="760527" y="75638"/>
                </a:lnTo>
                <a:lnTo>
                  <a:pt x="797535" y="101251"/>
                </a:lnTo>
                <a:lnTo>
                  <a:pt x="832006" y="130025"/>
                </a:lnTo>
                <a:lnTo>
                  <a:pt x="863733" y="161752"/>
                </a:lnTo>
                <a:lnTo>
                  <a:pt x="892507" y="196224"/>
                </a:lnTo>
                <a:lnTo>
                  <a:pt x="918120" y="233231"/>
                </a:lnTo>
                <a:lnTo>
                  <a:pt x="940364" y="272567"/>
                </a:lnTo>
                <a:lnTo>
                  <a:pt x="959030" y="314023"/>
                </a:lnTo>
                <a:lnTo>
                  <a:pt x="973911" y="357390"/>
                </a:lnTo>
                <a:lnTo>
                  <a:pt x="984798" y="402461"/>
                </a:lnTo>
                <a:lnTo>
                  <a:pt x="991483" y="449027"/>
                </a:lnTo>
                <a:lnTo>
                  <a:pt x="993758" y="496879"/>
                </a:lnTo>
                <a:close/>
              </a:path>
              <a:path w="993775" h="993775">
                <a:moveTo>
                  <a:pt x="496879" y="993757"/>
                </a:moveTo>
                <a:lnTo>
                  <a:pt x="449026" y="991483"/>
                </a:lnTo>
                <a:lnTo>
                  <a:pt x="402460" y="984798"/>
                </a:lnTo>
                <a:lnTo>
                  <a:pt x="357390" y="973911"/>
                </a:lnTo>
                <a:lnTo>
                  <a:pt x="314022" y="959030"/>
                </a:lnTo>
                <a:lnTo>
                  <a:pt x="272567" y="940363"/>
                </a:lnTo>
                <a:lnTo>
                  <a:pt x="233231" y="918120"/>
                </a:lnTo>
                <a:lnTo>
                  <a:pt x="196223" y="892506"/>
                </a:lnTo>
                <a:lnTo>
                  <a:pt x="161752" y="863732"/>
                </a:lnTo>
                <a:lnTo>
                  <a:pt x="130025" y="832005"/>
                </a:lnTo>
                <a:lnTo>
                  <a:pt x="101251" y="797534"/>
                </a:lnTo>
                <a:lnTo>
                  <a:pt x="75638" y="760526"/>
                </a:lnTo>
                <a:lnTo>
                  <a:pt x="53394" y="721191"/>
                </a:lnTo>
                <a:lnTo>
                  <a:pt x="34727" y="679735"/>
                </a:lnTo>
                <a:lnTo>
                  <a:pt x="19846" y="636368"/>
                </a:lnTo>
                <a:lnTo>
                  <a:pt x="8959" y="591297"/>
                </a:lnTo>
                <a:lnTo>
                  <a:pt x="2274" y="544731"/>
                </a:lnTo>
                <a:lnTo>
                  <a:pt x="0" y="496878"/>
                </a:lnTo>
                <a:lnTo>
                  <a:pt x="993758" y="496879"/>
                </a:lnTo>
                <a:lnTo>
                  <a:pt x="991483" y="544731"/>
                </a:lnTo>
                <a:lnTo>
                  <a:pt x="984798" y="591297"/>
                </a:lnTo>
                <a:lnTo>
                  <a:pt x="973911" y="636368"/>
                </a:lnTo>
                <a:lnTo>
                  <a:pt x="959030" y="679735"/>
                </a:lnTo>
                <a:lnTo>
                  <a:pt x="940364" y="721191"/>
                </a:lnTo>
                <a:lnTo>
                  <a:pt x="918120" y="760526"/>
                </a:lnTo>
                <a:lnTo>
                  <a:pt x="892507" y="797534"/>
                </a:lnTo>
                <a:lnTo>
                  <a:pt x="863732" y="832006"/>
                </a:lnTo>
                <a:lnTo>
                  <a:pt x="832006" y="863732"/>
                </a:lnTo>
                <a:lnTo>
                  <a:pt x="797534" y="892507"/>
                </a:lnTo>
                <a:lnTo>
                  <a:pt x="760527" y="918120"/>
                </a:lnTo>
                <a:lnTo>
                  <a:pt x="721191" y="940364"/>
                </a:lnTo>
                <a:lnTo>
                  <a:pt x="679735" y="959030"/>
                </a:lnTo>
                <a:lnTo>
                  <a:pt x="636368" y="973911"/>
                </a:lnTo>
                <a:lnTo>
                  <a:pt x="591297" y="984798"/>
                </a:lnTo>
                <a:lnTo>
                  <a:pt x="544732" y="991483"/>
                </a:lnTo>
                <a:lnTo>
                  <a:pt x="496879" y="993757"/>
                </a:lnTo>
                <a:close/>
              </a:path>
            </a:pathLst>
          </a:custGeom>
          <a:solidFill>
            <a:srgbClr val="00BE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56718" y="3763641"/>
            <a:ext cx="3892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-25">
                <a:solidFill>
                  <a:srgbClr val="FFFFFF"/>
                </a:solidFill>
                <a:latin typeface="微软雅黑"/>
                <a:cs typeface="微软雅黑"/>
              </a:rPr>
              <a:t>02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5696" y="3379469"/>
            <a:ext cx="5168900" cy="106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>
                <a:solidFill>
                  <a:srgbClr val="00BEA8"/>
                </a:solidFill>
                <a:latin typeface="微软雅黑"/>
                <a:cs typeface="微软雅黑"/>
              </a:rPr>
              <a:t>需要贷款服务的消费者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89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如果消费者需要贷款服务来购买汽车，特斯拉贷款方案可能是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一个不错的选择。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5" name="object 1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/>
              <a:t>特斯拉贷款方案适用人群</a:t>
            </a:r>
            <a:endParaRPr sz="30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5"/>
              <a:t>02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8652" y="2885507"/>
            <a:ext cx="6416675" cy="7226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50" b="1" spc="-5">
                <a:solidFill>
                  <a:srgbClr val="FFFFFF"/>
                </a:solidFill>
                <a:latin typeface="微软雅黑"/>
                <a:cs typeface="微软雅黑"/>
              </a:rPr>
              <a:t>特斯拉贷款方案比较分析</a:t>
            </a:r>
            <a:endParaRPr sz="4550">
              <a:latin typeface="微软雅黑"/>
              <a:cs typeface="微软雅黑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0797" y="5678390"/>
            <a:ext cx="9501505" cy="343535"/>
            <a:chOff x="2690797" y="5678390"/>
            <a:chExt cx="9501505" cy="343535"/>
          </a:xfrm>
        </p:grpSpPr>
        <p:sp>
          <p:nvSpPr>
            <p:cNvPr id="5" name="object 5"/>
            <p:cNvSpPr/>
            <p:nvPr/>
          </p:nvSpPr>
          <p:spPr>
            <a:xfrm>
              <a:off x="3033915" y="5678398"/>
              <a:ext cx="343535" cy="343535"/>
            </a:xfrm>
            <a:custGeom>
              <a:rect l="l" t="t" r="r" b="b"/>
              <a:pathLst>
                <a:path w="343535" h="343535">
                  <a:moveTo>
                    <a:pt x="343115" y="171564"/>
                  </a:moveTo>
                  <a:lnTo>
                    <a:pt x="137236" y="0"/>
                  </a:lnTo>
                  <a:lnTo>
                    <a:pt x="0" y="0"/>
                  </a:lnTo>
                  <a:lnTo>
                    <a:pt x="205867" y="171564"/>
                  </a:lnTo>
                  <a:lnTo>
                    <a:pt x="0" y="343115"/>
                  </a:lnTo>
                  <a:lnTo>
                    <a:pt x="137236" y="343115"/>
                  </a:lnTo>
                  <a:lnTo>
                    <a:pt x="343115" y="171564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77034" y="5845187"/>
              <a:ext cx="8815070" cy="9525"/>
            </a:xfrm>
            <a:custGeom>
              <a:rect l="l" t="t" r="r" b="b"/>
              <a:pathLst>
                <a:path w="8815070" h="9525">
                  <a:moveTo>
                    <a:pt x="0" y="0"/>
                  </a:moveTo>
                  <a:lnTo>
                    <a:pt x="8814965" y="0"/>
                  </a:lnTo>
                  <a:lnTo>
                    <a:pt x="8814965" y="9525"/>
                  </a:lnTo>
                  <a:lnTo>
                    <a:pt x="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90787" y="5678398"/>
              <a:ext cx="514984" cy="343535"/>
            </a:xfrm>
            <a:custGeom>
              <a:rect l="l" t="t" r="r" b="b"/>
              <a:pathLst>
                <a:path w="514984" h="343535">
                  <a:moveTo>
                    <a:pt x="343128" y="171564"/>
                  </a:moveTo>
                  <a:lnTo>
                    <a:pt x="137248" y="0"/>
                  </a:lnTo>
                  <a:lnTo>
                    <a:pt x="0" y="0"/>
                  </a:lnTo>
                  <a:lnTo>
                    <a:pt x="205879" y="171564"/>
                  </a:lnTo>
                  <a:lnTo>
                    <a:pt x="0" y="343115"/>
                  </a:lnTo>
                  <a:lnTo>
                    <a:pt x="137248" y="343115"/>
                  </a:lnTo>
                  <a:lnTo>
                    <a:pt x="343128" y="171564"/>
                  </a:lnTo>
                  <a:close/>
                </a:path>
                <a:path w="514984" h="343535">
                  <a:moveTo>
                    <a:pt x="514680" y="171564"/>
                  </a:moveTo>
                  <a:lnTo>
                    <a:pt x="308813" y="0"/>
                  </a:lnTo>
                  <a:lnTo>
                    <a:pt x="171564" y="0"/>
                  </a:lnTo>
                  <a:lnTo>
                    <a:pt x="377431" y="171564"/>
                  </a:lnTo>
                  <a:lnTo>
                    <a:pt x="171564" y="343115"/>
                  </a:lnTo>
                  <a:lnTo>
                    <a:pt x="308813" y="343115"/>
                  </a:lnTo>
                  <a:lnTo>
                    <a:pt x="514680" y="171564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98652" y="5575480"/>
            <a:ext cx="1181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solidFill>
                  <a:srgbClr val="00BEA8"/>
                </a:solidFill>
                <a:latin typeface="微软雅黑"/>
                <a:cs typeface="微软雅黑"/>
              </a:rPr>
              <a:t>Chapter</a:t>
            </a:r>
            <a:endParaRPr sz="24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97051" y="1098976"/>
            <a:ext cx="1335405" cy="1335405"/>
            <a:chOff x="1097051" y="1098976"/>
            <a:chExt cx="1335405" cy="1335405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97051" y="1098976"/>
              <a:ext cx="1335305" cy="13353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33886" y="1135810"/>
              <a:ext cx="1261745" cy="1261745"/>
            </a:xfrm>
            <a:custGeom>
              <a:rect l="l" t="t" r="r" b="b"/>
              <a:pathLst>
                <a:path w="1261745" h="1261745">
                  <a:moveTo>
                    <a:pt x="1150096" y="1261637"/>
                  </a:moveTo>
                  <a:lnTo>
                    <a:pt x="111541" y="1261637"/>
                  </a:lnTo>
                  <a:lnTo>
                    <a:pt x="68124" y="1252872"/>
                  </a:lnTo>
                  <a:lnTo>
                    <a:pt x="32669" y="1228968"/>
                  </a:lnTo>
                  <a:lnTo>
                    <a:pt x="8765" y="1193513"/>
                  </a:lnTo>
                  <a:lnTo>
                    <a:pt x="0" y="1150096"/>
                  </a:lnTo>
                  <a:lnTo>
                    <a:pt x="0" y="111541"/>
                  </a:lnTo>
                  <a:lnTo>
                    <a:pt x="8765" y="68124"/>
                  </a:lnTo>
                  <a:lnTo>
                    <a:pt x="32669" y="32669"/>
                  </a:lnTo>
                  <a:lnTo>
                    <a:pt x="68124" y="8765"/>
                  </a:lnTo>
                  <a:lnTo>
                    <a:pt x="111541" y="0"/>
                  </a:lnTo>
                  <a:lnTo>
                    <a:pt x="1150096" y="0"/>
                  </a:lnTo>
                  <a:lnTo>
                    <a:pt x="1193513" y="8765"/>
                  </a:lnTo>
                  <a:lnTo>
                    <a:pt x="1228968" y="32669"/>
                  </a:lnTo>
                  <a:lnTo>
                    <a:pt x="1252872" y="68124"/>
                  </a:lnTo>
                  <a:lnTo>
                    <a:pt x="1256142" y="84323"/>
                  </a:lnTo>
                  <a:lnTo>
                    <a:pt x="191869" y="84323"/>
                  </a:lnTo>
                  <a:lnTo>
                    <a:pt x="151446" y="92484"/>
                  </a:lnTo>
                  <a:lnTo>
                    <a:pt x="118437" y="114740"/>
                  </a:lnTo>
                  <a:lnTo>
                    <a:pt x="96181" y="147749"/>
                  </a:lnTo>
                  <a:lnTo>
                    <a:pt x="88020" y="188171"/>
                  </a:lnTo>
                  <a:lnTo>
                    <a:pt x="88020" y="1066070"/>
                  </a:lnTo>
                  <a:lnTo>
                    <a:pt x="96181" y="1106492"/>
                  </a:lnTo>
                  <a:lnTo>
                    <a:pt x="118437" y="1139502"/>
                  </a:lnTo>
                  <a:lnTo>
                    <a:pt x="151446" y="1161757"/>
                  </a:lnTo>
                  <a:lnTo>
                    <a:pt x="191869" y="1169918"/>
                  </a:lnTo>
                  <a:lnTo>
                    <a:pt x="1257636" y="1169918"/>
                  </a:lnTo>
                  <a:lnTo>
                    <a:pt x="1252872" y="1193513"/>
                  </a:lnTo>
                  <a:lnTo>
                    <a:pt x="1228968" y="1228968"/>
                  </a:lnTo>
                  <a:lnTo>
                    <a:pt x="1193513" y="1252872"/>
                  </a:lnTo>
                  <a:lnTo>
                    <a:pt x="1150096" y="1261637"/>
                  </a:lnTo>
                  <a:close/>
                </a:path>
                <a:path w="1261745" h="1261745">
                  <a:moveTo>
                    <a:pt x="1257636" y="1169918"/>
                  </a:moveTo>
                  <a:lnTo>
                    <a:pt x="1069768" y="1169918"/>
                  </a:lnTo>
                  <a:lnTo>
                    <a:pt x="1110190" y="1161757"/>
                  </a:lnTo>
                  <a:lnTo>
                    <a:pt x="1143199" y="1139502"/>
                  </a:lnTo>
                  <a:lnTo>
                    <a:pt x="1165455" y="1106492"/>
                  </a:lnTo>
                  <a:lnTo>
                    <a:pt x="1173616" y="1066070"/>
                  </a:lnTo>
                  <a:lnTo>
                    <a:pt x="1173616" y="188171"/>
                  </a:lnTo>
                  <a:lnTo>
                    <a:pt x="1165455" y="147749"/>
                  </a:lnTo>
                  <a:lnTo>
                    <a:pt x="1143199" y="114740"/>
                  </a:lnTo>
                  <a:lnTo>
                    <a:pt x="1110190" y="92484"/>
                  </a:lnTo>
                  <a:lnTo>
                    <a:pt x="1069768" y="84323"/>
                  </a:lnTo>
                  <a:lnTo>
                    <a:pt x="1256142" y="84323"/>
                  </a:lnTo>
                  <a:lnTo>
                    <a:pt x="1261637" y="111541"/>
                  </a:lnTo>
                  <a:lnTo>
                    <a:pt x="1261637" y="1150096"/>
                  </a:lnTo>
                  <a:lnTo>
                    <a:pt x="1257636" y="1169918"/>
                  </a:lnTo>
                  <a:close/>
                </a:path>
              </a:pathLst>
            </a:custGeom>
            <a:solidFill>
              <a:srgbClr val="00B4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42915" y="1576096"/>
              <a:ext cx="843915" cy="577850"/>
            </a:xfrm>
            <a:custGeom>
              <a:rect l="l" t="t" r="r" b="b"/>
              <a:pathLst>
                <a:path w="843914" h="577850">
                  <a:moveTo>
                    <a:pt x="421654" y="444161"/>
                  </a:moveTo>
                  <a:lnTo>
                    <a:pt x="336963" y="437378"/>
                  </a:lnTo>
                  <a:lnTo>
                    <a:pt x="267402" y="420343"/>
                  </a:lnTo>
                  <a:lnTo>
                    <a:pt x="212927" y="398024"/>
                  </a:lnTo>
                  <a:lnTo>
                    <a:pt x="173491" y="375388"/>
                  </a:lnTo>
                  <a:lnTo>
                    <a:pt x="139525" y="349008"/>
                  </a:lnTo>
                  <a:lnTo>
                    <a:pt x="133325" y="339286"/>
                  </a:lnTo>
                  <a:lnTo>
                    <a:pt x="133325" y="215983"/>
                  </a:lnTo>
                  <a:lnTo>
                    <a:pt x="15175" y="176688"/>
                  </a:lnTo>
                  <a:lnTo>
                    <a:pt x="9031" y="173500"/>
                  </a:lnTo>
                  <a:lnTo>
                    <a:pt x="4234" y="168660"/>
                  </a:lnTo>
                  <a:lnTo>
                    <a:pt x="1113" y="162550"/>
                  </a:lnTo>
                  <a:lnTo>
                    <a:pt x="0" y="155551"/>
                  </a:lnTo>
                  <a:lnTo>
                    <a:pt x="1113" y="148708"/>
                  </a:lnTo>
                  <a:lnTo>
                    <a:pt x="414879" y="1354"/>
                  </a:lnTo>
                  <a:lnTo>
                    <a:pt x="419215" y="0"/>
                  </a:lnTo>
                  <a:lnTo>
                    <a:pt x="424092" y="0"/>
                  </a:lnTo>
                  <a:lnTo>
                    <a:pt x="428699" y="1354"/>
                  </a:lnTo>
                  <a:lnTo>
                    <a:pt x="561934" y="45798"/>
                  </a:lnTo>
                  <a:lnTo>
                    <a:pt x="421925" y="45798"/>
                  </a:lnTo>
                  <a:lnTo>
                    <a:pt x="92406" y="155551"/>
                  </a:lnTo>
                  <a:lnTo>
                    <a:pt x="318594" y="230888"/>
                  </a:lnTo>
                  <a:lnTo>
                    <a:pt x="177766" y="230888"/>
                  </a:lnTo>
                  <a:lnTo>
                    <a:pt x="177766" y="323297"/>
                  </a:lnTo>
                  <a:lnTo>
                    <a:pt x="214464" y="348372"/>
                  </a:lnTo>
                  <a:lnTo>
                    <a:pt x="267209" y="373079"/>
                  </a:lnTo>
                  <a:lnTo>
                    <a:pt x="309804" y="386269"/>
                  </a:lnTo>
                  <a:lnTo>
                    <a:pt x="361444" y="395953"/>
                  </a:lnTo>
                  <a:lnTo>
                    <a:pt x="421925" y="399718"/>
                  </a:lnTo>
                  <a:lnTo>
                    <a:pt x="617638" y="399718"/>
                  </a:lnTo>
                  <a:lnTo>
                    <a:pt x="615286" y="403359"/>
                  </a:lnTo>
                  <a:lnTo>
                    <a:pt x="608092" y="408389"/>
                  </a:lnTo>
                  <a:lnTo>
                    <a:pt x="564632" y="424039"/>
                  </a:lnTo>
                  <a:lnTo>
                    <a:pt x="518937" y="435218"/>
                  </a:lnTo>
                  <a:lnTo>
                    <a:pt x="471210" y="441925"/>
                  </a:lnTo>
                  <a:lnTo>
                    <a:pt x="421654" y="444161"/>
                  </a:lnTo>
                  <a:close/>
                </a:path>
                <a:path w="843914" h="577850">
                  <a:moveTo>
                    <a:pt x="826777" y="177230"/>
                  </a:moveTo>
                  <a:lnTo>
                    <a:pt x="686407" y="177230"/>
                  </a:lnTo>
                  <a:lnTo>
                    <a:pt x="751172" y="155551"/>
                  </a:lnTo>
                  <a:lnTo>
                    <a:pt x="421925" y="45798"/>
                  </a:lnTo>
                  <a:lnTo>
                    <a:pt x="561934" y="45798"/>
                  </a:lnTo>
                  <a:lnTo>
                    <a:pt x="828403" y="134684"/>
                  </a:lnTo>
                  <a:lnTo>
                    <a:pt x="834661" y="137868"/>
                  </a:lnTo>
                  <a:lnTo>
                    <a:pt x="839446" y="142679"/>
                  </a:lnTo>
                  <a:lnTo>
                    <a:pt x="842503" y="148708"/>
                  </a:lnTo>
                  <a:lnTo>
                    <a:pt x="843579" y="155551"/>
                  </a:lnTo>
                  <a:lnTo>
                    <a:pt x="842503" y="162550"/>
                  </a:lnTo>
                  <a:lnTo>
                    <a:pt x="839446" y="168660"/>
                  </a:lnTo>
                  <a:lnTo>
                    <a:pt x="834661" y="173500"/>
                  </a:lnTo>
                  <a:lnTo>
                    <a:pt x="828403" y="176688"/>
                  </a:lnTo>
                  <a:lnTo>
                    <a:pt x="826777" y="177230"/>
                  </a:lnTo>
                  <a:close/>
                </a:path>
                <a:path w="843914" h="577850">
                  <a:moveTo>
                    <a:pt x="562955" y="265304"/>
                  </a:moveTo>
                  <a:lnTo>
                    <a:pt x="421925" y="265304"/>
                  </a:lnTo>
                  <a:lnTo>
                    <a:pt x="596439" y="207311"/>
                  </a:lnTo>
                  <a:lnTo>
                    <a:pt x="418131" y="177501"/>
                  </a:lnTo>
                  <a:lnTo>
                    <a:pt x="409997" y="174398"/>
                  </a:lnTo>
                  <a:lnTo>
                    <a:pt x="403870" y="168525"/>
                  </a:lnTo>
                  <a:lnTo>
                    <a:pt x="400335" y="160772"/>
                  </a:lnTo>
                  <a:lnTo>
                    <a:pt x="399975" y="152028"/>
                  </a:lnTo>
                  <a:lnTo>
                    <a:pt x="403040" y="143737"/>
                  </a:lnTo>
                  <a:lnTo>
                    <a:pt x="408849" y="137530"/>
                  </a:lnTo>
                  <a:lnTo>
                    <a:pt x="416589" y="133964"/>
                  </a:lnTo>
                  <a:lnTo>
                    <a:pt x="425447" y="133600"/>
                  </a:lnTo>
                  <a:lnTo>
                    <a:pt x="686407" y="177230"/>
                  </a:lnTo>
                  <a:lnTo>
                    <a:pt x="826777" y="177230"/>
                  </a:lnTo>
                  <a:lnTo>
                    <a:pt x="710525" y="215983"/>
                  </a:lnTo>
                  <a:lnTo>
                    <a:pt x="710525" y="230888"/>
                  </a:lnTo>
                  <a:lnTo>
                    <a:pt x="666083" y="230888"/>
                  </a:lnTo>
                  <a:lnTo>
                    <a:pt x="562955" y="265304"/>
                  </a:lnTo>
                  <a:close/>
                </a:path>
                <a:path w="843914" h="577850">
                  <a:moveTo>
                    <a:pt x="424092" y="311102"/>
                  </a:moveTo>
                  <a:lnTo>
                    <a:pt x="419486" y="311102"/>
                  </a:lnTo>
                  <a:lnTo>
                    <a:pt x="417047" y="310560"/>
                  </a:lnTo>
                  <a:lnTo>
                    <a:pt x="414879" y="310018"/>
                  </a:lnTo>
                  <a:lnTo>
                    <a:pt x="177766" y="230888"/>
                  </a:lnTo>
                  <a:lnTo>
                    <a:pt x="318594" y="230888"/>
                  </a:lnTo>
                  <a:lnTo>
                    <a:pt x="421925" y="265304"/>
                  </a:lnTo>
                  <a:lnTo>
                    <a:pt x="562955" y="265304"/>
                  </a:lnTo>
                  <a:lnTo>
                    <a:pt x="428970" y="310018"/>
                  </a:lnTo>
                  <a:lnTo>
                    <a:pt x="424092" y="311102"/>
                  </a:lnTo>
                  <a:close/>
                </a:path>
                <a:path w="843914" h="577850">
                  <a:moveTo>
                    <a:pt x="739520" y="577490"/>
                  </a:moveTo>
                  <a:lnTo>
                    <a:pt x="637087" y="577490"/>
                  </a:lnTo>
                  <a:lnTo>
                    <a:pt x="630584" y="574238"/>
                  </a:lnTo>
                  <a:lnTo>
                    <a:pt x="626248" y="568819"/>
                  </a:lnTo>
                  <a:lnTo>
                    <a:pt x="622183" y="563670"/>
                  </a:lnTo>
                  <a:lnTo>
                    <a:pt x="620557" y="556353"/>
                  </a:lnTo>
                  <a:lnTo>
                    <a:pt x="661205" y="394027"/>
                  </a:lnTo>
                  <a:lnTo>
                    <a:pt x="645192" y="384008"/>
                  </a:lnTo>
                  <a:lnTo>
                    <a:pt x="632684" y="369976"/>
                  </a:lnTo>
                  <a:lnTo>
                    <a:pt x="624546" y="352793"/>
                  </a:lnTo>
                  <a:lnTo>
                    <a:pt x="621641" y="333324"/>
                  </a:lnTo>
                  <a:lnTo>
                    <a:pt x="624927" y="312563"/>
                  </a:lnTo>
                  <a:lnTo>
                    <a:pt x="634107" y="294470"/>
                  </a:lnTo>
                  <a:lnTo>
                    <a:pt x="648164" y="280086"/>
                  </a:lnTo>
                  <a:lnTo>
                    <a:pt x="666083" y="270453"/>
                  </a:lnTo>
                  <a:lnTo>
                    <a:pt x="666083" y="230888"/>
                  </a:lnTo>
                  <a:lnTo>
                    <a:pt x="710525" y="230888"/>
                  </a:lnTo>
                  <a:lnTo>
                    <a:pt x="710525" y="270453"/>
                  </a:lnTo>
                  <a:lnTo>
                    <a:pt x="728287" y="280086"/>
                  </a:lnTo>
                  <a:lnTo>
                    <a:pt x="742264" y="294470"/>
                  </a:lnTo>
                  <a:lnTo>
                    <a:pt x="750675" y="311102"/>
                  </a:lnTo>
                  <a:lnTo>
                    <a:pt x="688304" y="311102"/>
                  </a:lnTo>
                  <a:lnTo>
                    <a:pt x="679573" y="312821"/>
                  </a:lnTo>
                  <a:lnTo>
                    <a:pt x="672519" y="317538"/>
                  </a:lnTo>
                  <a:lnTo>
                    <a:pt x="667802" y="324593"/>
                  </a:lnTo>
                  <a:lnTo>
                    <a:pt x="666083" y="333324"/>
                  </a:lnTo>
                  <a:lnTo>
                    <a:pt x="667802" y="341941"/>
                  </a:lnTo>
                  <a:lnTo>
                    <a:pt x="672519" y="349008"/>
                  </a:lnTo>
                  <a:lnTo>
                    <a:pt x="679573" y="353788"/>
                  </a:lnTo>
                  <a:lnTo>
                    <a:pt x="688304" y="355545"/>
                  </a:lnTo>
                  <a:lnTo>
                    <a:pt x="750487" y="355545"/>
                  </a:lnTo>
                  <a:lnTo>
                    <a:pt x="743652" y="369976"/>
                  </a:lnTo>
                  <a:lnTo>
                    <a:pt x="731145" y="384008"/>
                  </a:lnTo>
                  <a:lnTo>
                    <a:pt x="715131" y="394027"/>
                  </a:lnTo>
                  <a:lnTo>
                    <a:pt x="733928" y="469092"/>
                  </a:lnTo>
                  <a:lnTo>
                    <a:pt x="688304" y="469092"/>
                  </a:lnTo>
                  <a:lnTo>
                    <a:pt x="672315" y="533047"/>
                  </a:lnTo>
                  <a:lnTo>
                    <a:pt x="749943" y="533047"/>
                  </a:lnTo>
                  <a:lnTo>
                    <a:pt x="755779" y="556353"/>
                  </a:lnTo>
                  <a:lnTo>
                    <a:pt x="754424" y="563670"/>
                  </a:lnTo>
                  <a:lnTo>
                    <a:pt x="750088" y="568819"/>
                  </a:lnTo>
                  <a:lnTo>
                    <a:pt x="746024" y="574238"/>
                  </a:lnTo>
                  <a:lnTo>
                    <a:pt x="739520" y="577490"/>
                  </a:lnTo>
                  <a:close/>
                </a:path>
                <a:path w="843914" h="577850">
                  <a:moveTo>
                    <a:pt x="750487" y="355545"/>
                  </a:moveTo>
                  <a:lnTo>
                    <a:pt x="688304" y="355545"/>
                  </a:lnTo>
                  <a:lnTo>
                    <a:pt x="696878" y="353788"/>
                  </a:lnTo>
                  <a:lnTo>
                    <a:pt x="703851" y="349008"/>
                  </a:lnTo>
                  <a:lnTo>
                    <a:pt x="708539" y="341941"/>
                  </a:lnTo>
                  <a:lnTo>
                    <a:pt x="710253" y="333324"/>
                  </a:lnTo>
                  <a:lnTo>
                    <a:pt x="708539" y="324593"/>
                  </a:lnTo>
                  <a:lnTo>
                    <a:pt x="703851" y="317538"/>
                  </a:lnTo>
                  <a:lnTo>
                    <a:pt x="696878" y="312821"/>
                  </a:lnTo>
                  <a:lnTo>
                    <a:pt x="688304" y="311102"/>
                  </a:lnTo>
                  <a:lnTo>
                    <a:pt x="750675" y="311102"/>
                  </a:lnTo>
                  <a:lnTo>
                    <a:pt x="751414" y="312563"/>
                  </a:lnTo>
                  <a:lnTo>
                    <a:pt x="754695" y="333324"/>
                  </a:lnTo>
                  <a:lnTo>
                    <a:pt x="751790" y="352793"/>
                  </a:lnTo>
                  <a:lnTo>
                    <a:pt x="750487" y="355545"/>
                  </a:lnTo>
                  <a:close/>
                </a:path>
                <a:path w="843914" h="577850">
                  <a:moveTo>
                    <a:pt x="617638" y="399718"/>
                  </a:moveTo>
                  <a:lnTo>
                    <a:pt x="421925" y="399718"/>
                  </a:lnTo>
                  <a:lnTo>
                    <a:pt x="466862" y="397689"/>
                  </a:lnTo>
                  <a:lnTo>
                    <a:pt x="510097" y="391622"/>
                  </a:lnTo>
                  <a:lnTo>
                    <a:pt x="551452" y="381540"/>
                  </a:lnTo>
                  <a:lnTo>
                    <a:pt x="590749" y="367469"/>
                  </a:lnTo>
                  <a:lnTo>
                    <a:pt x="599433" y="365670"/>
                  </a:lnTo>
                  <a:lnTo>
                    <a:pt x="607787" y="367300"/>
                  </a:lnTo>
                  <a:lnTo>
                    <a:pt x="614871" y="371928"/>
                  </a:lnTo>
                  <a:lnTo>
                    <a:pt x="619744" y="379122"/>
                  </a:lnTo>
                  <a:lnTo>
                    <a:pt x="621544" y="387811"/>
                  </a:lnTo>
                  <a:lnTo>
                    <a:pt x="619914" y="396195"/>
                  </a:lnTo>
                  <a:lnTo>
                    <a:pt x="617638" y="399718"/>
                  </a:lnTo>
                  <a:close/>
                </a:path>
                <a:path w="843914" h="577850">
                  <a:moveTo>
                    <a:pt x="749943" y="533047"/>
                  </a:moveTo>
                  <a:lnTo>
                    <a:pt x="704292" y="533047"/>
                  </a:lnTo>
                  <a:lnTo>
                    <a:pt x="688304" y="469092"/>
                  </a:lnTo>
                  <a:lnTo>
                    <a:pt x="733928" y="469092"/>
                  </a:lnTo>
                  <a:lnTo>
                    <a:pt x="749943" y="5330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752142" y="2015067"/>
            <a:ext cx="3162300" cy="341418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510528" y="1542295"/>
            <a:ext cx="480059" cy="382905"/>
          </a:xfrm>
          <a:custGeom>
            <a:rect l="l" t="t" r="r" b="b"/>
            <a:pathLst>
              <a:path w="480059" h="382905">
                <a:moveTo>
                  <a:pt x="480059" y="382734"/>
                </a:moveTo>
                <a:lnTo>
                  <a:pt x="0" y="382734"/>
                </a:lnTo>
                <a:lnTo>
                  <a:pt x="0" y="0"/>
                </a:lnTo>
                <a:lnTo>
                  <a:pt x="480059" y="0"/>
                </a:lnTo>
                <a:lnTo>
                  <a:pt x="480059" y="382734"/>
                </a:lnTo>
                <a:close/>
              </a:path>
            </a:pathLst>
          </a:custGeom>
          <a:solidFill>
            <a:srgbClr val="008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511480" y="3223760"/>
            <a:ext cx="478790" cy="399415"/>
          </a:xfrm>
          <a:custGeom>
            <a:rect l="l" t="t" r="r" b="b"/>
            <a:pathLst>
              <a:path w="478790" h="399414">
                <a:moveTo>
                  <a:pt x="478345" y="399409"/>
                </a:moveTo>
                <a:lnTo>
                  <a:pt x="0" y="399409"/>
                </a:lnTo>
                <a:lnTo>
                  <a:pt x="0" y="0"/>
                </a:lnTo>
                <a:lnTo>
                  <a:pt x="478345" y="0"/>
                </a:lnTo>
                <a:lnTo>
                  <a:pt x="478345" y="399409"/>
                </a:lnTo>
                <a:close/>
              </a:path>
            </a:pathLst>
          </a:custGeom>
          <a:solidFill>
            <a:srgbClr val="00BE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511480" y="4805669"/>
            <a:ext cx="478790" cy="414020"/>
          </a:xfrm>
          <a:custGeom>
            <a:rect l="l" t="t" r="r" b="b"/>
            <a:pathLst>
              <a:path w="478790" h="414020">
                <a:moveTo>
                  <a:pt x="478345" y="413649"/>
                </a:moveTo>
                <a:lnTo>
                  <a:pt x="0" y="413649"/>
                </a:lnTo>
                <a:lnTo>
                  <a:pt x="0" y="0"/>
                </a:lnTo>
                <a:lnTo>
                  <a:pt x="478345" y="0"/>
                </a:lnTo>
                <a:lnTo>
                  <a:pt x="478345" y="413649"/>
                </a:lnTo>
                <a:close/>
              </a:path>
            </a:pathLst>
          </a:custGeom>
          <a:solidFill>
            <a:srgbClr val="3EFFE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4597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/>
              <a:t>特斯拉贷款与银行贷款比较</a:t>
            </a:r>
            <a:endParaRPr sz="3000"/>
          </a:p>
        </p:txBody>
      </p:sp>
      <p:sp>
        <p:nvSpPr>
          <p:cNvPr id="28" name="object 28"/>
          <p:cNvSpPr txBox="1"/>
          <p:nvPr/>
        </p:nvSpPr>
        <p:spPr>
          <a:xfrm>
            <a:off x="6437819" y="1999276"/>
            <a:ext cx="49974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特斯拉贷款通常提供固定的低利率，而银行贷款利率可能因市场</a:t>
            </a:r>
            <a:r>
              <a:rPr sz="135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条件波动。此外，特斯拉贷款方案可能包含一些免费服务或优惠，而银行贷款可能没有。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69912" y="3237429"/>
            <a:ext cx="105410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00BEA8"/>
                </a:solidFill>
                <a:latin typeface="微软雅黑"/>
                <a:cs typeface="微软雅黑"/>
              </a:rPr>
              <a:t>申请流</a:t>
            </a:r>
            <a:r>
              <a:rPr sz="2000" b="1" spc="-50">
                <a:solidFill>
                  <a:srgbClr val="00BEA8"/>
                </a:solidFill>
                <a:latin typeface="微软雅黑"/>
                <a:cs typeface="微软雅黑"/>
              </a:rPr>
              <a:t>程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63836" y="3636841"/>
            <a:ext cx="5168900" cy="64262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特斯拉贷款通常提供简化的申请流程，客户可以直接在特斯拉官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网上完成申请。相比之下，银行贷款可能需要更长时间和更多文件。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63836" y="4824763"/>
            <a:ext cx="4787900" cy="1106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1849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00BEA8"/>
                </a:solidFill>
                <a:latin typeface="微软雅黑"/>
                <a:cs typeface="微软雅黑"/>
              </a:rPr>
              <a:t>贷款期</a:t>
            </a:r>
            <a:r>
              <a:rPr sz="2000" b="1" spc="-50">
                <a:solidFill>
                  <a:srgbClr val="00BEA8"/>
                </a:solidFill>
                <a:latin typeface="微软雅黑"/>
                <a:cs typeface="微软雅黑"/>
              </a:rPr>
              <a:t>限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68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特斯拉贷款的期限通常比银行贷款更灵活，可以根据客户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需求定制。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69912" y="1554275"/>
            <a:ext cx="131127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00BEA8"/>
                </a:solidFill>
                <a:latin typeface="微软雅黑"/>
                <a:cs typeface="微软雅黑"/>
              </a:rPr>
              <a:t>利率与费</a:t>
            </a:r>
            <a:r>
              <a:rPr sz="2000" b="1" spc="-50">
                <a:solidFill>
                  <a:srgbClr val="00BEA8"/>
                </a:solidFill>
                <a:latin typeface="微软雅黑"/>
                <a:cs typeface="微软雅黑"/>
              </a:rPr>
              <a:t>用</a:t>
            </a:r>
            <a:endParaRPr sz="2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990088" y="1454146"/>
            <a:ext cx="2600325" cy="2232025"/>
            <a:chOff x="990088" y="1454146"/>
            <a:chExt cx="2600325" cy="2232025"/>
          </a:xfrm>
        </p:grpSpPr>
        <p:sp>
          <p:nvSpPr>
            <p:cNvPr id="3" name="object 3"/>
            <p:cNvSpPr/>
            <p:nvPr/>
          </p:nvSpPr>
          <p:spPr>
            <a:xfrm>
              <a:off x="990088" y="1514980"/>
              <a:ext cx="932180" cy="932180"/>
            </a:xfrm>
            <a:custGeom>
              <a:rect l="l" t="t" r="r" b="b"/>
              <a:pathLst>
                <a:path w="932180" h="932180">
                  <a:moveTo>
                    <a:pt x="466005" y="0"/>
                  </a:moveTo>
                  <a:close/>
                </a:path>
                <a:path w="932180" h="932180">
                  <a:moveTo>
                    <a:pt x="932011" y="466005"/>
                  </a:moveTo>
                  <a:lnTo>
                    <a:pt x="0" y="466005"/>
                  </a:lnTo>
                  <a:lnTo>
                    <a:pt x="2406" y="418358"/>
                  </a:lnTo>
                  <a:lnTo>
                    <a:pt x="9468" y="372088"/>
                  </a:lnTo>
                  <a:lnTo>
                    <a:pt x="20951" y="327429"/>
                  </a:lnTo>
                  <a:lnTo>
                    <a:pt x="36621" y="284614"/>
                  </a:lnTo>
                  <a:lnTo>
                    <a:pt x="56245" y="243879"/>
                  </a:lnTo>
                  <a:lnTo>
                    <a:pt x="79587" y="205456"/>
                  </a:lnTo>
                  <a:lnTo>
                    <a:pt x="106413" y="169582"/>
                  </a:lnTo>
                  <a:lnTo>
                    <a:pt x="136490" y="136489"/>
                  </a:lnTo>
                  <a:lnTo>
                    <a:pt x="169583" y="106412"/>
                  </a:lnTo>
                  <a:lnTo>
                    <a:pt x="205458" y="79586"/>
                  </a:lnTo>
                  <a:lnTo>
                    <a:pt x="243880" y="56244"/>
                  </a:lnTo>
                  <a:lnTo>
                    <a:pt x="284616" y="36620"/>
                  </a:lnTo>
                  <a:lnTo>
                    <a:pt x="327431" y="20950"/>
                  </a:lnTo>
                  <a:lnTo>
                    <a:pt x="372090" y="9467"/>
                  </a:lnTo>
                  <a:lnTo>
                    <a:pt x="418361" y="2405"/>
                  </a:lnTo>
                  <a:lnTo>
                    <a:pt x="466005" y="0"/>
                  </a:lnTo>
                  <a:lnTo>
                    <a:pt x="513651" y="2405"/>
                  </a:lnTo>
                  <a:lnTo>
                    <a:pt x="559921" y="9467"/>
                  </a:lnTo>
                  <a:lnTo>
                    <a:pt x="604581" y="20950"/>
                  </a:lnTo>
                  <a:lnTo>
                    <a:pt x="647395" y="36621"/>
                  </a:lnTo>
                  <a:lnTo>
                    <a:pt x="688131" y="56244"/>
                  </a:lnTo>
                  <a:lnTo>
                    <a:pt x="726553" y="79586"/>
                  </a:lnTo>
                  <a:lnTo>
                    <a:pt x="762428" y="106413"/>
                  </a:lnTo>
                  <a:lnTo>
                    <a:pt x="795521" y="136490"/>
                  </a:lnTo>
                  <a:lnTo>
                    <a:pt x="825598" y="169582"/>
                  </a:lnTo>
                  <a:lnTo>
                    <a:pt x="852424" y="205457"/>
                  </a:lnTo>
                  <a:lnTo>
                    <a:pt x="875766" y="243879"/>
                  </a:lnTo>
                  <a:lnTo>
                    <a:pt x="895389" y="284615"/>
                  </a:lnTo>
                  <a:lnTo>
                    <a:pt x="911060" y="327430"/>
                  </a:lnTo>
                  <a:lnTo>
                    <a:pt x="922543" y="372089"/>
                  </a:lnTo>
                  <a:lnTo>
                    <a:pt x="929605" y="418359"/>
                  </a:lnTo>
                  <a:lnTo>
                    <a:pt x="932011" y="466005"/>
                  </a:lnTo>
                  <a:close/>
                </a:path>
                <a:path w="932180" h="932180">
                  <a:moveTo>
                    <a:pt x="466005" y="932010"/>
                  </a:moveTo>
                  <a:lnTo>
                    <a:pt x="418359" y="929604"/>
                  </a:lnTo>
                  <a:lnTo>
                    <a:pt x="372089" y="922543"/>
                  </a:lnTo>
                  <a:lnTo>
                    <a:pt x="327429" y="911060"/>
                  </a:lnTo>
                  <a:lnTo>
                    <a:pt x="284615" y="895389"/>
                  </a:lnTo>
                  <a:lnTo>
                    <a:pt x="243879" y="875766"/>
                  </a:lnTo>
                  <a:lnTo>
                    <a:pt x="205457" y="852424"/>
                  </a:lnTo>
                  <a:lnTo>
                    <a:pt x="169582" y="825597"/>
                  </a:lnTo>
                  <a:lnTo>
                    <a:pt x="136490" y="795521"/>
                  </a:lnTo>
                  <a:lnTo>
                    <a:pt x="106413" y="762428"/>
                  </a:lnTo>
                  <a:lnTo>
                    <a:pt x="79586" y="726553"/>
                  </a:lnTo>
                  <a:lnTo>
                    <a:pt x="56244" y="688131"/>
                  </a:lnTo>
                  <a:lnTo>
                    <a:pt x="36621" y="647395"/>
                  </a:lnTo>
                  <a:lnTo>
                    <a:pt x="20950" y="604581"/>
                  </a:lnTo>
                  <a:lnTo>
                    <a:pt x="9467" y="559921"/>
                  </a:lnTo>
                  <a:lnTo>
                    <a:pt x="2405" y="513651"/>
                  </a:lnTo>
                  <a:lnTo>
                    <a:pt x="0" y="466005"/>
                  </a:lnTo>
                  <a:lnTo>
                    <a:pt x="932011" y="466005"/>
                  </a:lnTo>
                  <a:lnTo>
                    <a:pt x="929604" y="513651"/>
                  </a:lnTo>
                  <a:lnTo>
                    <a:pt x="922543" y="559921"/>
                  </a:lnTo>
                  <a:lnTo>
                    <a:pt x="911060" y="604581"/>
                  </a:lnTo>
                  <a:lnTo>
                    <a:pt x="895389" y="647395"/>
                  </a:lnTo>
                  <a:lnTo>
                    <a:pt x="875766" y="688131"/>
                  </a:lnTo>
                  <a:lnTo>
                    <a:pt x="852424" y="726553"/>
                  </a:lnTo>
                  <a:lnTo>
                    <a:pt x="825597" y="762428"/>
                  </a:lnTo>
                  <a:lnTo>
                    <a:pt x="795521" y="795521"/>
                  </a:lnTo>
                  <a:lnTo>
                    <a:pt x="762428" y="825597"/>
                  </a:lnTo>
                  <a:lnTo>
                    <a:pt x="726553" y="852424"/>
                  </a:lnTo>
                  <a:lnTo>
                    <a:pt x="688131" y="875766"/>
                  </a:lnTo>
                  <a:lnTo>
                    <a:pt x="647395" y="895389"/>
                  </a:lnTo>
                  <a:lnTo>
                    <a:pt x="604581" y="911060"/>
                  </a:lnTo>
                  <a:lnTo>
                    <a:pt x="559921" y="922543"/>
                  </a:lnTo>
                  <a:lnTo>
                    <a:pt x="513651" y="929604"/>
                  </a:lnTo>
                  <a:lnTo>
                    <a:pt x="466005" y="93201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58556" y="1454146"/>
              <a:ext cx="2231506" cy="223150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91688" y="4707868"/>
            <a:ext cx="2120900" cy="912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21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特斯拉贷款主要服务于特斯拉汽车的购买，而其他汽车贷款可能适用于任何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品牌的汽车。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1688" y="3855396"/>
            <a:ext cx="131127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00BEA8"/>
                </a:solidFill>
                <a:latin typeface="微软雅黑"/>
                <a:cs typeface="微软雅黑"/>
              </a:rPr>
              <a:t>品牌忠诚</a:t>
            </a:r>
            <a:r>
              <a:rPr sz="2000" b="1" spc="-50">
                <a:solidFill>
                  <a:srgbClr val="00BEA8"/>
                </a:solidFill>
                <a:latin typeface="微软雅黑"/>
                <a:cs typeface="微软雅黑"/>
              </a:rPr>
              <a:t>度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95003" y="4502406"/>
            <a:ext cx="2677160" cy="9525"/>
            <a:chOff x="1095003" y="4502406"/>
            <a:chExt cx="2677160" cy="9525"/>
          </a:xfrm>
        </p:grpSpPr>
        <p:sp>
          <p:nvSpPr>
            <p:cNvPr id="8" name="object 8"/>
            <p:cNvSpPr/>
            <p:nvPr/>
          </p:nvSpPr>
          <p:spPr>
            <a:xfrm>
              <a:off x="1095003" y="4507169"/>
              <a:ext cx="2677160" cy="0"/>
            </a:xfrm>
            <a:custGeom>
              <a:rect l="l" t="t" r="r" b="b"/>
              <a:pathLst>
                <a:path w="2677160">
                  <a:moveTo>
                    <a:pt x="2676821" y="0"/>
                  </a:moveTo>
                  <a:lnTo>
                    <a:pt x="0" y="0"/>
                  </a:lnTo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95003" y="4507169"/>
              <a:ext cx="2677160" cy="0"/>
            </a:xfrm>
            <a:custGeom>
              <a:rect l="l" t="t" r="r" b="b"/>
              <a:pathLst>
                <a:path w="2677160">
                  <a:moveTo>
                    <a:pt x="0" y="0"/>
                  </a:moveTo>
                  <a:lnTo>
                    <a:pt x="2676821" y="0"/>
                  </a:lnTo>
                </a:path>
              </a:pathLst>
            </a:custGeom>
            <a:ln w="9525">
              <a:solidFill>
                <a:srgbClr val="008E7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569918" y="3947812"/>
            <a:ext cx="269577" cy="18742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671294" y="1393186"/>
            <a:ext cx="2600325" cy="2232025"/>
            <a:chOff x="4671294" y="1393186"/>
            <a:chExt cx="2600325" cy="2232025"/>
          </a:xfrm>
        </p:grpSpPr>
        <p:sp>
          <p:nvSpPr>
            <p:cNvPr id="12" name="object 12"/>
            <p:cNvSpPr/>
            <p:nvPr/>
          </p:nvSpPr>
          <p:spPr>
            <a:xfrm>
              <a:off x="4671294" y="1454146"/>
              <a:ext cx="932180" cy="932180"/>
            </a:xfrm>
            <a:custGeom>
              <a:rect l="l" t="t" r="r" b="b"/>
              <a:pathLst>
                <a:path w="932178" h="932180">
                  <a:moveTo>
                    <a:pt x="466006" y="0"/>
                  </a:moveTo>
                  <a:close/>
                </a:path>
                <a:path w="932178" h="932180">
                  <a:moveTo>
                    <a:pt x="932012" y="466005"/>
                  </a:moveTo>
                  <a:lnTo>
                    <a:pt x="2" y="466005"/>
                  </a:lnTo>
                  <a:lnTo>
                    <a:pt x="2408" y="418358"/>
                  </a:lnTo>
                  <a:lnTo>
                    <a:pt x="9469" y="372088"/>
                  </a:lnTo>
                  <a:lnTo>
                    <a:pt x="20953" y="327429"/>
                  </a:lnTo>
                  <a:lnTo>
                    <a:pt x="36623" y="284614"/>
                  </a:lnTo>
                  <a:lnTo>
                    <a:pt x="56246" y="243879"/>
                  </a:lnTo>
                  <a:lnTo>
                    <a:pt x="79588" y="205456"/>
                  </a:lnTo>
                  <a:lnTo>
                    <a:pt x="106415" y="169582"/>
                  </a:lnTo>
                  <a:lnTo>
                    <a:pt x="136492" y="136489"/>
                  </a:lnTo>
                  <a:lnTo>
                    <a:pt x="169585" y="106412"/>
                  </a:lnTo>
                  <a:lnTo>
                    <a:pt x="205460" y="79586"/>
                  </a:lnTo>
                  <a:lnTo>
                    <a:pt x="243882" y="56244"/>
                  </a:lnTo>
                  <a:lnTo>
                    <a:pt x="284618" y="36620"/>
                  </a:lnTo>
                  <a:lnTo>
                    <a:pt x="327432" y="20950"/>
                  </a:lnTo>
                  <a:lnTo>
                    <a:pt x="372092" y="9467"/>
                  </a:lnTo>
                  <a:lnTo>
                    <a:pt x="418363" y="2405"/>
                  </a:lnTo>
                  <a:lnTo>
                    <a:pt x="466006" y="0"/>
                  </a:lnTo>
                  <a:lnTo>
                    <a:pt x="513652" y="2405"/>
                  </a:lnTo>
                  <a:lnTo>
                    <a:pt x="559922" y="9467"/>
                  </a:lnTo>
                  <a:lnTo>
                    <a:pt x="604582" y="20950"/>
                  </a:lnTo>
                  <a:lnTo>
                    <a:pt x="647397" y="36621"/>
                  </a:lnTo>
                  <a:lnTo>
                    <a:pt x="688132" y="56244"/>
                  </a:lnTo>
                  <a:lnTo>
                    <a:pt x="726554" y="79586"/>
                  </a:lnTo>
                  <a:lnTo>
                    <a:pt x="762429" y="106413"/>
                  </a:lnTo>
                  <a:lnTo>
                    <a:pt x="795522" y="136490"/>
                  </a:lnTo>
                  <a:lnTo>
                    <a:pt x="825599" y="169582"/>
                  </a:lnTo>
                  <a:lnTo>
                    <a:pt x="852425" y="205457"/>
                  </a:lnTo>
                  <a:lnTo>
                    <a:pt x="875767" y="243879"/>
                  </a:lnTo>
                  <a:lnTo>
                    <a:pt x="895391" y="284615"/>
                  </a:lnTo>
                  <a:lnTo>
                    <a:pt x="911061" y="327430"/>
                  </a:lnTo>
                  <a:lnTo>
                    <a:pt x="922544" y="372089"/>
                  </a:lnTo>
                  <a:lnTo>
                    <a:pt x="929606" y="418359"/>
                  </a:lnTo>
                  <a:lnTo>
                    <a:pt x="932012" y="466005"/>
                  </a:lnTo>
                  <a:close/>
                </a:path>
                <a:path w="932178" h="932180">
                  <a:moveTo>
                    <a:pt x="466005" y="932010"/>
                  </a:moveTo>
                  <a:lnTo>
                    <a:pt x="418359" y="929604"/>
                  </a:lnTo>
                  <a:lnTo>
                    <a:pt x="372089" y="922543"/>
                  </a:lnTo>
                  <a:lnTo>
                    <a:pt x="327429" y="911060"/>
                  </a:lnTo>
                  <a:lnTo>
                    <a:pt x="284615" y="895389"/>
                  </a:lnTo>
                  <a:lnTo>
                    <a:pt x="243879" y="875766"/>
                  </a:lnTo>
                  <a:lnTo>
                    <a:pt x="205457" y="852424"/>
                  </a:lnTo>
                  <a:lnTo>
                    <a:pt x="169582" y="825597"/>
                  </a:lnTo>
                  <a:lnTo>
                    <a:pt x="136489" y="795521"/>
                  </a:lnTo>
                  <a:lnTo>
                    <a:pt x="106413" y="762428"/>
                  </a:lnTo>
                  <a:lnTo>
                    <a:pt x="79586" y="726553"/>
                  </a:lnTo>
                  <a:lnTo>
                    <a:pt x="56244" y="688131"/>
                  </a:lnTo>
                  <a:lnTo>
                    <a:pt x="36621" y="647395"/>
                  </a:lnTo>
                  <a:lnTo>
                    <a:pt x="20950" y="604581"/>
                  </a:lnTo>
                  <a:lnTo>
                    <a:pt x="9467" y="559921"/>
                  </a:lnTo>
                  <a:lnTo>
                    <a:pt x="2405" y="513651"/>
                  </a:lnTo>
                  <a:lnTo>
                    <a:pt x="0" y="466005"/>
                  </a:lnTo>
                  <a:lnTo>
                    <a:pt x="932012" y="466005"/>
                  </a:lnTo>
                  <a:lnTo>
                    <a:pt x="929605" y="513651"/>
                  </a:lnTo>
                  <a:lnTo>
                    <a:pt x="922543" y="559921"/>
                  </a:lnTo>
                  <a:lnTo>
                    <a:pt x="911060" y="604581"/>
                  </a:lnTo>
                  <a:lnTo>
                    <a:pt x="895390" y="647395"/>
                  </a:lnTo>
                  <a:lnTo>
                    <a:pt x="875766" y="688131"/>
                  </a:lnTo>
                  <a:lnTo>
                    <a:pt x="852424" y="726553"/>
                  </a:lnTo>
                  <a:lnTo>
                    <a:pt x="825598" y="762428"/>
                  </a:lnTo>
                  <a:lnTo>
                    <a:pt x="795521" y="795521"/>
                  </a:lnTo>
                  <a:lnTo>
                    <a:pt x="762428" y="825597"/>
                  </a:lnTo>
                  <a:lnTo>
                    <a:pt x="726554" y="852424"/>
                  </a:lnTo>
                  <a:lnTo>
                    <a:pt x="688131" y="875766"/>
                  </a:lnTo>
                  <a:lnTo>
                    <a:pt x="647396" y="895389"/>
                  </a:lnTo>
                  <a:lnTo>
                    <a:pt x="604581" y="911060"/>
                  </a:lnTo>
                  <a:lnTo>
                    <a:pt x="559922" y="922543"/>
                  </a:lnTo>
                  <a:lnTo>
                    <a:pt x="513652" y="929604"/>
                  </a:lnTo>
                  <a:lnTo>
                    <a:pt x="466005" y="932010"/>
                  </a:lnTo>
                  <a:close/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039935" y="1393186"/>
              <a:ext cx="2231507" cy="223150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772897" y="3855396"/>
            <a:ext cx="131127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00BEA8"/>
                </a:solidFill>
                <a:latin typeface="微软雅黑"/>
                <a:cs typeface="微软雅黑"/>
              </a:rPr>
              <a:t>利率与费</a:t>
            </a:r>
            <a:r>
              <a:rPr sz="2000" b="1" spc="-50">
                <a:solidFill>
                  <a:srgbClr val="00BEA8"/>
                </a:solidFill>
                <a:latin typeface="微软雅黑"/>
                <a:cs typeface="微软雅黑"/>
              </a:rPr>
              <a:t>用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76211" y="4441572"/>
            <a:ext cx="2677160" cy="9525"/>
            <a:chOff x="4776211" y="4441572"/>
            <a:chExt cx="2677160" cy="9525"/>
          </a:xfrm>
        </p:grpSpPr>
        <p:sp>
          <p:nvSpPr>
            <p:cNvPr id="16" name="object 16"/>
            <p:cNvSpPr/>
            <p:nvPr/>
          </p:nvSpPr>
          <p:spPr>
            <a:xfrm>
              <a:off x="4776211" y="4446335"/>
              <a:ext cx="2677160" cy="0"/>
            </a:xfrm>
            <a:custGeom>
              <a:rect l="l" t="t" r="r" b="b"/>
              <a:pathLst>
                <a:path w="2677159">
                  <a:moveTo>
                    <a:pt x="2676820" y="0"/>
                  </a:moveTo>
                  <a:lnTo>
                    <a:pt x="0" y="0"/>
                  </a:lnTo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776211" y="4446335"/>
              <a:ext cx="2677160" cy="0"/>
            </a:xfrm>
            <a:custGeom>
              <a:rect l="l" t="t" r="r" b="b"/>
              <a:pathLst>
                <a:path w="2677159">
                  <a:moveTo>
                    <a:pt x="0" y="0"/>
                  </a:moveTo>
                  <a:lnTo>
                    <a:pt x="2676820" y="0"/>
                  </a:lnTo>
                </a:path>
              </a:pathLst>
            </a:custGeom>
            <a:ln w="9525">
              <a:solidFill>
                <a:srgbClr val="007C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5"/>
          <a:stretch>
            <a:fillRect/>
          </a:stretch>
        </p:blipFill>
        <p:spPr>
          <a:xfrm>
            <a:off x="7251124" y="3947812"/>
            <a:ext cx="269578" cy="18742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8373010" y="1393186"/>
            <a:ext cx="2600325" cy="2232025"/>
            <a:chOff x="8373010" y="1393186"/>
            <a:chExt cx="2600325" cy="2232025"/>
          </a:xfrm>
        </p:grpSpPr>
        <p:sp>
          <p:nvSpPr>
            <p:cNvPr id="20" name="object 20"/>
            <p:cNvSpPr/>
            <p:nvPr/>
          </p:nvSpPr>
          <p:spPr>
            <a:xfrm>
              <a:off x="8373010" y="1454146"/>
              <a:ext cx="932180" cy="932180"/>
            </a:xfrm>
            <a:custGeom>
              <a:rect l="l" t="t" r="r" b="b"/>
              <a:pathLst>
                <a:path w="932178" h="932180">
                  <a:moveTo>
                    <a:pt x="466007" y="0"/>
                  </a:moveTo>
                  <a:close/>
                </a:path>
                <a:path w="932178" h="932180">
                  <a:moveTo>
                    <a:pt x="932012" y="466005"/>
                  </a:moveTo>
                  <a:lnTo>
                    <a:pt x="3" y="466005"/>
                  </a:lnTo>
                  <a:lnTo>
                    <a:pt x="2409" y="418358"/>
                  </a:lnTo>
                  <a:lnTo>
                    <a:pt x="9471" y="372088"/>
                  </a:lnTo>
                  <a:lnTo>
                    <a:pt x="20954" y="327429"/>
                  </a:lnTo>
                  <a:lnTo>
                    <a:pt x="36624" y="284614"/>
                  </a:lnTo>
                  <a:lnTo>
                    <a:pt x="56248" y="243879"/>
                  </a:lnTo>
                  <a:lnTo>
                    <a:pt x="79590" y="205456"/>
                  </a:lnTo>
                  <a:lnTo>
                    <a:pt x="106416" y="169582"/>
                  </a:lnTo>
                  <a:lnTo>
                    <a:pt x="136493" y="136489"/>
                  </a:lnTo>
                  <a:lnTo>
                    <a:pt x="169586" y="106412"/>
                  </a:lnTo>
                  <a:lnTo>
                    <a:pt x="205461" y="79586"/>
                  </a:lnTo>
                  <a:lnTo>
                    <a:pt x="243883" y="56244"/>
                  </a:lnTo>
                  <a:lnTo>
                    <a:pt x="284619" y="36620"/>
                  </a:lnTo>
                  <a:lnTo>
                    <a:pt x="327434" y="20950"/>
                  </a:lnTo>
                  <a:lnTo>
                    <a:pt x="372093" y="9467"/>
                  </a:lnTo>
                  <a:lnTo>
                    <a:pt x="418364" y="2405"/>
                  </a:lnTo>
                  <a:lnTo>
                    <a:pt x="466007" y="0"/>
                  </a:lnTo>
                  <a:lnTo>
                    <a:pt x="513653" y="2405"/>
                  </a:lnTo>
                  <a:lnTo>
                    <a:pt x="559923" y="9467"/>
                  </a:lnTo>
                  <a:lnTo>
                    <a:pt x="604583" y="20950"/>
                  </a:lnTo>
                  <a:lnTo>
                    <a:pt x="647397" y="36621"/>
                  </a:lnTo>
                  <a:lnTo>
                    <a:pt x="688133" y="56244"/>
                  </a:lnTo>
                  <a:lnTo>
                    <a:pt x="726555" y="79586"/>
                  </a:lnTo>
                  <a:lnTo>
                    <a:pt x="762430" y="106413"/>
                  </a:lnTo>
                  <a:lnTo>
                    <a:pt x="795523" y="136490"/>
                  </a:lnTo>
                  <a:lnTo>
                    <a:pt x="825600" y="169582"/>
                  </a:lnTo>
                  <a:lnTo>
                    <a:pt x="852426" y="205457"/>
                  </a:lnTo>
                  <a:lnTo>
                    <a:pt x="875768" y="243879"/>
                  </a:lnTo>
                  <a:lnTo>
                    <a:pt x="895392" y="284615"/>
                  </a:lnTo>
                  <a:lnTo>
                    <a:pt x="911062" y="327430"/>
                  </a:lnTo>
                  <a:lnTo>
                    <a:pt x="922545" y="372089"/>
                  </a:lnTo>
                  <a:lnTo>
                    <a:pt x="929606" y="418359"/>
                  </a:lnTo>
                  <a:lnTo>
                    <a:pt x="932012" y="466005"/>
                  </a:lnTo>
                  <a:close/>
                </a:path>
                <a:path w="932178" h="932180">
                  <a:moveTo>
                    <a:pt x="466005" y="932010"/>
                  </a:moveTo>
                  <a:lnTo>
                    <a:pt x="418359" y="929604"/>
                  </a:lnTo>
                  <a:lnTo>
                    <a:pt x="372089" y="922543"/>
                  </a:lnTo>
                  <a:lnTo>
                    <a:pt x="327429" y="911060"/>
                  </a:lnTo>
                  <a:lnTo>
                    <a:pt x="284615" y="895389"/>
                  </a:lnTo>
                  <a:lnTo>
                    <a:pt x="243879" y="875766"/>
                  </a:lnTo>
                  <a:lnTo>
                    <a:pt x="205457" y="852424"/>
                  </a:lnTo>
                  <a:lnTo>
                    <a:pt x="169582" y="825597"/>
                  </a:lnTo>
                  <a:lnTo>
                    <a:pt x="136489" y="795521"/>
                  </a:lnTo>
                  <a:lnTo>
                    <a:pt x="106412" y="762428"/>
                  </a:lnTo>
                  <a:lnTo>
                    <a:pt x="79586" y="726553"/>
                  </a:lnTo>
                  <a:lnTo>
                    <a:pt x="56244" y="688131"/>
                  </a:lnTo>
                  <a:lnTo>
                    <a:pt x="36620" y="647395"/>
                  </a:lnTo>
                  <a:lnTo>
                    <a:pt x="20950" y="604581"/>
                  </a:lnTo>
                  <a:lnTo>
                    <a:pt x="9467" y="559921"/>
                  </a:lnTo>
                  <a:lnTo>
                    <a:pt x="2405" y="513651"/>
                  </a:lnTo>
                  <a:lnTo>
                    <a:pt x="0" y="466005"/>
                  </a:lnTo>
                  <a:lnTo>
                    <a:pt x="932012" y="466005"/>
                  </a:lnTo>
                  <a:lnTo>
                    <a:pt x="929605" y="513651"/>
                  </a:lnTo>
                  <a:lnTo>
                    <a:pt x="922543" y="559921"/>
                  </a:lnTo>
                  <a:lnTo>
                    <a:pt x="911060" y="604581"/>
                  </a:lnTo>
                  <a:lnTo>
                    <a:pt x="895390" y="647395"/>
                  </a:lnTo>
                  <a:lnTo>
                    <a:pt x="875766" y="688131"/>
                  </a:lnTo>
                  <a:lnTo>
                    <a:pt x="852424" y="726553"/>
                  </a:lnTo>
                  <a:lnTo>
                    <a:pt x="825598" y="762428"/>
                  </a:lnTo>
                  <a:lnTo>
                    <a:pt x="795521" y="795521"/>
                  </a:lnTo>
                  <a:lnTo>
                    <a:pt x="762428" y="825597"/>
                  </a:lnTo>
                  <a:lnTo>
                    <a:pt x="726554" y="852424"/>
                  </a:lnTo>
                  <a:lnTo>
                    <a:pt x="688131" y="875766"/>
                  </a:lnTo>
                  <a:lnTo>
                    <a:pt x="647396" y="895389"/>
                  </a:lnTo>
                  <a:lnTo>
                    <a:pt x="604581" y="911060"/>
                  </a:lnTo>
                  <a:lnTo>
                    <a:pt x="559922" y="922543"/>
                  </a:lnTo>
                  <a:lnTo>
                    <a:pt x="513652" y="929604"/>
                  </a:lnTo>
                  <a:lnTo>
                    <a:pt x="466005" y="93201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8741650" y="1393186"/>
              <a:ext cx="2231507" cy="2231506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474615" y="3855396"/>
            <a:ext cx="105410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00BEA8"/>
                </a:solidFill>
                <a:latin typeface="微软雅黑"/>
                <a:cs typeface="微软雅黑"/>
              </a:rPr>
              <a:t>申请流</a:t>
            </a:r>
            <a:r>
              <a:rPr sz="2000" b="1" spc="-50">
                <a:solidFill>
                  <a:srgbClr val="00BEA8"/>
                </a:solidFill>
                <a:latin typeface="微软雅黑"/>
                <a:cs typeface="微软雅黑"/>
              </a:rPr>
              <a:t>程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477928" y="4441572"/>
            <a:ext cx="2677160" cy="9525"/>
            <a:chOff x="8477928" y="4441572"/>
            <a:chExt cx="2677160" cy="9525"/>
          </a:xfrm>
        </p:grpSpPr>
        <p:sp>
          <p:nvSpPr>
            <p:cNvPr id="24" name="object 24"/>
            <p:cNvSpPr/>
            <p:nvPr/>
          </p:nvSpPr>
          <p:spPr>
            <a:xfrm>
              <a:off x="8477928" y="4446335"/>
              <a:ext cx="2677160" cy="0"/>
            </a:xfrm>
            <a:custGeom>
              <a:rect l="l" t="t" r="r" b="b"/>
              <a:pathLst>
                <a:path w="2677159">
                  <a:moveTo>
                    <a:pt x="2676821" y="0"/>
                  </a:moveTo>
                  <a:lnTo>
                    <a:pt x="0" y="0"/>
                  </a:lnTo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477928" y="4446335"/>
              <a:ext cx="2677160" cy="0"/>
            </a:xfrm>
            <a:custGeom>
              <a:rect l="l" t="t" r="r" b="b"/>
              <a:pathLst>
                <a:path w="2677159">
                  <a:moveTo>
                    <a:pt x="0" y="0"/>
                  </a:moveTo>
                  <a:lnTo>
                    <a:pt x="2676821" y="0"/>
                  </a:lnTo>
                </a:path>
              </a:pathLst>
            </a:custGeom>
            <a:ln w="9525">
              <a:solidFill>
                <a:srgbClr val="008E7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6" name="object 26"/>
          <p:cNvPicPr/>
          <p:nvPr/>
        </p:nvPicPr>
        <p:blipFill>
          <a:blip r:embed="rId3"/>
          <a:stretch>
            <a:fillRect/>
          </a:stretch>
        </p:blipFill>
        <p:spPr>
          <a:xfrm>
            <a:off x="10952843" y="3947812"/>
            <a:ext cx="269578" cy="18742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4772897" y="4707868"/>
            <a:ext cx="2311400" cy="912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21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特斯拉贷款通常提供更有</a:t>
            </a:r>
            <a:r>
              <a:rPr sz="150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竞争力的利率和费用结构，因为它们与特斯拉汽车的</a:t>
            </a:r>
            <a:r>
              <a:rPr sz="150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销售紧密相关。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74615" y="4707868"/>
            <a:ext cx="2120900" cy="912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21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与其他汽车贷款相比，特斯拉贷款可能更加便捷，因为它们通常与特斯拉服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务中心紧密合作。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11278" y="1656727"/>
            <a:ext cx="3422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03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08196" y="1646630"/>
            <a:ext cx="3422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02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9776" y="1656727"/>
            <a:ext cx="3422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01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33" name="object 3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535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/>
              <a:t>特斯拉贷款与其他汽车贷款比较</a:t>
            </a:r>
            <a:endParaRPr sz="30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54974" y="1746675"/>
            <a:ext cx="6227445" cy="2661285"/>
            <a:chOff x="654974" y="1746675"/>
            <a:chExt cx="6227445" cy="2661285"/>
          </a:xfrm>
        </p:grpSpPr>
        <p:sp>
          <p:nvSpPr>
            <p:cNvPr id="3" name="object 3"/>
            <p:cNvSpPr/>
            <p:nvPr/>
          </p:nvSpPr>
          <p:spPr>
            <a:xfrm>
              <a:off x="5226939" y="2711198"/>
              <a:ext cx="869315" cy="556895"/>
            </a:xfrm>
            <a:custGeom>
              <a:rect l="l" t="t" r="r" b="b"/>
              <a:pathLst>
                <a:path w="869314" h="556895">
                  <a:moveTo>
                    <a:pt x="0" y="0"/>
                  </a:moveTo>
                  <a:lnTo>
                    <a:pt x="869058" y="556467"/>
                  </a:lnTo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26939" y="2711198"/>
              <a:ext cx="869315" cy="556895"/>
            </a:xfrm>
            <a:custGeom>
              <a:rect l="l" t="t" r="r" b="b"/>
              <a:pathLst>
                <a:path w="869314" h="556895">
                  <a:moveTo>
                    <a:pt x="869058" y="55646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A5B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85799" y="2787059"/>
              <a:ext cx="787400" cy="458470"/>
            </a:xfrm>
            <a:custGeom>
              <a:rect l="l" t="t" r="r" b="b"/>
              <a:pathLst>
                <a:path w="787400" h="458469">
                  <a:moveTo>
                    <a:pt x="0" y="457877"/>
                  </a:moveTo>
                  <a:lnTo>
                    <a:pt x="787048" y="0"/>
                  </a:lnTo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085799" y="2787059"/>
              <a:ext cx="787400" cy="458470"/>
            </a:xfrm>
            <a:custGeom>
              <a:rect l="l" t="t" r="r" b="b"/>
              <a:pathLst>
                <a:path w="787400" h="458469">
                  <a:moveTo>
                    <a:pt x="787048" y="0"/>
                  </a:moveTo>
                  <a:lnTo>
                    <a:pt x="0" y="457877"/>
                  </a:lnTo>
                </a:path>
              </a:pathLst>
            </a:custGeom>
            <a:ln w="19050">
              <a:solidFill>
                <a:srgbClr val="00A5B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 flipH="1">
              <a:off x="6096000" y="3252175"/>
              <a:ext cx="0" cy="1146175"/>
            </a:xfrm>
            <a:custGeom>
              <a:rect l="l" t="t" r="r" b="b"/>
              <a:pathLst>
                <a:path h="1146175">
                  <a:moveTo>
                    <a:pt x="0" y="0"/>
                  </a:moveTo>
                  <a:lnTo>
                    <a:pt x="0" y="1146048"/>
                  </a:lnTo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 flipH="1">
              <a:off x="6096000" y="3252175"/>
              <a:ext cx="0" cy="1146175"/>
            </a:xfrm>
            <a:custGeom>
              <a:rect l="l" t="t" r="r" b="b"/>
              <a:pathLst>
                <a:path h="1146175">
                  <a:moveTo>
                    <a:pt x="0" y="1146048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A5B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4974" y="1746675"/>
              <a:ext cx="4692650" cy="1777364"/>
            </a:xfrm>
            <a:custGeom>
              <a:rect l="l" t="t" r="r" b="b"/>
              <a:pathLst>
                <a:path w="4692650" h="1777364">
                  <a:moveTo>
                    <a:pt x="4692565" y="1777322"/>
                  </a:moveTo>
                  <a:lnTo>
                    <a:pt x="0" y="1777322"/>
                  </a:lnTo>
                  <a:lnTo>
                    <a:pt x="0" y="0"/>
                  </a:lnTo>
                  <a:lnTo>
                    <a:pt x="4233731" y="0"/>
                  </a:lnTo>
                  <a:lnTo>
                    <a:pt x="4692565" y="458833"/>
                  </a:lnTo>
                  <a:lnTo>
                    <a:pt x="4692565" y="1777322"/>
                  </a:lnTo>
                  <a:close/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999540" y="2031337"/>
            <a:ext cx="383540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20">
                <a:solidFill>
                  <a:srgbClr val="FFFFFF"/>
                </a:solidFill>
                <a:latin typeface="微软雅黑"/>
                <a:cs typeface="微软雅黑"/>
              </a:rPr>
              <a:t>所有权</a:t>
            </a:r>
            <a:endParaRPr sz="21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56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特斯拉贷款允许客户在还款期间拥有汽车所有权，而租赁只提供使用权。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04288" y="1746675"/>
            <a:ext cx="9250680" cy="4200525"/>
            <a:chOff x="2304288" y="1746675"/>
            <a:chExt cx="9250680" cy="4200525"/>
          </a:xfrm>
        </p:grpSpPr>
        <p:sp>
          <p:nvSpPr>
            <p:cNvPr id="12" name="object 12"/>
            <p:cNvSpPr/>
            <p:nvPr/>
          </p:nvSpPr>
          <p:spPr>
            <a:xfrm>
              <a:off x="5575254" y="2695565"/>
              <a:ext cx="1042035" cy="1064895"/>
            </a:xfrm>
            <a:custGeom>
              <a:rect l="l" t="t" r="r" b="b"/>
              <a:pathLst>
                <a:path w="1042034" h="1064895">
                  <a:moveTo>
                    <a:pt x="1041486" y="532227"/>
                  </a:moveTo>
                  <a:lnTo>
                    <a:pt x="2" y="532227"/>
                  </a:lnTo>
                  <a:lnTo>
                    <a:pt x="2130" y="483782"/>
                  </a:lnTo>
                  <a:lnTo>
                    <a:pt x="8392" y="436557"/>
                  </a:lnTo>
                  <a:lnTo>
                    <a:pt x="18603" y="390739"/>
                  </a:lnTo>
                  <a:lnTo>
                    <a:pt x="32581" y="346515"/>
                  </a:lnTo>
                  <a:lnTo>
                    <a:pt x="50141" y="304072"/>
                  </a:lnTo>
                  <a:lnTo>
                    <a:pt x="71099" y="263601"/>
                  </a:lnTo>
                  <a:lnTo>
                    <a:pt x="95271" y="225287"/>
                  </a:lnTo>
                  <a:lnTo>
                    <a:pt x="122474" y="189319"/>
                  </a:lnTo>
                  <a:lnTo>
                    <a:pt x="152524" y="155885"/>
                  </a:lnTo>
                  <a:lnTo>
                    <a:pt x="185237" y="125172"/>
                  </a:lnTo>
                  <a:lnTo>
                    <a:pt x="220429" y="97369"/>
                  </a:lnTo>
                  <a:lnTo>
                    <a:pt x="257917" y="72664"/>
                  </a:lnTo>
                  <a:lnTo>
                    <a:pt x="297515" y="51244"/>
                  </a:lnTo>
                  <a:lnTo>
                    <a:pt x="339042" y="33297"/>
                  </a:lnTo>
                  <a:lnTo>
                    <a:pt x="382312" y="19011"/>
                  </a:lnTo>
                  <a:lnTo>
                    <a:pt x="427143" y="8574"/>
                  </a:lnTo>
                  <a:lnTo>
                    <a:pt x="473352" y="2174"/>
                  </a:lnTo>
                  <a:lnTo>
                    <a:pt x="520744" y="0"/>
                  </a:lnTo>
                  <a:lnTo>
                    <a:pt x="568143" y="2175"/>
                  </a:lnTo>
                  <a:lnTo>
                    <a:pt x="614348" y="8575"/>
                  </a:lnTo>
                  <a:lnTo>
                    <a:pt x="659178" y="19011"/>
                  </a:lnTo>
                  <a:lnTo>
                    <a:pt x="702448" y="33297"/>
                  </a:lnTo>
                  <a:lnTo>
                    <a:pt x="743974" y="51244"/>
                  </a:lnTo>
                  <a:lnTo>
                    <a:pt x="783572" y="72664"/>
                  </a:lnTo>
                  <a:lnTo>
                    <a:pt x="821059" y="97370"/>
                  </a:lnTo>
                  <a:lnTo>
                    <a:pt x="856251" y="125173"/>
                  </a:lnTo>
                  <a:lnTo>
                    <a:pt x="888964" y="155886"/>
                  </a:lnTo>
                  <a:lnTo>
                    <a:pt x="919014" y="189320"/>
                  </a:lnTo>
                  <a:lnTo>
                    <a:pt x="946217" y="225288"/>
                  </a:lnTo>
                  <a:lnTo>
                    <a:pt x="970389" y="263602"/>
                  </a:lnTo>
                  <a:lnTo>
                    <a:pt x="991347" y="304073"/>
                  </a:lnTo>
                  <a:lnTo>
                    <a:pt x="1008906" y="346515"/>
                  </a:lnTo>
                  <a:lnTo>
                    <a:pt x="1022884" y="390740"/>
                  </a:lnTo>
                  <a:lnTo>
                    <a:pt x="1033096" y="436558"/>
                  </a:lnTo>
                  <a:lnTo>
                    <a:pt x="1039357" y="483783"/>
                  </a:lnTo>
                  <a:lnTo>
                    <a:pt x="1041486" y="532227"/>
                  </a:lnTo>
                  <a:close/>
                </a:path>
                <a:path w="1042034" h="1064895">
                  <a:moveTo>
                    <a:pt x="520742" y="1064452"/>
                  </a:moveTo>
                  <a:lnTo>
                    <a:pt x="473344" y="1062277"/>
                  </a:lnTo>
                  <a:lnTo>
                    <a:pt x="427138" y="1055877"/>
                  </a:lnTo>
                  <a:lnTo>
                    <a:pt x="382308" y="1045440"/>
                  </a:lnTo>
                  <a:lnTo>
                    <a:pt x="339038" y="1031155"/>
                  </a:lnTo>
                  <a:lnTo>
                    <a:pt x="297512" y="1013208"/>
                  </a:lnTo>
                  <a:lnTo>
                    <a:pt x="257913" y="991788"/>
                  </a:lnTo>
                  <a:lnTo>
                    <a:pt x="220426" y="967082"/>
                  </a:lnTo>
                  <a:lnTo>
                    <a:pt x="185234" y="939279"/>
                  </a:lnTo>
                  <a:lnTo>
                    <a:pt x="152521" y="908567"/>
                  </a:lnTo>
                  <a:lnTo>
                    <a:pt x="122472" y="875133"/>
                  </a:lnTo>
                  <a:lnTo>
                    <a:pt x="95269" y="839165"/>
                  </a:lnTo>
                  <a:lnTo>
                    <a:pt x="71096" y="800851"/>
                  </a:lnTo>
                  <a:lnTo>
                    <a:pt x="50138" y="760379"/>
                  </a:lnTo>
                  <a:lnTo>
                    <a:pt x="32578" y="717937"/>
                  </a:lnTo>
                  <a:lnTo>
                    <a:pt x="18601" y="673713"/>
                  </a:lnTo>
                  <a:lnTo>
                    <a:pt x="8389" y="627894"/>
                  </a:lnTo>
                  <a:lnTo>
                    <a:pt x="2128" y="580669"/>
                  </a:lnTo>
                  <a:lnTo>
                    <a:pt x="0" y="532226"/>
                  </a:lnTo>
                  <a:lnTo>
                    <a:pt x="1041486" y="532227"/>
                  </a:lnTo>
                  <a:lnTo>
                    <a:pt x="1039357" y="580669"/>
                  </a:lnTo>
                  <a:lnTo>
                    <a:pt x="1033095" y="627894"/>
                  </a:lnTo>
                  <a:lnTo>
                    <a:pt x="1022883" y="673713"/>
                  </a:lnTo>
                  <a:lnTo>
                    <a:pt x="1008906" y="717937"/>
                  </a:lnTo>
                  <a:lnTo>
                    <a:pt x="991346" y="760379"/>
                  </a:lnTo>
                  <a:lnTo>
                    <a:pt x="970388" y="800851"/>
                  </a:lnTo>
                  <a:lnTo>
                    <a:pt x="946216" y="839165"/>
                  </a:lnTo>
                  <a:lnTo>
                    <a:pt x="919013" y="875133"/>
                  </a:lnTo>
                  <a:lnTo>
                    <a:pt x="888963" y="908567"/>
                  </a:lnTo>
                  <a:lnTo>
                    <a:pt x="856250" y="939279"/>
                  </a:lnTo>
                  <a:lnTo>
                    <a:pt x="821058" y="967082"/>
                  </a:lnTo>
                  <a:lnTo>
                    <a:pt x="783571" y="991788"/>
                  </a:lnTo>
                  <a:lnTo>
                    <a:pt x="743973" y="1013208"/>
                  </a:lnTo>
                  <a:lnTo>
                    <a:pt x="702446" y="1031155"/>
                  </a:lnTo>
                  <a:lnTo>
                    <a:pt x="659176" y="1045441"/>
                  </a:lnTo>
                  <a:lnTo>
                    <a:pt x="614347" y="1055877"/>
                  </a:lnTo>
                  <a:lnTo>
                    <a:pt x="568141" y="1062277"/>
                  </a:lnTo>
                  <a:lnTo>
                    <a:pt x="520742" y="1064452"/>
                  </a:lnTo>
                  <a:close/>
                </a:path>
              </a:pathLst>
            </a:custGeom>
            <a:solidFill>
              <a:srgbClr val="BDFA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065763" y="1746681"/>
              <a:ext cx="1433830" cy="1893570"/>
            </a:xfrm>
            <a:custGeom>
              <a:rect l="l" t="t" r="r" b="b"/>
              <a:pathLst>
                <a:path w="1433829" h="1893570">
                  <a:moveTo>
                    <a:pt x="281774" y="0"/>
                  </a:moveTo>
                  <a:lnTo>
                    <a:pt x="0" y="0"/>
                  </a:lnTo>
                  <a:lnTo>
                    <a:pt x="281774" y="281774"/>
                  </a:lnTo>
                  <a:lnTo>
                    <a:pt x="281774" y="0"/>
                  </a:lnTo>
                  <a:close/>
                </a:path>
                <a:path w="1433829" h="1893570">
                  <a:moveTo>
                    <a:pt x="1433588" y="1481112"/>
                  </a:moveTo>
                  <a:lnTo>
                    <a:pt x="1430883" y="1433042"/>
                  </a:lnTo>
                  <a:lnTo>
                    <a:pt x="1422946" y="1386586"/>
                  </a:lnTo>
                  <a:lnTo>
                    <a:pt x="1410081" y="1342085"/>
                  </a:lnTo>
                  <a:lnTo>
                    <a:pt x="1392593" y="1299819"/>
                  </a:lnTo>
                  <a:lnTo>
                    <a:pt x="1370799" y="1260106"/>
                  </a:lnTo>
                  <a:lnTo>
                    <a:pt x="1344980" y="1223276"/>
                  </a:lnTo>
                  <a:lnTo>
                    <a:pt x="1315453" y="1189609"/>
                  </a:lnTo>
                  <a:lnTo>
                    <a:pt x="1282509" y="1159433"/>
                  </a:lnTo>
                  <a:lnTo>
                    <a:pt x="1246466" y="1133043"/>
                  </a:lnTo>
                  <a:lnTo>
                    <a:pt x="1207617" y="1110767"/>
                  </a:lnTo>
                  <a:lnTo>
                    <a:pt x="1166266" y="1092898"/>
                  </a:lnTo>
                  <a:lnTo>
                    <a:pt x="1122718" y="1079741"/>
                  </a:lnTo>
                  <a:lnTo>
                    <a:pt x="1077277" y="1071626"/>
                  </a:lnTo>
                  <a:lnTo>
                    <a:pt x="1030224" y="1068857"/>
                  </a:lnTo>
                  <a:lnTo>
                    <a:pt x="983195" y="1071626"/>
                  </a:lnTo>
                  <a:lnTo>
                    <a:pt x="937742" y="1079741"/>
                  </a:lnTo>
                  <a:lnTo>
                    <a:pt x="894194" y="1092898"/>
                  </a:lnTo>
                  <a:lnTo>
                    <a:pt x="852843" y="1110754"/>
                  </a:lnTo>
                  <a:lnTo>
                    <a:pt x="813993" y="1133043"/>
                  </a:lnTo>
                  <a:lnTo>
                    <a:pt x="777951" y="1159421"/>
                  </a:lnTo>
                  <a:lnTo>
                    <a:pt x="745007" y="1189609"/>
                  </a:lnTo>
                  <a:lnTo>
                    <a:pt x="715479" y="1223264"/>
                  </a:lnTo>
                  <a:lnTo>
                    <a:pt x="689660" y="1260106"/>
                  </a:lnTo>
                  <a:lnTo>
                    <a:pt x="667867" y="1299819"/>
                  </a:lnTo>
                  <a:lnTo>
                    <a:pt x="650379" y="1342085"/>
                  </a:lnTo>
                  <a:lnTo>
                    <a:pt x="637514" y="1386586"/>
                  </a:lnTo>
                  <a:lnTo>
                    <a:pt x="629577" y="1433042"/>
                  </a:lnTo>
                  <a:lnTo>
                    <a:pt x="626872" y="1481112"/>
                  </a:lnTo>
                  <a:lnTo>
                    <a:pt x="629577" y="1529194"/>
                  </a:lnTo>
                  <a:lnTo>
                    <a:pt x="637514" y="1575638"/>
                  </a:lnTo>
                  <a:lnTo>
                    <a:pt x="650379" y="1620151"/>
                  </a:lnTo>
                  <a:lnTo>
                    <a:pt x="667867" y="1662417"/>
                  </a:lnTo>
                  <a:lnTo>
                    <a:pt x="689660" y="1702130"/>
                  </a:lnTo>
                  <a:lnTo>
                    <a:pt x="715479" y="1738960"/>
                  </a:lnTo>
                  <a:lnTo>
                    <a:pt x="745007" y="1772627"/>
                  </a:lnTo>
                  <a:lnTo>
                    <a:pt x="777951" y="1802803"/>
                  </a:lnTo>
                  <a:lnTo>
                    <a:pt x="813993" y="1829193"/>
                  </a:lnTo>
                  <a:lnTo>
                    <a:pt x="852843" y="1851469"/>
                  </a:lnTo>
                  <a:lnTo>
                    <a:pt x="894194" y="1869338"/>
                  </a:lnTo>
                  <a:lnTo>
                    <a:pt x="937742" y="1882482"/>
                  </a:lnTo>
                  <a:lnTo>
                    <a:pt x="983183" y="1890598"/>
                  </a:lnTo>
                  <a:lnTo>
                    <a:pt x="1030224" y="1893379"/>
                  </a:lnTo>
                  <a:lnTo>
                    <a:pt x="1077264" y="1890598"/>
                  </a:lnTo>
                  <a:lnTo>
                    <a:pt x="1122718" y="1882482"/>
                  </a:lnTo>
                  <a:lnTo>
                    <a:pt x="1166266" y="1869338"/>
                  </a:lnTo>
                  <a:lnTo>
                    <a:pt x="1207617" y="1851469"/>
                  </a:lnTo>
                  <a:lnTo>
                    <a:pt x="1246466" y="1829193"/>
                  </a:lnTo>
                  <a:lnTo>
                    <a:pt x="1282509" y="1802803"/>
                  </a:lnTo>
                  <a:lnTo>
                    <a:pt x="1315453" y="1772627"/>
                  </a:lnTo>
                  <a:lnTo>
                    <a:pt x="1344980" y="1738960"/>
                  </a:lnTo>
                  <a:lnTo>
                    <a:pt x="1370799" y="1702130"/>
                  </a:lnTo>
                  <a:lnTo>
                    <a:pt x="1392593" y="1662417"/>
                  </a:lnTo>
                  <a:lnTo>
                    <a:pt x="1410081" y="1620151"/>
                  </a:lnTo>
                  <a:lnTo>
                    <a:pt x="1422946" y="1575638"/>
                  </a:lnTo>
                  <a:lnTo>
                    <a:pt x="1430883" y="1529194"/>
                  </a:lnTo>
                  <a:lnTo>
                    <a:pt x="1433588" y="1481112"/>
                  </a:lnTo>
                  <a:close/>
                </a:path>
              </a:pathLst>
            </a:custGeom>
            <a:solidFill>
              <a:srgbClr val="00A5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62000" y="1746681"/>
              <a:ext cx="4692650" cy="1777364"/>
            </a:xfrm>
            <a:custGeom>
              <a:rect l="l" t="t" r="r" b="b"/>
              <a:pathLst>
                <a:path w="4692650" h="1777364">
                  <a:moveTo>
                    <a:pt x="4692574" y="458838"/>
                  </a:moveTo>
                  <a:lnTo>
                    <a:pt x="4233735" y="0"/>
                  </a:lnTo>
                  <a:lnTo>
                    <a:pt x="0" y="0"/>
                  </a:lnTo>
                  <a:lnTo>
                    <a:pt x="0" y="1777326"/>
                  </a:lnTo>
                  <a:lnTo>
                    <a:pt x="4692574" y="1777326"/>
                  </a:lnTo>
                  <a:lnTo>
                    <a:pt x="4692574" y="458838"/>
                  </a:lnTo>
                  <a:close/>
                </a:path>
                <a:path w="4692650" h="1777364">
                  <a:moveTo>
                    <a:pt x="4692574" y="0"/>
                  </a:moveTo>
                  <a:lnTo>
                    <a:pt x="4410799" y="0"/>
                  </a:lnTo>
                  <a:lnTo>
                    <a:pt x="4692574" y="281774"/>
                  </a:lnTo>
                  <a:lnTo>
                    <a:pt x="4692574" y="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304288" y="4201909"/>
              <a:ext cx="7583805" cy="1744980"/>
            </a:xfrm>
            <a:custGeom>
              <a:rect l="l" t="t" r="r" b="b"/>
              <a:pathLst>
                <a:path w="7583805" h="1744979">
                  <a:moveTo>
                    <a:pt x="7583411" y="442722"/>
                  </a:moveTo>
                  <a:lnTo>
                    <a:pt x="7140689" y="0"/>
                  </a:lnTo>
                  <a:lnTo>
                    <a:pt x="0" y="0"/>
                  </a:lnTo>
                  <a:lnTo>
                    <a:pt x="0" y="1744814"/>
                  </a:lnTo>
                  <a:lnTo>
                    <a:pt x="7583411" y="1744814"/>
                  </a:lnTo>
                  <a:lnTo>
                    <a:pt x="7583411" y="442722"/>
                  </a:lnTo>
                  <a:close/>
                </a:path>
                <a:path w="7583805" h="1744979">
                  <a:moveTo>
                    <a:pt x="7583424" y="0"/>
                  </a:moveTo>
                  <a:lnTo>
                    <a:pt x="7301649" y="0"/>
                  </a:lnTo>
                  <a:lnTo>
                    <a:pt x="7583424" y="281774"/>
                  </a:lnTo>
                  <a:lnTo>
                    <a:pt x="7583424" y="0"/>
                  </a:lnTo>
                  <a:close/>
                </a:path>
              </a:pathLst>
            </a:custGeom>
            <a:solidFill>
              <a:srgbClr val="007C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197794" y="2046576"/>
            <a:ext cx="383540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20">
                <a:solidFill>
                  <a:srgbClr val="FFFFFF"/>
                </a:solidFill>
                <a:latin typeface="微软雅黑"/>
                <a:cs typeface="微软雅黑"/>
              </a:rPr>
              <a:t>灵活性</a:t>
            </a:r>
            <a:endParaRPr sz="21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4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租赁通常比贷款更加灵活，因为租期可以根据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需要进行调整。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3208" y="4495834"/>
            <a:ext cx="6692900" cy="79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5">
                <a:solidFill>
                  <a:srgbClr val="FFFFFF"/>
                </a:solidFill>
                <a:latin typeface="微软雅黑"/>
                <a:cs typeface="微软雅黑"/>
              </a:rPr>
              <a:t>费用结构</a:t>
            </a:r>
            <a:endParaRPr sz="21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贷款通常涉及利息和本金还款，而租赁可能包含额外的费用，如保险和维护包。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85367" y="3055961"/>
            <a:ext cx="396240" cy="368300"/>
          </a:xfrm>
          <a:custGeom>
            <a:rect l="l" t="t" r="r" b="b"/>
            <a:pathLst>
              <a:path w="396239" h="368300">
                <a:moveTo>
                  <a:pt x="198133" y="157734"/>
                </a:moveTo>
                <a:lnTo>
                  <a:pt x="0" y="105155"/>
                </a:lnTo>
                <a:lnTo>
                  <a:pt x="0" y="52577"/>
                </a:lnTo>
                <a:lnTo>
                  <a:pt x="198133" y="0"/>
                </a:lnTo>
                <a:lnTo>
                  <a:pt x="396240" y="52577"/>
                </a:lnTo>
                <a:lnTo>
                  <a:pt x="396240" y="105155"/>
                </a:lnTo>
                <a:lnTo>
                  <a:pt x="198133" y="157734"/>
                </a:lnTo>
                <a:close/>
              </a:path>
              <a:path w="396239" h="368300">
                <a:moveTo>
                  <a:pt x="198133" y="262890"/>
                </a:moveTo>
                <a:lnTo>
                  <a:pt x="0" y="210311"/>
                </a:lnTo>
                <a:lnTo>
                  <a:pt x="0" y="157734"/>
                </a:lnTo>
                <a:lnTo>
                  <a:pt x="198133" y="210311"/>
                </a:lnTo>
                <a:lnTo>
                  <a:pt x="396240" y="210311"/>
                </a:lnTo>
                <a:lnTo>
                  <a:pt x="198133" y="262890"/>
                </a:lnTo>
                <a:close/>
              </a:path>
              <a:path w="396239" h="368300">
                <a:moveTo>
                  <a:pt x="396240" y="210311"/>
                </a:moveTo>
                <a:lnTo>
                  <a:pt x="198133" y="210311"/>
                </a:lnTo>
                <a:lnTo>
                  <a:pt x="396240" y="157734"/>
                </a:lnTo>
                <a:lnTo>
                  <a:pt x="396240" y="210311"/>
                </a:lnTo>
                <a:close/>
              </a:path>
              <a:path w="396239" h="368300">
                <a:moveTo>
                  <a:pt x="198133" y="368046"/>
                </a:moveTo>
                <a:lnTo>
                  <a:pt x="0" y="315467"/>
                </a:lnTo>
                <a:lnTo>
                  <a:pt x="0" y="262890"/>
                </a:lnTo>
                <a:lnTo>
                  <a:pt x="198133" y="315467"/>
                </a:lnTo>
                <a:lnTo>
                  <a:pt x="396240" y="315467"/>
                </a:lnTo>
                <a:lnTo>
                  <a:pt x="198133" y="368046"/>
                </a:lnTo>
                <a:close/>
              </a:path>
              <a:path w="396239" h="368300">
                <a:moveTo>
                  <a:pt x="396240" y="315467"/>
                </a:moveTo>
                <a:lnTo>
                  <a:pt x="198133" y="315467"/>
                </a:lnTo>
                <a:lnTo>
                  <a:pt x="396240" y="262890"/>
                </a:lnTo>
                <a:lnTo>
                  <a:pt x="396240" y="3154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0" name="object 2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/>
              <a:t>特斯拉贷款与租赁的比较</a:t>
            </a:r>
            <a:endParaRPr sz="30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5"/>
              <a:t>03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8652" y="2885507"/>
            <a:ext cx="6416675" cy="7226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50" b="1" spc="-5">
                <a:solidFill>
                  <a:srgbClr val="FFFFFF"/>
                </a:solidFill>
                <a:latin typeface="微软雅黑"/>
                <a:cs typeface="微软雅黑"/>
              </a:rPr>
              <a:t>特斯拉贷款方案风险评估</a:t>
            </a:r>
            <a:endParaRPr sz="4550">
              <a:latin typeface="微软雅黑"/>
              <a:cs typeface="微软雅黑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0797" y="5678390"/>
            <a:ext cx="9501505" cy="343535"/>
            <a:chOff x="2690797" y="5678390"/>
            <a:chExt cx="9501505" cy="343535"/>
          </a:xfrm>
        </p:grpSpPr>
        <p:sp>
          <p:nvSpPr>
            <p:cNvPr id="5" name="object 5"/>
            <p:cNvSpPr/>
            <p:nvPr/>
          </p:nvSpPr>
          <p:spPr>
            <a:xfrm>
              <a:off x="3033915" y="5678398"/>
              <a:ext cx="343535" cy="343535"/>
            </a:xfrm>
            <a:custGeom>
              <a:rect l="l" t="t" r="r" b="b"/>
              <a:pathLst>
                <a:path w="343535" h="343535">
                  <a:moveTo>
                    <a:pt x="343115" y="171564"/>
                  </a:moveTo>
                  <a:lnTo>
                    <a:pt x="137236" y="0"/>
                  </a:lnTo>
                  <a:lnTo>
                    <a:pt x="0" y="0"/>
                  </a:lnTo>
                  <a:lnTo>
                    <a:pt x="205867" y="171564"/>
                  </a:lnTo>
                  <a:lnTo>
                    <a:pt x="0" y="343115"/>
                  </a:lnTo>
                  <a:lnTo>
                    <a:pt x="137236" y="343115"/>
                  </a:lnTo>
                  <a:lnTo>
                    <a:pt x="343115" y="171564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77034" y="5845187"/>
              <a:ext cx="8815070" cy="9525"/>
            </a:xfrm>
            <a:custGeom>
              <a:rect l="l" t="t" r="r" b="b"/>
              <a:pathLst>
                <a:path w="8815070" h="9525">
                  <a:moveTo>
                    <a:pt x="0" y="0"/>
                  </a:moveTo>
                  <a:lnTo>
                    <a:pt x="8814965" y="0"/>
                  </a:lnTo>
                  <a:lnTo>
                    <a:pt x="8814965" y="9525"/>
                  </a:lnTo>
                  <a:lnTo>
                    <a:pt x="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90787" y="5678398"/>
              <a:ext cx="514984" cy="343535"/>
            </a:xfrm>
            <a:custGeom>
              <a:rect l="l" t="t" r="r" b="b"/>
              <a:pathLst>
                <a:path w="514984" h="343535">
                  <a:moveTo>
                    <a:pt x="343128" y="171564"/>
                  </a:moveTo>
                  <a:lnTo>
                    <a:pt x="137248" y="0"/>
                  </a:lnTo>
                  <a:lnTo>
                    <a:pt x="0" y="0"/>
                  </a:lnTo>
                  <a:lnTo>
                    <a:pt x="205879" y="171564"/>
                  </a:lnTo>
                  <a:lnTo>
                    <a:pt x="0" y="343115"/>
                  </a:lnTo>
                  <a:lnTo>
                    <a:pt x="137248" y="343115"/>
                  </a:lnTo>
                  <a:lnTo>
                    <a:pt x="343128" y="171564"/>
                  </a:lnTo>
                  <a:close/>
                </a:path>
                <a:path w="514984" h="343535">
                  <a:moveTo>
                    <a:pt x="514680" y="171564"/>
                  </a:moveTo>
                  <a:lnTo>
                    <a:pt x="308813" y="0"/>
                  </a:lnTo>
                  <a:lnTo>
                    <a:pt x="171564" y="0"/>
                  </a:lnTo>
                  <a:lnTo>
                    <a:pt x="377431" y="171564"/>
                  </a:lnTo>
                  <a:lnTo>
                    <a:pt x="171564" y="343115"/>
                  </a:lnTo>
                  <a:lnTo>
                    <a:pt x="308813" y="343115"/>
                  </a:lnTo>
                  <a:lnTo>
                    <a:pt x="514680" y="171564"/>
                  </a:lnTo>
                  <a:close/>
                </a:path>
              </a:pathLst>
            </a:custGeom>
            <a:solidFill>
              <a:srgbClr val="00BEA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98652" y="5575480"/>
            <a:ext cx="1181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solidFill>
                  <a:srgbClr val="00BEA8"/>
                </a:solidFill>
                <a:latin typeface="微软雅黑"/>
                <a:cs typeface="微软雅黑"/>
              </a:rPr>
              <a:t>Chapter</a:t>
            </a:r>
            <a:endParaRPr sz="24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97051" y="1098976"/>
            <a:ext cx="1335405" cy="1335405"/>
            <a:chOff x="1097051" y="1098976"/>
            <a:chExt cx="1335405" cy="1335405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97051" y="1098976"/>
              <a:ext cx="1335305" cy="13353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33886" y="1135810"/>
              <a:ext cx="1261745" cy="1261745"/>
            </a:xfrm>
            <a:custGeom>
              <a:rect l="l" t="t" r="r" b="b"/>
              <a:pathLst>
                <a:path w="1261745" h="1261745">
                  <a:moveTo>
                    <a:pt x="1150096" y="1261637"/>
                  </a:moveTo>
                  <a:lnTo>
                    <a:pt x="111541" y="1261637"/>
                  </a:lnTo>
                  <a:lnTo>
                    <a:pt x="68124" y="1252872"/>
                  </a:lnTo>
                  <a:lnTo>
                    <a:pt x="32669" y="1228968"/>
                  </a:lnTo>
                  <a:lnTo>
                    <a:pt x="8765" y="1193513"/>
                  </a:lnTo>
                  <a:lnTo>
                    <a:pt x="0" y="1150096"/>
                  </a:lnTo>
                  <a:lnTo>
                    <a:pt x="0" y="111541"/>
                  </a:lnTo>
                  <a:lnTo>
                    <a:pt x="8765" y="68124"/>
                  </a:lnTo>
                  <a:lnTo>
                    <a:pt x="32669" y="32669"/>
                  </a:lnTo>
                  <a:lnTo>
                    <a:pt x="68124" y="8765"/>
                  </a:lnTo>
                  <a:lnTo>
                    <a:pt x="111541" y="0"/>
                  </a:lnTo>
                  <a:lnTo>
                    <a:pt x="1150096" y="0"/>
                  </a:lnTo>
                  <a:lnTo>
                    <a:pt x="1193513" y="8765"/>
                  </a:lnTo>
                  <a:lnTo>
                    <a:pt x="1228968" y="32669"/>
                  </a:lnTo>
                  <a:lnTo>
                    <a:pt x="1252872" y="68124"/>
                  </a:lnTo>
                  <a:lnTo>
                    <a:pt x="1256142" y="84323"/>
                  </a:lnTo>
                  <a:lnTo>
                    <a:pt x="191869" y="84323"/>
                  </a:lnTo>
                  <a:lnTo>
                    <a:pt x="151446" y="92484"/>
                  </a:lnTo>
                  <a:lnTo>
                    <a:pt x="118437" y="114740"/>
                  </a:lnTo>
                  <a:lnTo>
                    <a:pt x="96181" y="147749"/>
                  </a:lnTo>
                  <a:lnTo>
                    <a:pt x="88020" y="188171"/>
                  </a:lnTo>
                  <a:lnTo>
                    <a:pt x="88020" y="1066070"/>
                  </a:lnTo>
                  <a:lnTo>
                    <a:pt x="96181" y="1106492"/>
                  </a:lnTo>
                  <a:lnTo>
                    <a:pt x="118437" y="1139502"/>
                  </a:lnTo>
                  <a:lnTo>
                    <a:pt x="151446" y="1161757"/>
                  </a:lnTo>
                  <a:lnTo>
                    <a:pt x="191869" y="1169918"/>
                  </a:lnTo>
                  <a:lnTo>
                    <a:pt x="1257636" y="1169918"/>
                  </a:lnTo>
                  <a:lnTo>
                    <a:pt x="1252872" y="1193513"/>
                  </a:lnTo>
                  <a:lnTo>
                    <a:pt x="1228968" y="1228968"/>
                  </a:lnTo>
                  <a:lnTo>
                    <a:pt x="1193513" y="1252872"/>
                  </a:lnTo>
                  <a:lnTo>
                    <a:pt x="1150096" y="1261637"/>
                  </a:lnTo>
                  <a:close/>
                </a:path>
                <a:path w="1261745" h="1261745">
                  <a:moveTo>
                    <a:pt x="1257636" y="1169918"/>
                  </a:moveTo>
                  <a:lnTo>
                    <a:pt x="1069768" y="1169918"/>
                  </a:lnTo>
                  <a:lnTo>
                    <a:pt x="1110190" y="1161757"/>
                  </a:lnTo>
                  <a:lnTo>
                    <a:pt x="1143199" y="1139502"/>
                  </a:lnTo>
                  <a:lnTo>
                    <a:pt x="1165455" y="1106492"/>
                  </a:lnTo>
                  <a:lnTo>
                    <a:pt x="1173616" y="1066070"/>
                  </a:lnTo>
                  <a:lnTo>
                    <a:pt x="1173616" y="188171"/>
                  </a:lnTo>
                  <a:lnTo>
                    <a:pt x="1165455" y="147749"/>
                  </a:lnTo>
                  <a:lnTo>
                    <a:pt x="1143199" y="114740"/>
                  </a:lnTo>
                  <a:lnTo>
                    <a:pt x="1110190" y="92484"/>
                  </a:lnTo>
                  <a:lnTo>
                    <a:pt x="1069768" y="84323"/>
                  </a:lnTo>
                  <a:lnTo>
                    <a:pt x="1256142" y="84323"/>
                  </a:lnTo>
                  <a:lnTo>
                    <a:pt x="1261637" y="111541"/>
                  </a:lnTo>
                  <a:lnTo>
                    <a:pt x="1261637" y="1150096"/>
                  </a:lnTo>
                  <a:lnTo>
                    <a:pt x="1257636" y="1169918"/>
                  </a:lnTo>
                  <a:close/>
                </a:path>
              </a:pathLst>
            </a:custGeom>
            <a:solidFill>
              <a:srgbClr val="00B4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42915" y="1576096"/>
              <a:ext cx="843915" cy="577850"/>
            </a:xfrm>
            <a:custGeom>
              <a:rect l="l" t="t" r="r" b="b"/>
              <a:pathLst>
                <a:path w="843914" h="577850">
                  <a:moveTo>
                    <a:pt x="421654" y="444161"/>
                  </a:moveTo>
                  <a:lnTo>
                    <a:pt x="336963" y="437378"/>
                  </a:lnTo>
                  <a:lnTo>
                    <a:pt x="267402" y="420343"/>
                  </a:lnTo>
                  <a:lnTo>
                    <a:pt x="212927" y="398024"/>
                  </a:lnTo>
                  <a:lnTo>
                    <a:pt x="173491" y="375388"/>
                  </a:lnTo>
                  <a:lnTo>
                    <a:pt x="139525" y="349008"/>
                  </a:lnTo>
                  <a:lnTo>
                    <a:pt x="133325" y="339286"/>
                  </a:lnTo>
                  <a:lnTo>
                    <a:pt x="133325" y="215983"/>
                  </a:lnTo>
                  <a:lnTo>
                    <a:pt x="15175" y="176688"/>
                  </a:lnTo>
                  <a:lnTo>
                    <a:pt x="9031" y="173500"/>
                  </a:lnTo>
                  <a:lnTo>
                    <a:pt x="4234" y="168660"/>
                  </a:lnTo>
                  <a:lnTo>
                    <a:pt x="1113" y="162550"/>
                  </a:lnTo>
                  <a:lnTo>
                    <a:pt x="0" y="155551"/>
                  </a:lnTo>
                  <a:lnTo>
                    <a:pt x="1113" y="148708"/>
                  </a:lnTo>
                  <a:lnTo>
                    <a:pt x="414879" y="1354"/>
                  </a:lnTo>
                  <a:lnTo>
                    <a:pt x="419215" y="0"/>
                  </a:lnTo>
                  <a:lnTo>
                    <a:pt x="424092" y="0"/>
                  </a:lnTo>
                  <a:lnTo>
                    <a:pt x="428699" y="1354"/>
                  </a:lnTo>
                  <a:lnTo>
                    <a:pt x="561934" y="45798"/>
                  </a:lnTo>
                  <a:lnTo>
                    <a:pt x="421925" y="45798"/>
                  </a:lnTo>
                  <a:lnTo>
                    <a:pt x="92406" y="155551"/>
                  </a:lnTo>
                  <a:lnTo>
                    <a:pt x="318594" y="230888"/>
                  </a:lnTo>
                  <a:lnTo>
                    <a:pt x="177766" y="230888"/>
                  </a:lnTo>
                  <a:lnTo>
                    <a:pt x="177766" y="323297"/>
                  </a:lnTo>
                  <a:lnTo>
                    <a:pt x="214464" y="348372"/>
                  </a:lnTo>
                  <a:lnTo>
                    <a:pt x="267209" y="373079"/>
                  </a:lnTo>
                  <a:lnTo>
                    <a:pt x="309804" y="386269"/>
                  </a:lnTo>
                  <a:lnTo>
                    <a:pt x="361444" y="395953"/>
                  </a:lnTo>
                  <a:lnTo>
                    <a:pt x="421925" y="399718"/>
                  </a:lnTo>
                  <a:lnTo>
                    <a:pt x="617638" y="399718"/>
                  </a:lnTo>
                  <a:lnTo>
                    <a:pt x="615286" y="403359"/>
                  </a:lnTo>
                  <a:lnTo>
                    <a:pt x="608092" y="408389"/>
                  </a:lnTo>
                  <a:lnTo>
                    <a:pt x="564632" y="424039"/>
                  </a:lnTo>
                  <a:lnTo>
                    <a:pt x="518937" y="435218"/>
                  </a:lnTo>
                  <a:lnTo>
                    <a:pt x="471210" y="441925"/>
                  </a:lnTo>
                  <a:lnTo>
                    <a:pt x="421654" y="444161"/>
                  </a:lnTo>
                  <a:close/>
                </a:path>
                <a:path w="843914" h="577850">
                  <a:moveTo>
                    <a:pt x="826777" y="177230"/>
                  </a:moveTo>
                  <a:lnTo>
                    <a:pt x="686407" y="177230"/>
                  </a:lnTo>
                  <a:lnTo>
                    <a:pt x="751172" y="155551"/>
                  </a:lnTo>
                  <a:lnTo>
                    <a:pt x="421925" y="45798"/>
                  </a:lnTo>
                  <a:lnTo>
                    <a:pt x="561934" y="45798"/>
                  </a:lnTo>
                  <a:lnTo>
                    <a:pt x="828403" y="134684"/>
                  </a:lnTo>
                  <a:lnTo>
                    <a:pt x="834661" y="137868"/>
                  </a:lnTo>
                  <a:lnTo>
                    <a:pt x="839446" y="142679"/>
                  </a:lnTo>
                  <a:lnTo>
                    <a:pt x="842503" y="148708"/>
                  </a:lnTo>
                  <a:lnTo>
                    <a:pt x="843579" y="155551"/>
                  </a:lnTo>
                  <a:lnTo>
                    <a:pt x="842503" y="162550"/>
                  </a:lnTo>
                  <a:lnTo>
                    <a:pt x="839446" y="168660"/>
                  </a:lnTo>
                  <a:lnTo>
                    <a:pt x="834661" y="173500"/>
                  </a:lnTo>
                  <a:lnTo>
                    <a:pt x="828403" y="176688"/>
                  </a:lnTo>
                  <a:lnTo>
                    <a:pt x="826777" y="177230"/>
                  </a:lnTo>
                  <a:close/>
                </a:path>
                <a:path w="843914" h="577850">
                  <a:moveTo>
                    <a:pt x="562955" y="265304"/>
                  </a:moveTo>
                  <a:lnTo>
                    <a:pt x="421925" y="265304"/>
                  </a:lnTo>
                  <a:lnTo>
                    <a:pt x="596439" y="207311"/>
                  </a:lnTo>
                  <a:lnTo>
                    <a:pt x="418131" y="177501"/>
                  </a:lnTo>
                  <a:lnTo>
                    <a:pt x="409997" y="174398"/>
                  </a:lnTo>
                  <a:lnTo>
                    <a:pt x="403870" y="168525"/>
                  </a:lnTo>
                  <a:lnTo>
                    <a:pt x="400335" y="160772"/>
                  </a:lnTo>
                  <a:lnTo>
                    <a:pt x="399975" y="152028"/>
                  </a:lnTo>
                  <a:lnTo>
                    <a:pt x="403040" y="143737"/>
                  </a:lnTo>
                  <a:lnTo>
                    <a:pt x="408849" y="137530"/>
                  </a:lnTo>
                  <a:lnTo>
                    <a:pt x="416589" y="133964"/>
                  </a:lnTo>
                  <a:lnTo>
                    <a:pt x="425447" y="133600"/>
                  </a:lnTo>
                  <a:lnTo>
                    <a:pt x="686407" y="177230"/>
                  </a:lnTo>
                  <a:lnTo>
                    <a:pt x="826777" y="177230"/>
                  </a:lnTo>
                  <a:lnTo>
                    <a:pt x="710525" y="215983"/>
                  </a:lnTo>
                  <a:lnTo>
                    <a:pt x="710525" y="230888"/>
                  </a:lnTo>
                  <a:lnTo>
                    <a:pt x="666083" y="230888"/>
                  </a:lnTo>
                  <a:lnTo>
                    <a:pt x="562955" y="265304"/>
                  </a:lnTo>
                  <a:close/>
                </a:path>
                <a:path w="843914" h="577850">
                  <a:moveTo>
                    <a:pt x="424092" y="311102"/>
                  </a:moveTo>
                  <a:lnTo>
                    <a:pt x="419486" y="311102"/>
                  </a:lnTo>
                  <a:lnTo>
                    <a:pt x="417047" y="310560"/>
                  </a:lnTo>
                  <a:lnTo>
                    <a:pt x="414879" y="310018"/>
                  </a:lnTo>
                  <a:lnTo>
                    <a:pt x="177766" y="230888"/>
                  </a:lnTo>
                  <a:lnTo>
                    <a:pt x="318594" y="230888"/>
                  </a:lnTo>
                  <a:lnTo>
                    <a:pt x="421925" y="265304"/>
                  </a:lnTo>
                  <a:lnTo>
                    <a:pt x="562955" y="265304"/>
                  </a:lnTo>
                  <a:lnTo>
                    <a:pt x="428970" y="310018"/>
                  </a:lnTo>
                  <a:lnTo>
                    <a:pt x="424092" y="311102"/>
                  </a:lnTo>
                  <a:close/>
                </a:path>
                <a:path w="843914" h="577850">
                  <a:moveTo>
                    <a:pt x="739520" y="577490"/>
                  </a:moveTo>
                  <a:lnTo>
                    <a:pt x="637087" y="577490"/>
                  </a:lnTo>
                  <a:lnTo>
                    <a:pt x="630584" y="574238"/>
                  </a:lnTo>
                  <a:lnTo>
                    <a:pt x="626248" y="568819"/>
                  </a:lnTo>
                  <a:lnTo>
                    <a:pt x="622183" y="563670"/>
                  </a:lnTo>
                  <a:lnTo>
                    <a:pt x="620557" y="556353"/>
                  </a:lnTo>
                  <a:lnTo>
                    <a:pt x="661205" y="394027"/>
                  </a:lnTo>
                  <a:lnTo>
                    <a:pt x="645192" y="384008"/>
                  </a:lnTo>
                  <a:lnTo>
                    <a:pt x="632684" y="369976"/>
                  </a:lnTo>
                  <a:lnTo>
                    <a:pt x="624546" y="352793"/>
                  </a:lnTo>
                  <a:lnTo>
                    <a:pt x="621641" y="333324"/>
                  </a:lnTo>
                  <a:lnTo>
                    <a:pt x="624927" y="312563"/>
                  </a:lnTo>
                  <a:lnTo>
                    <a:pt x="634107" y="294470"/>
                  </a:lnTo>
                  <a:lnTo>
                    <a:pt x="648164" y="280086"/>
                  </a:lnTo>
                  <a:lnTo>
                    <a:pt x="666083" y="270453"/>
                  </a:lnTo>
                  <a:lnTo>
                    <a:pt x="666083" y="230888"/>
                  </a:lnTo>
                  <a:lnTo>
                    <a:pt x="710525" y="230888"/>
                  </a:lnTo>
                  <a:lnTo>
                    <a:pt x="710525" y="270453"/>
                  </a:lnTo>
                  <a:lnTo>
                    <a:pt x="728287" y="280086"/>
                  </a:lnTo>
                  <a:lnTo>
                    <a:pt x="742264" y="294470"/>
                  </a:lnTo>
                  <a:lnTo>
                    <a:pt x="750675" y="311102"/>
                  </a:lnTo>
                  <a:lnTo>
                    <a:pt x="688304" y="311102"/>
                  </a:lnTo>
                  <a:lnTo>
                    <a:pt x="679573" y="312821"/>
                  </a:lnTo>
                  <a:lnTo>
                    <a:pt x="672519" y="317538"/>
                  </a:lnTo>
                  <a:lnTo>
                    <a:pt x="667802" y="324593"/>
                  </a:lnTo>
                  <a:lnTo>
                    <a:pt x="666083" y="333324"/>
                  </a:lnTo>
                  <a:lnTo>
                    <a:pt x="667802" y="341941"/>
                  </a:lnTo>
                  <a:lnTo>
                    <a:pt x="672519" y="349008"/>
                  </a:lnTo>
                  <a:lnTo>
                    <a:pt x="679573" y="353788"/>
                  </a:lnTo>
                  <a:lnTo>
                    <a:pt x="688304" y="355545"/>
                  </a:lnTo>
                  <a:lnTo>
                    <a:pt x="750487" y="355545"/>
                  </a:lnTo>
                  <a:lnTo>
                    <a:pt x="743652" y="369976"/>
                  </a:lnTo>
                  <a:lnTo>
                    <a:pt x="731145" y="384008"/>
                  </a:lnTo>
                  <a:lnTo>
                    <a:pt x="715131" y="394027"/>
                  </a:lnTo>
                  <a:lnTo>
                    <a:pt x="733928" y="469092"/>
                  </a:lnTo>
                  <a:lnTo>
                    <a:pt x="688304" y="469092"/>
                  </a:lnTo>
                  <a:lnTo>
                    <a:pt x="672315" y="533047"/>
                  </a:lnTo>
                  <a:lnTo>
                    <a:pt x="749943" y="533047"/>
                  </a:lnTo>
                  <a:lnTo>
                    <a:pt x="755779" y="556353"/>
                  </a:lnTo>
                  <a:lnTo>
                    <a:pt x="754424" y="563670"/>
                  </a:lnTo>
                  <a:lnTo>
                    <a:pt x="750088" y="568819"/>
                  </a:lnTo>
                  <a:lnTo>
                    <a:pt x="746024" y="574238"/>
                  </a:lnTo>
                  <a:lnTo>
                    <a:pt x="739520" y="577490"/>
                  </a:lnTo>
                  <a:close/>
                </a:path>
                <a:path w="843914" h="577850">
                  <a:moveTo>
                    <a:pt x="750487" y="355545"/>
                  </a:moveTo>
                  <a:lnTo>
                    <a:pt x="688304" y="355545"/>
                  </a:lnTo>
                  <a:lnTo>
                    <a:pt x="696878" y="353788"/>
                  </a:lnTo>
                  <a:lnTo>
                    <a:pt x="703851" y="349008"/>
                  </a:lnTo>
                  <a:lnTo>
                    <a:pt x="708539" y="341941"/>
                  </a:lnTo>
                  <a:lnTo>
                    <a:pt x="710253" y="333324"/>
                  </a:lnTo>
                  <a:lnTo>
                    <a:pt x="708539" y="324593"/>
                  </a:lnTo>
                  <a:lnTo>
                    <a:pt x="703851" y="317538"/>
                  </a:lnTo>
                  <a:lnTo>
                    <a:pt x="696878" y="312821"/>
                  </a:lnTo>
                  <a:lnTo>
                    <a:pt x="688304" y="311102"/>
                  </a:lnTo>
                  <a:lnTo>
                    <a:pt x="750675" y="311102"/>
                  </a:lnTo>
                  <a:lnTo>
                    <a:pt x="751414" y="312563"/>
                  </a:lnTo>
                  <a:lnTo>
                    <a:pt x="754695" y="333324"/>
                  </a:lnTo>
                  <a:lnTo>
                    <a:pt x="751790" y="352793"/>
                  </a:lnTo>
                  <a:lnTo>
                    <a:pt x="750487" y="355545"/>
                  </a:lnTo>
                  <a:close/>
                </a:path>
                <a:path w="843914" h="577850">
                  <a:moveTo>
                    <a:pt x="617638" y="399718"/>
                  </a:moveTo>
                  <a:lnTo>
                    <a:pt x="421925" y="399718"/>
                  </a:lnTo>
                  <a:lnTo>
                    <a:pt x="466862" y="397689"/>
                  </a:lnTo>
                  <a:lnTo>
                    <a:pt x="510097" y="391622"/>
                  </a:lnTo>
                  <a:lnTo>
                    <a:pt x="551452" y="381540"/>
                  </a:lnTo>
                  <a:lnTo>
                    <a:pt x="590749" y="367469"/>
                  </a:lnTo>
                  <a:lnTo>
                    <a:pt x="599433" y="365670"/>
                  </a:lnTo>
                  <a:lnTo>
                    <a:pt x="607787" y="367300"/>
                  </a:lnTo>
                  <a:lnTo>
                    <a:pt x="614871" y="371928"/>
                  </a:lnTo>
                  <a:lnTo>
                    <a:pt x="619744" y="379122"/>
                  </a:lnTo>
                  <a:lnTo>
                    <a:pt x="621544" y="387811"/>
                  </a:lnTo>
                  <a:lnTo>
                    <a:pt x="619914" y="396195"/>
                  </a:lnTo>
                  <a:lnTo>
                    <a:pt x="617638" y="399718"/>
                  </a:lnTo>
                  <a:close/>
                </a:path>
                <a:path w="843914" h="577850">
                  <a:moveTo>
                    <a:pt x="749943" y="533047"/>
                  </a:moveTo>
                  <a:lnTo>
                    <a:pt x="704292" y="533047"/>
                  </a:lnTo>
                  <a:lnTo>
                    <a:pt x="688304" y="469092"/>
                  </a:lnTo>
                  <a:lnTo>
                    <a:pt x="733928" y="469092"/>
                  </a:lnTo>
                  <a:lnTo>
                    <a:pt x="749943" y="5330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https://d.book118.com/787015060021006051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Microsoft JhengHei</vt:lpstr>
      <vt:lpstr>Times New Roman</vt:lpstr>
      <vt:lpstr>Office Theme</vt:lpstr>
      <vt:lpstr>特斯拉贷款方案分析报告</vt:lpstr>
      <vt:lpstr>目录</vt:lpstr>
      <vt:lpstr>01</vt:lpstr>
      <vt:lpstr>特斯拉贷款方案简介</vt:lpstr>
      <vt:lpstr>特斯拉贷款方案特点</vt:lpstr>
      <vt:lpstr>特斯拉贷款方案适用人群</vt:lpstr>
      <vt:lpstr>02</vt:lpstr>
      <vt:lpstr>特斯拉贷款与银行贷款比较</vt:lpstr>
      <vt:lpstr>特斯拉贷款与其他汽车贷款比较</vt:lpstr>
      <vt:lpstr>特斯拉贷款与租赁的比较</vt:lpstr>
      <vt:lpstr>03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2024-09-24T00:17:30.696</cp:lastPrinted>
  <dcterms:created xsi:type="dcterms:W3CDTF">2024-09-23T16:17:30Z</dcterms:created>
  <dcterms:modified xsi:type="dcterms:W3CDTF">2024-09-23T16:17:32Z</dcterms:modified>
</cp:coreProperties>
</file>