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4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0" name="幻灯片图像占位符 1"/>
          <p:cNvSpPr>
            <a:spLocks noGrp="1" noRot="1" noChangeAspect="1"/>
          </p:cNvSpPr>
          <p:nvPr>
            <p:ph type="sldImg"/>
          </p:nvPr>
        </p:nvSpPr>
        <p:spPr/>
      </p:sp>
      <p:sp>
        <p:nvSpPr>
          <p:cNvPr id="1048632" name="备注占位符 2"/>
          <p:cNvSpPr>
            <a:spLocks noGrp="1"/>
          </p:cNvSpPr>
          <p:nvPr>
            <p:ph type="body" idx="1"/>
          </p:nvPr>
        </p:nvSpPr>
        <p:spPr/>
        <p:txBody>
          <a:bodyPr/>
          <a:lstStyle/>
          <a:p>
            <a:endParaRPr lang="zh-CN" altLang="en-US"/>
          </a:p>
        </p:txBody>
      </p:sp>
      <p:sp>
        <p:nvSpPr>
          <p:cNvPr id="104863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EE87F1-590A-4EC8-AE7E-08913DFB5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DEF218-4129-4970-98D9-E568A23EE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45F269-953A-4152-B4CE-90A399FAC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4FD5BC-C464-459C-9C47-621D6C0C5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DB48F2-7F53-418D-BA5C-D2681D3409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1297EC-BBA4-4B30-85AC-89A53F80FB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F1DCB6-24B0-46FA-9E47-47EECFB526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EB9152-5626-4274-8F15-C6FA2569EE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4CE77B-74FB-47C8-BA54-5D4B1AF39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7C963-A8DF-440F-867D-C1FF505FD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710ED-A96D-4E0B-95C5-A06FB1871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8" descr="图片包含 游戏机, 食物&#10;&#10;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9" descr="黑暗中的灯光&#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20" descr="背景图案&#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17" descr="图片包含 游戏机&#10;&#10;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黑暗中的灯光&#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9" descr="黑暗中的灯光&#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panose="00000500000000000000" charset="-122"/>
                <a:ea typeface="MiSans Normal" panose="00000500000000000000" charset="-122"/>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panose="00000500000000000000" charset="-122"/>
                <a:ea typeface="MiSans Normal" panose="00000500000000000000" charset="-122"/>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11" descr="黑暗中的灯光&#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10;&#10;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黑暗中的灯光&#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9" descr="黑暗中的灯光&#10;&#10;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14" descr="图片包含 游戏机, 食物&#10;&#10;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11" descr="黑暗中的灯光&#10;&#10;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2114402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048650" name="标题 10"/>
          <p:cNvSpPr>
            <a:spLocks noGrp="1"/>
          </p:cNvSpPr>
          <p:nvPr>
            <p:ph type="title" idx="2"/>
            <p:custDataLst>
              <p:tags r:id="rId4"/>
            </p:custDataLst>
          </p:nvPr>
        </p:nvSpPr>
        <p:spPr/>
        <p:txBody>
          <a:bodyPr/>
          <a:lstStyle/>
          <a:p>
            <a:r>
              <a:rPr lang="zh-CN" altLang="en-US"/>
              <a:t>火车转弯问题</a:t>
            </a:r>
            <a:endParaRPr lang="zh-CN" altLang="en-US"/>
          </a:p>
        </p:txBody>
      </p:sp>
      <p:sp>
        <p:nvSpPr>
          <p:cNvPr id="1048652" name="文本占位符 12"/>
          <p:cNvSpPr>
            <a:spLocks noGrp="1"/>
          </p:cNvSpPr>
          <p:nvPr>
            <p:ph type="body" idx="1"/>
            <p:custDataLst>
              <p:tags r:id="rId5"/>
            </p:custDataLst>
          </p:nvPr>
        </p:nvSpPr>
        <p:spPr/>
        <p:txBody>
          <a:bodyPr>
            <a:normAutofit/>
          </a:bodyPr>
          <a:lstStyle/>
          <a:p>
            <a:r>
              <a:rPr lang="zh-CN" altLang="en-US"/>
              <a:t>汇报人：</a:t>
            </a:r>
            <a:r>
              <a:rPr lang="en-US" altLang="zh-CN"/>
              <a:t>PPT</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10" name="标题 10"/>
          <p:cNvSpPr>
            <a:spLocks noGrp="1"/>
          </p:cNvSpPr>
          <p:nvPr>
            <p:ph type="title" idx="2"/>
            <p:custDataLst>
              <p:tags r:id="rId3"/>
            </p:custDataLst>
          </p:nvPr>
        </p:nvSpPr>
        <p:spPr/>
        <p:txBody>
          <a:bodyPr>
            <a:normAutofit fontScale="96667"/>
          </a:bodyPr>
          <a:lstStyle/>
          <a:p>
            <a:r>
              <a:rPr lang="zh-CN" altLang="en-US">
                <a:solidFill>
                  <a:schemeClr val="tx1"/>
                </a:solidFill>
              </a:rPr>
              <a:t>目录</a:t>
            </a:r>
            <a:endParaRPr lang="zh-CN" altLang="en-US">
              <a:solidFill>
                <a:schemeClr val="tx1"/>
              </a:solidFill>
            </a:endParaRPr>
          </a:p>
        </p:txBody>
      </p:sp>
      <p:sp>
        <p:nvSpPr>
          <p:cNvPr id="1048912" name="文本占位符 17"/>
          <p:cNvSpPr>
            <a:spLocks noGrp="1"/>
          </p:cNvSpPr>
          <p:nvPr>
            <p:ph type="body" idx="1"/>
            <p:custDataLst>
              <p:tags r:id="rId4"/>
            </p:custDataLst>
          </p:nvPr>
        </p:nvSpPr>
        <p:spPr/>
        <p:txBody>
          <a:bodyPr/>
          <a:lstStyle/>
          <a:p>
            <a:r>
              <a:rPr lang="zh-CN" altLang="en-US"/>
              <a:t>CONTENTS</a:t>
            </a:r>
            <a:endParaRPr lang="zh-CN" altLang="en-US"/>
          </a:p>
        </p:txBody>
      </p:sp>
      <p:sp>
        <p:nvSpPr>
          <p:cNvPr id="1048914"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048918"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添加目录标题</a:t>
            </a:r>
            <a:endParaRPr lang="zh-CN" altLang="en-US" sz="2400">
              <a:solidFill>
                <a:schemeClr val="lt1"/>
              </a:solidFill>
              <a:latin typeface="+mj-ea"/>
              <a:ea typeface="+mj-ea"/>
              <a:cs typeface="MiSans Normal" panose="00000500000000000000" charset="-122"/>
              <a:sym typeface="+mn-ea"/>
            </a:endParaRPr>
          </a:p>
        </p:txBody>
      </p:sp>
      <p:sp>
        <p:nvSpPr>
          <p:cNvPr id="1048920"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1048924"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火车转弯的基本原理</a:t>
            </a:r>
            <a:endParaRPr lang="zh-CN" altLang="en-US" sz="2400">
              <a:solidFill>
                <a:schemeClr val="lt1"/>
              </a:solidFill>
              <a:latin typeface="+mj-ea"/>
              <a:ea typeface="+mj-ea"/>
              <a:cs typeface="MiSans Normal" panose="00000500000000000000" charset="-122"/>
              <a:sym typeface="+mn-ea"/>
            </a:endParaRPr>
          </a:p>
        </p:txBody>
      </p:sp>
      <p:sp>
        <p:nvSpPr>
          <p:cNvPr id="1048926"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048930"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火车转弯时的受力分析</a:t>
            </a:r>
            <a:endParaRPr lang="zh-CN" altLang="en-US" sz="2400">
              <a:solidFill>
                <a:schemeClr val="lt1"/>
              </a:solidFill>
              <a:latin typeface="+mj-ea"/>
              <a:ea typeface="+mj-ea"/>
              <a:cs typeface="MiSans Normal" panose="00000500000000000000" charset="-122"/>
              <a:sym typeface="+mn-ea"/>
            </a:endParaRPr>
          </a:p>
        </p:txBody>
      </p:sp>
      <p:sp>
        <p:nvSpPr>
          <p:cNvPr id="1048932"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104893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火车转弯时的速度控制</a:t>
            </a:r>
            <a:endParaRPr lang="zh-CN" altLang="en-US" sz="2400">
              <a:solidFill>
                <a:schemeClr val="lt1"/>
              </a:solidFill>
              <a:latin typeface="+mj-ea"/>
              <a:ea typeface="+mj-ea"/>
              <a:cs typeface="MiSans Normal" panose="00000500000000000000" charset="-122"/>
              <a:sym typeface="+mn-ea"/>
            </a:endParaRPr>
          </a:p>
        </p:txBody>
      </p:sp>
      <p:sp>
        <p:nvSpPr>
          <p:cNvPr id="1048938"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104894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火车转弯时的轨道设计</a:t>
            </a:r>
            <a:endParaRPr lang="zh-CN" altLang="en-US" sz="2400">
              <a:solidFill>
                <a:schemeClr val="lt1"/>
              </a:solidFill>
              <a:latin typeface="+mj-ea"/>
              <a:ea typeface="+mj-ea"/>
              <a:cs typeface="MiSans Normal" panose="00000500000000000000" charset="-122"/>
              <a:sym typeface="+mn-ea"/>
            </a:endParaRPr>
          </a:p>
        </p:txBody>
      </p:sp>
      <p:sp>
        <p:nvSpPr>
          <p:cNvPr id="1048944"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solidFill>
                <a:schemeClr val="lt1"/>
              </a:solidFill>
              <a:cs typeface="MiSans Normal" panose="00000500000000000000" charset="-122"/>
            </a:endParaRPr>
          </a:p>
        </p:txBody>
      </p:sp>
      <p:sp>
        <p:nvSpPr>
          <p:cNvPr id="104894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endParaRPr lang="en-US" altLang="zh-CN" sz="4800" noProof="0">
              <a:effectLst/>
              <a:uLnTx/>
              <a:uFillTx/>
              <a:latin typeface="+mj-lt"/>
              <a:ea typeface="+mj-ea"/>
              <a:cs typeface="MiSans Normal" panose="00000500000000000000" charset="-122"/>
              <a:sym typeface="+mn-ea"/>
            </a:endParaRPr>
          </a:p>
        </p:txBody>
      </p:sp>
      <p:sp>
        <p:nvSpPr>
          <p:cNvPr id="104894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火车转弯时的安全措施</a:t>
            </a:r>
            <a:endParaRPr lang="zh-CN" altLang="en-US" sz="2400">
              <a:solidFill>
                <a:schemeClr val="lt1"/>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10" name="文本占位符 4"/>
          <p:cNvSpPr>
            <a:spLocks noGrp="1"/>
          </p:cNvSpPr>
          <p:nvPr>
            <p:ph type="body" idx="5"/>
            <p:custDataLst>
              <p:tags r:id="rId2"/>
            </p:custDataLst>
          </p:nvPr>
        </p:nvSpPr>
        <p:spPr/>
        <p:txBody>
          <a:bodyPr>
            <a:normAutofit fontScale="93750" lnSpcReduction="20000"/>
          </a:bodyPr>
          <a:lstStyle/>
          <a:p>
            <a:r>
              <a:rPr lang="zh-CN" altLang="en-US"/>
              <a:t>PART 01</a:t>
            </a:r>
            <a:endParaRPr lang="zh-CN" altLang="en-US"/>
          </a:p>
        </p:txBody>
      </p:sp>
      <p:sp>
        <p:nvSpPr>
          <p:cNvPr id="1049012" name="标题 14"/>
          <p:cNvSpPr>
            <a:spLocks noGrp="1"/>
          </p:cNvSpPr>
          <p:nvPr>
            <p:ph type="title" idx="4"/>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6" name="文本占位符 4"/>
          <p:cNvSpPr>
            <a:spLocks noGrp="1"/>
          </p:cNvSpPr>
          <p:nvPr>
            <p:ph type="body" idx="5"/>
            <p:custDataLst>
              <p:tags r:id="rId2"/>
            </p:custDataLst>
          </p:nvPr>
        </p:nvSpPr>
        <p:spPr/>
        <p:txBody>
          <a:bodyPr>
            <a:normAutofit fontScale="93750" lnSpcReduction="20000"/>
          </a:bodyPr>
          <a:lstStyle/>
          <a:p>
            <a:r>
              <a:rPr lang="zh-CN" altLang="en-US"/>
              <a:t>PART 02</a:t>
            </a:r>
            <a:endParaRPr lang="zh-CN" altLang="en-US"/>
          </a:p>
        </p:txBody>
      </p:sp>
      <p:sp>
        <p:nvSpPr>
          <p:cNvPr id="1049088" name="标题 14"/>
          <p:cNvSpPr>
            <a:spLocks noGrp="1"/>
          </p:cNvSpPr>
          <p:nvPr>
            <p:ph type="title" idx="4"/>
            <p:custDataLst>
              <p:tags r:id="rId3"/>
            </p:custDataLst>
          </p:nvPr>
        </p:nvSpPr>
        <p:spPr/>
        <p:txBody>
          <a:bodyPr>
            <a:normAutofit fontScale="90000"/>
          </a:bodyPr>
          <a:lstStyle/>
          <a:p>
            <a:r>
              <a:rPr lang="zh-CN" altLang="en-US"/>
              <a:t>火车转弯的基本原理</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14" name="标题 1"/>
          <p:cNvSpPr>
            <a:spLocks noGrp="1"/>
          </p:cNvSpPr>
          <p:nvPr>
            <p:ph type="title" idx="3"/>
          </p:nvPr>
        </p:nvSpPr>
        <p:spPr/>
        <p:txBody>
          <a:bodyPr>
            <a:normAutofit fontScale="96875"/>
          </a:bodyPr>
          <a:lstStyle/>
          <a:p>
            <a:r>
              <a:rPr lang="zh-CN" altLang="en-US"/>
              <a:t>火车转弯的力学原理</a:t>
            </a:r>
            <a:endParaRPr lang="zh-CN" altLang="en-US"/>
          </a:p>
        </p:txBody>
      </p:sp>
      <p:sp>
        <p:nvSpPr>
          <p:cNvPr id="1049216" name="矩形 15"/>
          <p:cNvSpPr/>
          <p:nvPr>
            <p:custDataLst>
              <p:tags r:id="rId2"/>
            </p:custDataLst>
          </p:nvPr>
        </p:nvSpPr>
        <p:spPr>
          <a:xfrm>
            <a:off x="2291434" y="140323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离心力：火车转弯时，由于惯性，会产生向外的离心力</a:t>
            </a:r>
            <a:endParaRPr lang="zh-CN" altLang="en-US" sz="1200" spc="150">
              <a:solidFill>
                <a:schemeClr val="tx1">
                  <a:lumMod val="85000"/>
                  <a:lumOff val="15000"/>
                </a:schemeClr>
              </a:solidFill>
              <a:latin typeface="+mn-ea"/>
              <a:sym typeface="+mn-ea"/>
            </a:endParaRPr>
          </a:p>
        </p:txBody>
      </p:sp>
      <p:sp>
        <p:nvSpPr>
          <p:cNvPr id="1049218" name="任意多边形 17"/>
          <p:cNvSpPr/>
          <p:nvPr>
            <p:custDataLst>
              <p:tags r:id="rId3"/>
            </p:custDataLst>
          </p:nvPr>
        </p:nvSpPr>
        <p:spPr>
          <a:xfrm flipV="1">
            <a:off x="2210266" y="131953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0" name="任意多边形 18"/>
          <p:cNvSpPr/>
          <p:nvPr>
            <p:custDataLst>
              <p:tags r:id="rId4"/>
            </p:custDataLst>
          </p:nvPr>
        </p:nvSpPr>
        <p:spPr>
          <a:xfrm flipH="1">
            <a:off x="8615812" y="190039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2" name="矩形 27"/>
          <p:cNvSpPr/>
          <p:nvPr>
            <p:custDataLst>
              <p:tags r:id="rId5"/>
            </p:custDataLst>
          </p:nvPr>
        </p:nvSpPr>
        <p:spPr>
          <a:xfrm>
            <a:off x="2291434" y="2767880"/>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向心力：为了平衡离心力，火车需要向内倾斜，产生向心力</a:t>
            </a:r>
            <a:endParaRPr lang="zh-CN" altLang="en-US" sz="1200" spc="150">
              <a:solidFill>
                <a:schemeClr val="tx1">
                  <a:lumMod val="85000"/>
                  <a:lumOff val="15000"/>
                </a:schemeClr>
              </a:solidFill>
              <a:latin typeface="+mn-ea"/>
              <a:sym typeface="+mn-ea"/>
            </a:endParaRPr>
          </a:p>
        </p:txBody>
      </p:sp>
      <p:sp>
        <p:nvSpPr>
          <p:cNvPr id="1049224" name="任意多边形 29"/>
          <p:cNvSpPr/>
          <p:nvPr>
            <p:custDataLst>
              <p:tags r:id="rId6"/>
            </p:custDataLst>
          </p:nvPr>
        </p:nvSpPr>
        <p:spPr>
          <a:xfrm flipV="1">
            <a:off x="2210266" y="2684175"/>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6" name="任意多边形 30"/>
          <p:cNvSpPr/>
          <p:nvPr>
            <p:custDataLst>
              <p:tags r:id="rId7"/>
            </p:custDataLst>
          </p:nvPr>
        </p:nvSpPr>
        <p:spPr>
          <a:xfrm flipH="1">
            <a:off x="8615812" y="3265037"/>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8" name="矩形 5"/>
          <p:cNvSpPr/>
          <p:nvPr>
            <p:custDataLst>
              <p:tags r:id="rId8"/>
            </p:custDataLst>
          </p:nvPr>
        </p:nvSpPr>
        <p:spPr>
          <a:xfrm>
            <a:off x="2291434" y="413252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重力：火车在转弯时，重力会分解为垂直于轨道和沿轨道方向的分力</a:t>
            </a:r>
            <a:endParaRPr lang="zh-CN" altLang="en-US" sz="1200" spc="150">
              <a:solidFill>
                <a:schemeClr val="tx1">
                  <a:lumMod val="85000"/>
                  <a:lumOff val="15000"/>
                </a:schemeClr>
              </a:solidFill>
              <a:latin typeface="+mn-ea"/>
              <a:sym typeface="+mn-ea"/>
            </a:endParaRPr>
          </a:p>
        </p:txBody>
      </p:sp>
      <p:sp>
        <p:nvSpPr>
          <p:cNvPr id="1049230" name="任意多边形 7"/>
          <p:cNvSpPr/>
          <p:nvPr>
            <p:custDataLst>
              <p:tags r:id="rId9"/>
            </p:custDataLst>
          </p:nvPr>
        </p:nvSpPr>
        <p:spPr>
          <a:xfrm flipV="1">
            <a:off x="2210266" y="404882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2" name="任意多边形 8"/>
          <p:cNvSpPr/>
          <p:nvPr>
            <p:custDataLst>
              <p:tags r:id="rId10"/>
            </p:custDataLst>
          </p:nvPr>
        </p:nvSpPr>
        <p:spPr>
          <a:xfrm flipH="1">
            <a:off x="8615812" y="462968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4" name="矩形 10"/>
          <p:cNvSpPr/>
          <p:nvPr>
            <p:custDataLst>
              <p:tags r:id="rId11"/>
            </p:custDataLst>
          </p:nvPr>
        </p:nvSpPr>
        <p:spPr>
          <a:xfrm>
            <a:off x="2291434" y="5497171"/>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摩擦力：火车在转弯时，车轮与轨道之间的摩擦力会帮助火车保持稳定</a:t>
            </a:r>
            <a:endParaRPr lang="zh-CN" altLang="en-US" sz="1200" spc="150">
              <a:solidFill>
                <a:schemeClr val="tx1">
                  <a:lumMod val="85000"/>
                  <a:lumOff val="15000"/>
                </a:schemeClr>
              </a:solidFill>
              <a:latin typeface="+mn-ea"/>
              <a:sym typeface="+mn-ea"/>
            </a:endParaRPr>
          </a:p>
        </p:txBody>
      </p:sp>
      <p:sp>
        <p:nvSpPr>
          <p:cNvPr id="1049236" name="任意多边形 12"/>
          <p:cNvSpPr/>
          <p:nvPr>
            <p:custDataLst>
              <p:tags r:id="rId12"/>
            </p:custDataLst>
          </p:nvPr>
        </p:nvSpPr>
        <p:spPr>
          <a:xfrm flipV="1">
            <a:off x="2210266" y="5413466"/>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8" name="任意多边形 13"/>
          <p:cNvSpPr/>
          <p:nvPr>
            <p:custDataLst>
              <p:tags r:id="rId13"/>
            </p:custDataLst>
          </p:nvPr>
        </p:nvSpPr>
        <p:spPr>
          <a:xfrm flipH="1">
            <a:off x="8615812" y="5994328"/>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96" name="标题 1"/>
          <p:cNvSpPr>
            <a:spLocks noGrp="1"/>
          </p:cNvSpPr>
          <p:nvPr>
            <p:ph type="title" idx="3"/>
          </p:nvPr>
        </p:nvSpPr>
        <p:spPr/>
        <p:txBody>
          <a:bodyPr>
            <a:normAutofit fontScale="96875"/>
          </a:bodyPr>
          <a:lstStyle/>
          <a:p>
            <a:r>
              <a:rPr lang="zh-CN" altLang="en-US"/>
              <a:t>火车转弯的几何原理</a:t>
            </a:r>
            <a:endParaRPr lang="zh-CN" altLang="en-US"/>
          </a:p>
        </p:txBody>
      </p:sp>
      <p:sp>
        <p:nvSpPr>
          <p:cNvPr id="1049298" name="矩形 3"/>
          <p:cNvSpPr/>
          <p:nvPr>
            <p:custDataLst>
              <p:tags r:id="rId2"/>
            </p:custDataLst>
          </p:nvPr>
        </p:nvSpPr>
        <p:spPr>
          <a:xfrm>
            <a:off x="972637" y="1689832"/>
            <a:ext cx="4917998" cy="124156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00" name="矩形 13"/>
          <p:cNvSpPr/>
          <p:nvPr>
            <p:custDataLst>
              <p:tags r:id="rId3"/>
            </p:custDataLst>
          </p:nvPr>
        </p:nvSpPr>
        <p:spPr>
          <a:xfrm>
            <a:off x="608330" y="1689832"/>
            <a:ext cx="177664" cy="124156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02" name="文本框 4"/>
          <p:cNvSpPr txBox="1"/>
          <p:nvPr>
            <p:custDataLst>
              <p:tags r:id="rId4"/>
            </p:custDataLst>
          </p:nvPr>
        </p:nvSpPr>
        <p:spPr>
          <a:xfrm>
            <a:off x="1160564" y="1796944"/>
            <a:ext cx="4619499" cy="1027081"/>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火车转弯时，外轨与内轨的高度差称为轨距</a:t>
            </a:r>
            <a:endParaRPr lang="zh-CN" altLang="en-US" sz="2000" spc="150">
              <a:solidFill>
                <a:schemeClr val="tx1">
                  <a:lumMod val="85000"/>
                  <a:lumOff val="15000"/>
                </a:schemeClr>
              </a:solidFill>
              <a:latin typeface="+mn-ea"/>
              <a:sym typeface="+mn-ea"/>
            </a:endParaRPr>
          </a:p>
        </p:txBody>
      </p:sp>
      <p:sp>
        <p:nvSpPr>
          <p:cNvPr id="1049304" name="矩形 39"/>
          <p:cNvSpPr/>
          <p:nvPr>
            <p:custDataLst>
              <p:tags r:id="rId5"/>
            </p:custDataLst>
          </p:nvPr>
        </p:nvSpPr>
        <p:spPr>
          <a:xfrm>
            <a:off x="972637" y="3163738"/>
            <a:ext cx="4917998" cy="124156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06" name="矩形 5"/>
          <p:cNvSpPr/>
          <p:nvPr>
            <p:custDataLst>
              <p:tags r:id="rId6"/>
            </p:custDataLst>
          </p:nvPr>
        </p:nvSpPr>
        <p:spPr>
          <a:xfrm>
            <a:off x="608330" y="3163738"/>
            <a:ext cx="177664" cy="124156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08" name="文本框 41"/>
          <p:cNvSpPr txBox="1"/>
          <p:nvPr>
            <p:custDataLst>
              <p:tags r:id="rId7"/>
            </p:custDataLst>
          </p:nvPr>
        </p:nvSpPr>
        <p:spPr>
          <a:xfrm>
            <a:off x="1160564" y="3270850"/>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轨距的大小决定了火车转弯时的速度</a:t>
            </a:r>
            <a:endParaRPr lang="zh-CN" altLang="en-US" sz="2000" spc="150">
              <a:solidFill>
                <a:schemeClr val="tx1">
                  <a:lumMod val="85000"/>
                  <a:lumOff val="15000"/>
                </a:schemeClr>
              </a:solidFill>
              <a:latin typeface="+mn-ea"/>
              <a:sym typeface="+mn-ea"/>
            </a:endParaRPr>
          </a:p>
        </p:txBody>
      </p:sp>
      <p:sp>
        <p:nvSpPr>
          <p:cNvPr id="1049310" name="矩形 12"/>
          <p:cNvSpPr/>
          <p:nvPr>
            <p:custDataLst>
              <p:tags r:id="rId8"/>
            </p:custDataLst>
          </p:nvPr>
        </p:nvSpPr>
        <p:spPr>
          <a:xfrm>
            <a:off x="972637" y="4637644"/>
            <a:ext cx="4917998" cy="124156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12" name="矩形 17"/>
          <p:cNvSpPr/>
          <p:nvPr>
            <p:custDataLst>
              <p:tags r:id="rId9"/>
            </p:custDataLst>
          </p:nvPr>
        </p:nvSpPr>
        <p:spPr>
          <a:xfrm>
            <a:off x="608330" y="4637644"/>
            <a:ext cx="177664" cy="124156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14" name="文本框 19"/>
          <p:cNvSpPr txBox="1"/>
          <p:nvPr>
            <p:custDataLst>
              <p:tags r:id="rId10"/>
            </p:custDataLst>
          </p:nvPr>
        </p:nvSpPr>
        <p:spPr>
          <a:xfrm>
            <a:off x="1160564" y="4744756"/>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轨距越大，火车转弯时的速度越快</a:t>
            </a:r>
            <a:endParaRPr lang="zh-CN" altLang="en-US" sz="2000" spc="150">
              <a:solidFill>
                <a:schemeClr val="tx1">
                  <a:lumMod val="85000"/>
                  <a:lumOff val="15000"/>
                </a:schemeClr>
              </a:solidFill>
              <a:latin typeface="+mn-ea"/>
              <a:sym typeface="+mn-ea"/>
            </a:endParaRPr>
          </a:p>
        </p:txBody>
      </p:sp>
      <p:sp>
        <p:nvSpPr>
          <p:cNvPr id="1049316" name="矩形 49"/>
          <p:cNvSpPr/>
          <p:nvPr>
            <p:custDataLst>
              <p:tags r:id="rId11"/>
            </p:custDataLst>
          </p:nvPr>
        </p:nvSpPr>
        <p:spPr>
          <a:xfrm>
            <a:off x="6659169" y="1689832"/>
            <a:ext cx="4917998" cy="124156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18" name="矩形 26"/>
          <p:cNvSpPr/>
          <p:nvPr>
            <p:custDataLst>
              <p:tags r:id="rId12"/>
            </p:custDataLst>
          </p:nvPr>
        </p:nvSpPr>
        <p:spPr>
          <a:xfrm>
            <a:off x="6294862" y="1689832"/>
            <a:ext cx="177664" cy="124156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20" name="文本框 27"/>
          <p:cNvSpPr txBox="1"/>
          <p:nvPr>
            <p:custDataLst>
              <p:tags r:id="rId13"/>
            </p:custDataLst>
          </p:nvPr>
        </p:nvSpPr>
        <p:spPr>
          <a:xfrm>
            <a:off x="6847095" y="179694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轨距越小，火车转弯时的速度越慢</a:t>
            </a:r>
            <a:endParaRPr lang="zh-CN" altLang="en-US" sz="2000" spc="150">
              <a:solidFill>
                <a:schemeClr val="tx1">
                  <a:lumMod val="85000"/>
                  <a:lumOff val="15000"/>
                </a:schemeClr>
              </a:solidFill>
              <a:latin typeface="+mn-ea"/>
              <a:sym typeface="+mn-ea"/>
            </a:endParaRPr>
          </a:p>
        </p:txBody>
      </p:sp>
      <p:sp>
        <p:nvSpPr>
          <p:cNvPr id="1049322" name="矩形 64"/>
          <p:cNvSpPr/>
          <p:nvPr>
            <p:custDataLst>
              <p:tags r:id="rId14"/>
            </p:custDataLst>
          </p:nvPr>
        </p:nvSpPr>
        <p:spPr>
          <a:xfrm>
            <a:off x="6659169" y="3163738"/>
            <a:ext cx="4917998" cy="1241562"/>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24" name="矩形 65"/>
          <p:cNvSpPr/>
          <p:nvPr>
            <p:custDataLst>
              <p:tags r:id="rId15"/>
            </p:custDataLst>
          </p:nvPr>
        </p:nvSpPr>
        <p:spPr>
          <a:xfrm>
            <a:off x="6294862" y="3163738"/>
            <a:ext cx="177664" cy="1241562"/>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26" name="文本框 66"/>
          <p:cNvSpPr txBox="1"/>
          <p:nvPr>
            <p:custDataLst>
              <p:tags r:id="rId16"/>
            </p:custDataLst>
          </p:nvPr>
        </p:nvSpPr>
        <p:spPr>
          <a:xfrm>
            <a:off x="6847095" y="3270850"/>
            <a:ext cx="4619499" cy="1027081"/>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轨距的大小还与火车的轴距有关，轴距越大，轨距越大</a:t>
            </a:r>
            <a:endParaRPr lang="zh-CN" altLang="en-US" sz="2000" spc="150">
              <a:solidFill>
                <a:schemeClr val="tx1">
                  <a:lumMod val="85000"/>
                  <a:lumOff val="15000"/>
                </a:schemeClr>
              </a:solidFill>
              <a:latin typeface="+mn-ea"/>
              <a:sym typeface="+mn-ea"/>
            </a:endParaRPr>
          </a:p>
        </p:txBody>
      </p:sp>
      <p:sp>
        <p:nvSpPr>
          <p:cNvPr id="1049328" name="矩形 67"/>
          <p:cNvSpPr/>
          <p:nvPr>
            <p:custDataLst>
              <p:tags r:id="rId17"/>
            </p:custDataLst>
          </p:nvPr>
        </p:nvSpPr>
        <p:spPr>
          <a:xfrm>
            <a:off x="6659169" y="4637644"/>
            <a:ext cx="4917998" cy="1241562"/>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30" name="矩形 68"/>
          <p:cNvSpPr/>
          <p:nvPr>
            <p:custDataLst>
              <p:tags r:id="rId18"/>
            </p:custDataLst>
          </p:nvPr>
        </p:nvSpPr>
        <p:spPr>
          <a:xfrm>
            <a:off x="6294862" y="4637644"/>
            <a:ext cx="177664" cy="1241562"/>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332" name="文本框 69"/>
          <p:cNvSpPr txBox="1"/>
          <p:nvPr>
            <p:custDataLst>
              <p:tags r:id="rId19"/>
            </p:custDataLst>
          </p:nvPr>
        </p:nvSpPr>
        <p:spPr>
          <a:xfrm>
            <a:off x="6847095" y="4744756"/>
            <a:ext cx="4619499" cy="1027081"/>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轨距的大小还与火车的转向架有关，转向架越大，轨距越大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90" name="标题 1"/>
          <p:cNvSpPr>
            <a:spLocks noGrp="1"/>
          </p:cNvSpPr>
          <p:nvPr>
            <p:ph type="title" idx="3"/>
          </p:nvPr>
        </p:nvSpPr>
        <p:spPr/>
        <p:txBody>
          <a:bodyPr>
            <a:normAutofit fontScale="96875"/>
          </a:bodyPr>
          <a:lstStyle/>
          <a:p>
            <a:r>
              <a:rPr lang="zh-CN" altLang="en-US"/>
              <a:t>火车转弯的向心力来源</a:t>
            </a:r>
            <a:endParaRPr lang="zh-CN" altLang="en-US"/>
          </a:p>
        </p:txBody>
      </p:sp>
      <p:sp>
        <p:nvSpPr>
          <p:cNvPr id="1049392" name="对角圆角矩形 15"/>
          <p:cNvSpPr/>
          <p:nvPr>
            <p:custDataLst>
              <p:tags r:id="rId2"/>
            </p:custDataLst>
          </p:nvPr>
        </p:nvSpPr>
        <p:spPr>
          <a:xfrm>
            <a:off x="1334418" y="4120047"/>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394" name="对角圆角矩形 16"/>
          <p:cNvSpPr/>
          <p:nvPr>
            <p:custDataLst>
              <p:tags r:id="rId3"/>
            </p:custDataLst>
          </p:nvPr>
        </p:nvSpPr>
        <p:spPr>
          <a:xfrm>
            <a:off x="1334418" y="3974375"/>
            <a:ext cx="579219" cy="55270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396" name="直角三角形 17"/>
          <p:cNvSpPr/>
          <p:nvPr>
            <p:custDataLst>
              <p:tags r:id="rId4"/>
            </p:custDataLst>
          </p:nvPr>
        </p:nvSpPr>
        <p:spPr>
          <a:xfrm>
            <a:off x="1913766" y="3975043"/>
            <a:ext cx="87269" cy="14544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398" name="文本框 27"/>
          <p:cNvSpPr txBox="1"/>
          <p:nvPr>
            <p:custDataLst>
              <p:tags r:id="rId5"/>
            </p:custDataLst>
          </p:nvPr>
        </p:nvSpPr>
        <p:spPr>
          <a:xfrm>
            <a:off x="1951187" y="4131407"/>
            <a:ext cx="8598857" cy="788326"/>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摩擦力的大小与火车的速度、车轮与铁轨之间的压力以及车轮与铁轨之间的摩擦系数有关</a:t>
            </a:r>
            <a:endParaRPr lang="en-US" altLang="zh-CN">
              <a:solidFill>
                <a:schemeClr val="dk1">
                  <a:lumMod val="80000"/>
                  <a:lumOff val="20000"/>
                </a:schemeClr>
              </a:solidFill>
              <a:latin typeface="+mn-ea"/>
              <a:sym typeface="+mn-ea"/>
            </a:endParaRPr>
          </a:p>
        </p:txBody>
      </p:sp>
      <p:sp>
        <p:nvSpPr>
          <p:cNvPr id="1049400" name="对角圆角矩形 52"/>
          <p:cNvSpPr/>
          <p:nvPr>
            <p:custDataLst>
              <p:tags r:id="rId6"/>
            </p:custDataLst>
          </p:nvPr>
        </p:nvSpPr>
        <p:spPr>
          <a:xfrm>
            <a:off x="1334418" y="1465871"/>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02" name="对角圆角矩形 53"/>
          <p:cNvSpPr/>
          <p:nvPr>
            <p:custDataLst>
              <p:tags r:id="rId7"/>
            </p:custDataLst>
          </p:nvPr>
        </p:nvSpPr>
        <p:spPr>
          <a:xfrm>
            <a:off x="1334418" y="1319530"/>
            <a:ext cx="579219" cy="55270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04" name="直角三角形 54"/>
          <p:cNvSpPr/>
          <p:nvPr>
            <p:custDataLst>
              <p:tags r:id="rId8"/>
            </p:custDataLst>
          </p:nvPr>
        </p:nvSpPr>
        <p:spPr>
          <a:xfrm>
            <a:off x="1913766" y="1320198"/>
            <a:ext cx="87269" cy="14544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06" name="文本框 56"/>
          <p:cNvSpPr txBox="1"/>
          <p:nvPr>
            <p:custDataLst>
              <p:tags r:id="rId9"/>
            </p:custDataLst>
          </p:nvPr>
        </p:nvSpPr>
        <p:spPr>
          <a:xfrm>
            <a:off x="1951187" y="1469212"/>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火车转弯时，向心力来源于车轮与铁轨之间的摩擦力</a:t>
            </a:r>
            <a:endParaRPr lang="zh-CN" altLang="en-US" sz="1600">
              <a:solidFill>
                <a:schemeClr val="dk1">
                  <a:lumMod val="80000"/>
                  <a:lumOff val="20000"/>
                </a:schemeClr>
              </a:solidFill>
              <a:latin typeface="+mn-ea"/>
              <a:sym typeface="+mn-ea"/>
            </a:endParaRPr>
          </a:p>
        </p:txBody>
      </p:sp>
      <p:sp>
        <p:nvSpPr>
          <p:cNvPr id="1049408" name="对角圆角矩形 5"/>
          <p:cNvSpPr/>
          <p:nvPr>
            <p:custDataLst>
              <p:tags r:id="rId10"/>
            </p:custDataLst>
          </p:nvPr>
        </p:nvSpPr>
        <p:spPr>
          <a:xfrm>
            <a:off x="1334418" y="2792959"/>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10" name="对角圆角矩形 6"/>
          <p:cNvSpPr/>
          <p:nvPr>
            <p:custDataLst>
              <p:tags r:id="rId11"/>
            </p:custDataLst>
          </p:nvPr>
        </p:nvSpPr>
        <p:spPr>
          <a:xfrm>
            <a:off x="1334418" y="2646618"/>
            <a:ext cx="579219" cy="55270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12" name="直角三角形 7"/>
          <p:cNvSpPr/>
          <p:nvPr>
            <p:custDataLst>
              <p:tags r:id="rId12"/>
            </p:custDataLst>
          </p:nvPr>
        </p:nvSpPr>
        <p:spPr>
          <a:xfrm>
            <a:off x="1913766" y="2647955"/>
            <a:ext cx="87269" cy="14544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14" name="文本框 8"/>
          <p:cNvSpPr txBox="1"/>
          <p:nvPr>
            <p:custDataLst>
              <p:tags r:id="rId13"/>
            </p:custDataLst>
          </p:nvPr>
        </p:nvSpPr>
        <p:spPr>
          <a:xfrm>
            <a:off x="1951187" y="2804319"/>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摩擦力产生于车轮与铁轨之间的接触点，方向与火车前进方向垂直</a:t>
            </a:r>
            <a:endParaRPr lang="zh-CN" altLang="en-US" sz="1600">
              <a:solidFill>
                <a:schemeClr val="dk1">
                  <a:lumMod val="80000"/>
                  <a:lumOff val="20000"/>
                </a:schemeClr>
              </a:solidFill>
              <a:latin typeface="+mn-ea"/>
              <a:sym typeface="+mn-ea"/>
            </a:endParaRPr>
          </a:p>
        </p:txBody>
      </p:sp>
      <p:sp>
        <p:nvSpPr>
          <p:cNvPr id="1049416" name="对角圆角矩形 9"/>
          <p:cNvSpPr/>
          <p:nvPr>
            <p:custDataLst>
              <p:tags r:id="rId14"/>
            </p:custDataLst>
          </p:nvPr>
        </p:nvSpPr>
        <p:spPr>
          <a:xfrm>
            <a:off x="1334418" y="5447804"/>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18" name="对角圆角矩形 10"/>
          <p:cNvSpPr/>
          <p:nvPr>
            <p:custDataLst>
              <p:tags r:id="rId15"/>
            </p:custDataLst>
          </p:nvPr>
        </p:nvSpPr>
        <p:spPr>
          <a:xfrm>
            <a:off x="1334418" y="5301463"/>
            <a:ext cx="579219" cy="55270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20" name="直角三角形 11"/>
          <p:cNvSpPr/>
          <p:nvPr>
            <p:custDataLst>
              <p:tags r:id="rId16"/>
            </p:custDataLst>
          </p:nvPr>
        </p:nvSpPr>
        <p:spPr>
          <a:xfrm>
            <a:off x="1913766" y="5302132"/>
            <a:ext cx="87269" cy="14544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endParaRPr>
          </a:p>
        </p:txBody>
      </p:sp>
      <p:sp>
        <p:nvSpPr>
          <p:cNvPr id="1049422" name="文本框 12"/>
          <p:cNvSpPr txBox="1"/>
          <p:nvPr>
            <p:custDataLst>
              <p:tags r:id="rId17"/>
            </p:custDataLst>
          </p:nvPr>
        </p:nvSpPr>
        <p:spPr>
          <a:xfrm>
            <a:off x="1951187" y="5458496"/>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向心力的大小与火车转弯半径、速度以及车轮与铁轨之间的摩擦系数有关</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80" name="文本占位符 4"/>
          <p:cNvSpPr>
            <a:spLocks noGrp="1"/>
          </p:cNvSpPr>
          <p:nvPr>
            <p:ph type="body" idx="5"/>
            <p:custDataLst>
              <p:tags r:id="rId2"/>
            </p:custDataLst>
          </p:nvPr>
        </p:nvSpPr>
        <p:spPr/>
        <p:txBody>
          <a:bodyPr>
            <a:normAutofit fontScale="93750" lnSpcReduction="20000"/>
          </a:bodyPr>
          <a:lstStyle/>
          <a:p>
            <a:r>
              <a:rPr lang="zh-CN" altLang="en-US"/>
              <a:t>PART 03</a:t>
            </a:r>
            <a:endParaRPr lang="zh-CN" altLang="en-US"/>
          </a:p>
        </p:txBody>
      </p:sp>
      <p:sp>
        <p:nvSpPr>
          <p:cNvPr id="1049482" name="标题 14"/>
          <p:cNvSpPr>
            <a:spLocks noGrp="1"/>
          </p:cNvSpPr>
          <p:nvPr>
            <p:ph type="title" idx="4"/>
            <p:custDataLst>
              <p:tags r:id="rId3"/>
            </p:custDataLst>
          </p:nvPr>
        </p:nvSpPr>
        <p:spPr/>
        <p:txBody>
          <a:bodyPr>
            <a:normAutofit fontScale="90000"/>
          </a:bodyPr>
          <a:lstStyle/>
          <a:p>
            <a:r>
              <a:rPr lang="zh-CN" altLang="en-US"/>
              <a:t>火车转弯时的受力分析</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608" name="标题 1"/>
          <p:cNvSpPr>
            <a:spLocks noGrp="1"/>
          </p:cNvSpPr>
          <p:nvPr>
            <p:ph type="title" idx="3"/>
          </p:nvPr>
        </p:nvSpPr>
        <p:spPr/>
        <p:txBody>
          <a:bodyPr>
            <a:normAutofit fontScale="96875"/>
          </a:bodyPr>
          <a:lstStyle/>
          <a:p>
            <a:r>
              <a:rPr lang="zh-CN" altLang="en-US"/>
              <a:t>火车受到的力</a:t>
            </a:r>
            <a:endParaRPr lang="zh-CN" altLang="en-US"/>
          </a:p>
        </p:txBody>
      </p:sp>
      <p:sp>
        <p:nvSpPr>
          <p:cNvPr id="1049610" name="矩形 15"/>
          <p:cNvSpPr/>
          <p:nvPr>
            <p:custDataLst>
              <p:tags r:id="rId2"/>
            </p:custDataLst>
          </p:nvPr>
        </p:nvSpPr>
        <p:spPr>
          <a:xfrm>
            <a:off x="2291434" y="140323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重力：火车受到地球引力的作用，方向向下</a:t>
            </a:r>
            <a:endParaRPr lang="zh-CN" altLang="en-US" sz="1200" spc="150">
              <a:solidFill>
                <a:schemeClr val="tx1">
                  <a:lumMod val="85000"/>
                  <a:lumOff val="15000"/>
                </a:schemeClr>
              </a:solidFill>
              <a:latin typeface="+mn-ea"/>
              <a:sym typeface="+mn-ea"/>
            </a:endParaRPr>
          </a:p>
        </p:txBody>
      </p:sp>
      <p:sp>
        <p:nvSpPr>
          <p:cNvPr id="1049612" name="任意多边形 17"/>
          <p:cNvSpPr/>
          <p:nvPr>
            <p:custDataLst>
              <p:tags r:id="rId3"/>
            </p:custDataLst>
          </p:nvPr>
        </p:nvSpPr>
        <p:spPr>
          <a:xfrm flipV="1">
            <a:off x="2210266" y="131953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14" name="任意多边形 18"/>
          <p:cNvSpPr/>
          <p:nvPr>
            <p:custDataLst>
              <p:tags r:id="rId4"/>
            </p:custDataLst>
          </p:nvPr>
        </p:nvSpPr>
        <p:spPr>
          <a:xfrm flipH="1">
            <a:off x="8615812" y="190039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16" name="矩形 27"/>
          <p:cNvSpPr/>
          <p:nvPr>
            <p:custDataLst>
              <p:tags r:id="rId5"/>
            </p:custDataLst>
          </p:nvPr>
        </p:nvSpPr>
        <p:spPr>
          <a:xfrm>
            <a:off x="2291434" y="2767880"/>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摩擦力：火车与轨道之间的摩擦力，方向与火车运动方向相反</a:t>
            </a:r>
            <a:endParaRPr lang="zh-CN" altLang="en-US" sz="1200" spc="150">
              <a:solidFill>
                <a:schemeClr val="tx1">
                  <a:lumMod val="85000"/>
                  <a:lumOff val="15000"/>
                </a:schemeClr>
              </a:solidFill>
              <a:latin typeface="+mn-ea"/>
              <a:sym typeface="+mn-ea"/>
            </a:endParaRPr>
          </a:p>
        </p:txBody>
      </p:sp>
      <p:sp>
        <p:nvSpPr>
          <p:cNvPr id="1049618" name="任意多边形 29"/>
          <p:cNvSpPr/>
          <p:nvPr>
            <p:custDataLst>
              <p:tags r:id="rId6"/>
            </p:custDataLst>
          </p:nvPr>
        </p:nvSpPr>
        <p:spPr>
          <a:xfrm flipV="1">
            <a:off x="2210266" y="2684175"/>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20" name="任意多边形 30"/>
          <p:cNvSpPr/>
          <p:nvPr>
            <p:custDataLst>
              <p:tags r:id="rId7"/>
            </p:custDataLst>
          </p:nvPr>
        </p:nvSpPr>
        <p:spPr>
          <a:xfrm flipH="1">
            <a:off x="8615812" y="3265037"/>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22" name="矩形 5"/>
          <p:cNvSpPr/>
          <p:nvPr>
            <p:custDataLst>
              <p:tags r:id="rId8"/>
            </p:custDataLst>
          </p:nvPr>
        </p:nvSpPr>
        <p:spPr>
          <a:xfrm>
            <a:off x="2291434" y="413252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向心力：火车转弯时，需要向心力来维持其圆周运动，方向指向圆心</a:t>
            </a:r>
            <a:endParaRPr lang="zh-CN" altLang="en-US" sz="1200" spc="150">
              <a:solidFill>
                <a:schemeClr val="tx1">
                  <a:lumMod val="85000"/>
                  <a:lumOff val="15000"/>
                </a:schemeClr>
              </a:solidFill>
              <a:latin typeface="+mn-ea"/>
              <a:sym typeface="+mn-ea"/>
            </a:endParaRPr>
          </a:p>
        </p:txBody>
      </p:sp>
      <p:sp>
        <p:nvSpPr>
          <p:cNvPr id="1049624" name="任意多边形 7"/>
          <p:cNvSpPr/>
          <p:nvPr>
            <p:custDataLst>
              <p:tags r:id="rId9"/>
            </p:custDataLst>
          </p:nvPr>
        </p:nvSpPr>
        <p:spPr>
          <a:xfrm flipV="1">
            <a:off x="2210266" y="404882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26" name="任意多边形 8"/>
          <p:cNvSpPr/>
          <p:nvPr>
            <p:custDataLst>
              <p:tags r:id="rId10"/>
            </p:custDataLst>
          </p:nvPr>
        </p:nvSpPr>
        <p:spPr>
          <a:xfrm flipH="1">
            <a:off x="8615812" y="462968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28" name="矩形 10"/>
          <p:cNvSpPr/>
          <p:nvPr>
            <p:custDataLst>
              <p:tags r:id="rId11"/>
            </p:custDataLst>
          </p:nvPr>
        </p:nvSpPr>
        <p:spPr>
          <a:xfrm>
            <a:off x="2291434" y="5497171"/>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l"/>
            <a:r>
              <a:rPr lang="zh-CN" altLang="en-US" sz="1200" spc="150">
                <a:solidFill>
                  <a:schemeClr val="tx1">
                    <a:lumMod val="85000"/>
                    <a:lumOff val="15000"/>
                  </a:schemeClr>
                </a:solidFill>
                <a:latin typeface="+mn-ea"/>
                <a:sym typeface="+mn-ea"/>
              </a:rPr>
              <a:t>离心力：火车转弯时，由于惯性，会产生离心力，方向与向心力相反</a:t>
            </a:r>
            <a:endParaRPr lang="zh-CN" altLang="en-US" sz="1200" spc="150">
              <a:solidFill>
                <a:schemeClr val="tx1">
                  <a:lumMod val="85000"/>
                  <a:lumOff val="15000"/>
                </a:schemeClr>
              </a:solidFill>
              <a:latin typeface="+mn-ea"/>
              <a:sym typeface="+mn-ea"/>
            </a:endParaRPr>
          </a:p>
        </p:txBody>
      </p:sp>
      <p:sp>
        <p:nvSpPr>
          <p:cNvPr id="1049630" name="任意多边形 12"/>
          <p:cNvSpPr/>
          <p:nvPr>
            <p:custDataLst>
              <p:tags r:id="rId12"/>
            </p:custDataLst>
          </p:nvPr>
        </p:nvSpPr>
        <p:spPr>
          <a:xfrm flipV="1">
            <a:off x="2210266" y="5413466"/>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632" name="任意多边形 13"/>
          <p:cNvSpPr/>
          <p:nvPr>
            <p:custDataLst>
              <p:tags r:id="rId13"/>
            </p:custDataLst>
          </p:nvPr>
        </p:nvSpPr>
        <p:spPr>
          <a:xfrm flipH="1">
            <a:off x="8615812" y="5994328"/>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90" name="标题 1"/>
          <p:cNvSpPr>
            <a:spLocks noGrp="1"/>
          </p:cNvSpPr>
          <p:nvPr>
            <p:ph type="title" idx="3"/>
          </p:nvPr>
        </p:nvSpPr>
        <p:spPr/>
        <p:txBody>
          <a:bodyPr>
            <a:normAutofit fontScale="96875"/>
          </a:bodyPr>
          <a:lstStyle/>
          <a:p>
            <a:r>
              <a:rPr lang="zh-CN" altLang="en-US"/>
              <a:t>火车转弯时的向心力分析</a:t>
            </a:r>
            <a:endParaRPr lang="zh-CN" altLang="en-US"/>
          </a:p>
        </p:txBody>
      </p:sp>
      <p:sp>
        <p:nvSpPr>
          <p:cNvPr id="1049692" name="五边形 30"/>
          <p:cNvSpPr/>
          <p:nvPr>
            <p:custDataLst>
              <p:tags r:id="rId2"/>
            </p:custDataLst>
          </p:nvPr>
        </p:nvSpPr>
        <p:spPr>
          <a:xfrm>
            <a:off x="608330" y="3207818"/>
            <a:ext cx="2907263" cy="1181764"/>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4" name="燕尾形 36"/>
          <p:cNvSpPr/>
          <p:nvPr>
            <p:custDataLst>
              <p:tags r:id="rId3"/>
            </p:custDataLst>
          </p:nvPr>
        </p:nvSpPr>
        <p:spPr>
          <a:xfrm>
            <a:off x="3220372" y="3207818"/>
            <a:ext cx="2907263" cy="1181764"/>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6" name="燕尾形 37"/>
          <p:cNvSpPr/>
          <p:nvPr>
            <p:custDataLst>
              <p:tags r:id="rId4"/>
            </p:custDataLst>
          </p:nvPr>
        </p:nvSpPr>
        <p:spPr>
          <a:xfrm>
            <a:off x="8444456" y="3207818"/>
            <a:ext cx="2907263" cy="1181764"/>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8" name="燕尾形 38"/>
          <p:cNvSpPr/>
          <p:nvPr>
            <p:custDataLst>
              <p:tags r:id="rId5"/>
            </p:custDataLst>
          </p:nvPr>
        </p:nvSpPr>
        <p:spPr>
          <a:xfrm>
            <a:off x="5832414" y="3207818"/>
            <a:ext cx="2907263" cy="1181764"/>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00"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向心力来源：向心力由火车的重力和轨道的侧向力共同提供</a:t>
            </a:r>
            <a:endParaRPr lang="zh-CN" altLang="en-US" sz="1400" spc="150">
              <a:solidFill>
                <a:schemeClr val="tx1"/>
              </a:solidFill>
              <a:effectLst/>
              <a:latin typeface="+mn-ea"/>
              <a:sym typeface="+mn-ea"/>
            </a:endParaRPr>
          </a:p>
        </p:txBody>
      </p:sp>
      <p:sp>
        <p:nvSpPr>
          <p:cNvPr id="1049702"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向心力：火车转弯时，需要向心力来维持其圆周运动</a:t>
            </a:r>
            <a:endParaRPr lang="zh-CN" altLang="en-US" sz="1400" spc="150">
              <a:solidFill>
                <a:schemeClr val="tx1"/>
              </a:solidFill>
              <a:effectLst/>
              <a:latin typeface="+mn-ea"/>
              <a:sym typeface="+mn-ea"/>
            </a:endParaRPr>
          </a:p>
        </p:txBody>
      </p:sp>
      <p:sp>
        <p:nvSpPr>
          <p:cNvPr id="1049704"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向心力大小：向心力的大小与火车的质量、速度、转弯半径有关</a:t>
            </a:r>
            <a:endParaRPr lang="zh-CN" altLang="en-US" sz="1400" spc="150">
              <a:solidFill>
                <a:schemeClr val="tx1"/>
              </a:solidFill>
              <a:effectLst/>
              <a:latin typeface="+mn-ea"/>
              <a:sym typeface="+mn-ea"/>
            </a:endParaRPr>
          </a:p>
        </p:txBody>
      </p:sp>
      <p:sp>
        <p:nvSpPr>
          <p:cNvPr id="1049706"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向心力方向：向心力的方向始终指向圆心，与火车的运动方向垂直</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764" name="标题 1"/>
          <p:cNvSpPr>
            <a:spLocks noGrp="1"/>
          </p:cNvSpPr>
          <p:nvPr>
            <p:ph type="title" idx="3"/>
          </p:nvPr>
        </p:nvSpPr>
        <p:spPr/>
        <p:txBody>
          <a:bodyPr>
            <a:normAutofit fontScale="96875"/>
          </a:bodyPr>
          <a:lstStyle/>
          <a:p>
            <a:r>
              <a:rPr lang="zh-CN" altLang="en-US"/>
              <a:t>火车转弯时的摩擦力分析</a:t>
            </a:r>
            <a:endParaRPr lang="zh-CN" altLang="en-US"/>
          </a:p>
        </p:txBody>
      </p:sp>
      <p:sp>
        <p:nvSpPr>
          <p:cNvPr id="1049766" name="圆角矩形 26"/>
          <p:cNvSpPr/>
          <p:nvPr>
            <p:custDataLst>
              <p:tags r:id="rId2"/>
            </p:custDataLst>
          </p:nvPr>
        </p:nvSpPr>
        <p:spPr>
          <a:xfrm>
            <a:off x="60833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buClrTx/>
              <a:buSzTx/>
              <a:buFontTx/>
            </a:pPr>
            <a:endParaRPr lang="zh-CN" altLang="en-US">
              <a:latin typeface="+mn-ea"/>
              <a:sym typeface="+mn-ea"/>
            </a:endParaRPr>
          </a:p>
        </p:txBody>
      </p:sp>
      <p:sp>
        <p:nvSpPr>
          <p:cNvPr id="1049768" name="圆角矩形 28"/>
          <p:cNvSpPr/>
          <p:nvPr>
            <p:custDataLst>
              <p:tags r:id="rId3"/>
            </p:custDataLst>
          </p:nvPr>
        </p:nvSpPr>
        <p:spPr>
          <a:xfrm>
            <a:off x="610871"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buClrTx/>
              <a:buSzTx/>
              <a:buFontTx/>
            </a:pPr>
            <a:endParaRPr lang="zh-CN" altLang="en-US">
              <a:effectLst/>
              <a:latin typeface="+mn-ea"/>
              <a:sym typeface="+mn-ea"/>
            </a:endParaRPr>
          </a:p>
        </p:txBody>
      </p:sp>
      <p:sp>
        <p:nvSpPr>
          <p:cNvPr id="1049770" name="文本框 31"/>
          <p:cNvSpPr txBox="1"/>
          <p:nvPr>
            <p:custDataLst>
              <p:tags r:id="rId4"/>
            </p:custDataLst>
          </p:nvPr>
        </p:nvSpPr>
        <p:spPr>
          <a:xfrm>
            <a:off x="763306" y="2204989"/>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火车转弯时，车轮与轨道之间的摩擦力是主要的驱动力</a:t>
            </a:r>
            <a:endParaRPr lang="zh-CN" altLang="en-US" sz="2000" spc="200">
              <a:solidFill>
                <a:schemeClr val="tx1">
                  <a:lumMod val="85000"/>
                  <a:lumOff val="15000"/>
                </a:schemeClr>
              </a:solidFill>
              <a:latin typeface="+mn-ea"/>
              <a:sym typeface="+mn-ea"/>
            </a:endParaRPr>
          </a:p>
        </p:txBody>
      </p:sp>
      <p:sp>
        <p:nvSpPr>
          <p:cNvPr id="1049772" name="圆角矩形 29"/>
          <p:cNvSpPr/>
          <p:nvPr>
            <p:custDataLst>
              <p:tags r:id="rId5"/>
            </p:custDataLst>
          </p:nvPr>
        </p:nvSpPr>
        <p:spPr>
          <a:xfrm>
            <a:off x="3400437"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buClrTx/>
              <a:buSzTx/>
              <a:buFontTx/>
            </a:pPr>
            <a:endParaRPr lang="zh-CN" altLang="en-US">
              <a:latin typeface="+mn-ea"/>
              <a:sym typeface="+mn-ea"/>
            </a:endParaRPr>
          </a:p>
        </p:txBody>
      </p:sp>
      <p:sp>
        <p:nvSpPr>
          <p:cNvPr id="1049774" name="圆角矩形 32"/>
          <p:cNvSpPr/>
          <p:nvPr>
            <p:custDataLst>
              <p:tags r:id="rId6"/>
            </p:custDataLst>
          </p:nvPr>
        </p:nvSpPr>
        <p:spPr>
          <a:xfrm>
            <a:off x="3402977"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effectLst/>
              <a:latin typeface="+mn-ea"/>
            </a:endParaRPr>
          </a:p>
        </p:txBody>
      </p:sp>
      <p:sp>
        <p:nvSpPr>
          <p:cNvPr id="1049776" name="文本框 34"/>
          <p:cNvSpPr txBox="1"/>
          <p:nvPr>
            <p:custDataLst>
              <p:tags r:id="rId7"/>
            </p:custDataLst>
          </p:nvPr>
        </p:nvSpPr>
        <p:spPr>
          <a:xfrm>
            <a:off x="3557953"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摩擦力的大小与车轮与轨道之间的接触面积、接触压力和摩擦系数有关</a:t>
            </a:r>
            <a:endParaRPr lang="zh-CN" altLang="en-US" sz="2000" spc="200">
              <a:solidFill>
                <a:schemeClr val="tx1">
                  <a:lumMod val="85000"/>
                  <a:lumOff val="15000"/>
                </a:schemeClr>
              </a:solidFill>
              <a:latin typeface="+mn-ea"/>
              <a:sym typeface="+mn-ea"/>
            </a:endParaRPr>
          </a:p>
        </p:txBody>
      </p:sp>
      <p:sp>
        <p:nvSpPr>
          <p:cNvPr id="1049778" name="圆角矩形 3"/>
          <p:cNvSpPr/>
          <p:nvPr>
            <p:custDataLst>
              <p:tags r:id="rId8"/>
            </p:custDataLst>
          </p:nvPr>
        </p:nvSpPr>
        <p:spPr>
          <a:xfrm>
            <a:off x="6192543"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buClrTx/>
              <a:buSzTx/>
              <a:buFontTx/>
            </a:pPr>
            <a:endParaRPr lang="zh-CN" altLang="en-US">
              <a:latin typeface="+mn-ea"/>
              <a:sym typeface="+mn-ea"/>
            </a:endParaRPr>
          </a:p>
        </p:txBody>
      </p:sp>
      <p:sp>
        <p:nvSpPr>
          <p:cNvPr id="1049780" name="圆角矩形 4"/>
          <p:cNvSpPr/>
          <p:nvPr>
            <p:custDataLst>
              <p:tags r:id="rId9"/>
            </p:custDataLst>
          </p:nvPr>
        </p:nvSpPr>
        <p:spPr>
          <a:xfrm>
            <a:off x="6195084"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effectLst/>
              <a:latin typeface="+mn-ea"/>
            </a:endParaRPr>
          </a:p>
        </p:txBody>
      </p:sp>
      <p:sp>
        <p:nvSpPr>
          <p:cNvPr id="1049782" name="文本框 5"/>
          <p:cNvSpPr txBox="1"/>
          <p:nvPr>
            <p:custDataLst>
              <p:tags r:id="rId10"/>
            </p:custDataLst>
          </p:nvPr>
        </p:nvSpPr>
        <p:spPr>
          <a:xfrm>
            <a:off x="6349425"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摩擦力的方向与车轮的旋转方向相反，可以防止车轮打滑</a:t>
            </a:r>
            <a:endParaRPr lang="zh-CN" altLang="en-US" sz="2000" spc="200">
              <a:solidFill>
                <a:schemeClr val="tx1">
                  <a:lumMod val="85000"/>
                  <a:lumOff val="15000"/>
                </a:schemeClr>
              </a:solidFill>
              <a:latin typeface="+mn-ea"/>
              <a:sym typeface="+mn-ea"/>
            </a:endParaRPr>
          </a:p>
        </p:txBody>
      </p:sp>
      <p:sp>
        <p:nvSpPr>
          <p:cNvPr id="1049784" name="圆角矩形 8"/>
          <p:cNvSpPr/>
          <p:nvPr>
            <p:custDataLst>
              <p:tags r:id="rId11"/>
            </p:custDataLst>
          </p:nvPr>
        </p:nvSpPr>
        <p:spPr>
          <a:xfrm>
            <a:off x="898465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buClrTx/>
              <a:buSzTx/>
              <a:buFontTx/>
            </a:pPr>
            <a:endParaRPr lang="zh-CN" altLang="en-US">
              <a:latin typeface="+mn-ea"/>
              <a:sym typeface="+mn-ea"/>
            </a:endParaRPr>
          </a:p>
        </p:txBody>
      </p:sp>
      <p:sp>
        <p:nvSpPr>
          <p:cNvPr id="1049786" name="圆角矩形 9"/>
          <p:cNvSpPr/>
          <p:nvPr>
            <p:custDataLst>
              <p:tags r:id="rId12"/>
            </p:custDataLst>
          </p:nvPr>
        </p:nvSpPr>
        <p:spPr>
          <a:xfrm>
            <a:off x="8987190"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effectLst/>
              <a:latin typeface="+mn-ea"/>
            </a:endParaRPr>
          </a:p>
        </p:txBody>
      </p:sp>
      <p:sp>
        <p:nvSpPr>
          <p:cNvPr id="1049788" name="文本框 10"/>
          <p:cNvSpPr txBox="1"/>
          <p:nvPr>
            <p:custDataLst>
              <p:tags r:id="rId13"/>
            </p:custDataLst>
          </p:nvPr>
        </p:nvSpPr>
        <p:spPr>
          <a:xfrm>
            <a:off x="9141531" y="2204989"/>
            <a:ext cx="2280059" cy="3406454"/>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摩擦力的大小可以通过调整车轮与轨道之间的接触压力和摩擦系数来控制，以保持火车的稳定行驶</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846" name="文本占位符 4"/>
          <p:cNvSpPr>
            <a:spLocks noGrp="1"/>
          </p:cNvSpPr>
          <p:nvPr>
            <p:ph type="body" idx="5"/>
            <p:custDataLst>
              <p:tags r:id="rId2"/>
            </p:custDataLst>
          </p:nvPr>
        </p:nvSpPr>
        <p:spPr/>
        <p:txBody>
          <a:bodyPr>
            <a:normAutofit fontScale="93750" lnSpcReduction="20000"/>
          </a:bodyPr>
          <a:lstStyle/>
          <a:p>
            <a:r>
              <a:rPr lang="zh-CN" altLang="en-US"/>
              <a:t>PART 04</a:t>
            </a:r>
            <a:endParaRPr lang="zh-CN" altLang="en-US"/>
          </a:p>
        </p:txBody>
      </p:sp>
      <p:sp>
        <p:nvSpPr>
          <p:cNvPr id="1049848" name="标题 14"/>
          <p:cNvSpPr>
            <a:spLocks noGrp="1"/>
          </p:cNvSpPr>
          <p:nvPr>
            <p:ph type="title" idx="4"/>
            <p:custDataLst>
              <p:tags r:id="rId3"/>
            </p:custDataLst>
          </p:nvPr>
        </p:nvSpPr>
        <p:spPr/>
        <p:txBody>
          <a:bodyPr>
            <a:normAutofit fontScale="90000"/>
          </a:bodyPr>
          <a:lstStyle/>
          <a:p>
            <a:r>
              <a:rPr lang="zh-CN" altLang="en-US"/>
              <a:t>火车转弯时的速度控制</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https://d.book118.com/787021144023006025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4.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3.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4"/>
  <p:tag name="KSO_WM_UNIT_TYPE" val="e"/>
  <p:tag name="KSO_WM_UNIT_VALUE" val="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panose="00000500000000000000" charset="-122"/>
        <a:ea typeface="MiSans Normal" panose="00000500000000000000"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MiSans Heavy</vt:lpstr>
      <vt:lpstr>MiSans Normal</vt:lpstr>
      <vt:lpstr>Wingdings</vt:lpstr>
      <vt:lpstr>Calibri Light</vt:lpstr>
      <vt:lpstr>Office Theme</vt:lpstr>
      <vt:lpstr>火车转弯问题</vt:lpstr>
      <vt:lpstr>目录</vt:lpstr>
      <vt:lpstr>添加章节标题</vt:lpstr>
      <vt:lpstr>火车转弯的基本原理</vt:lpstr>
      <vt:lpstr>火车转弯的力学原理</vt:lpstr>
      <vt:lpstr>火车转弯的几何原理</vt:lpstr>
      <vt:lpstr>火车转弯的向心力来源</vt:lpstr>
      <vt:lpstr>火车转弯时的受力分析</vt:lpstr>
      <vt:lpstr>火车受到的力</vt:lpstr>
      <vt:lpstr>火车转弯时的向心力分析</vt:lpstr>
      <vt:lpstr>火车转弯时的摩擦力分析</vt:lpstr>
      <vt:lpstr>火车转弯时的速度控制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2024-08-29T13:27:59.187</cp:lastPrinted>
  <dcterms:created xsi:type="dcterms:W3CDTF">2024-08-29T05:27:59Z</dcterms:created>
  <dcterms:modified xsi:type="dcterms:W3CDTF">2024-08-29T05:28:05Z</dcterms:modified>
</cp:coreProperties>
</file>