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8" r:id="rId43"/>
  </p:sldIdLst>
  <p:sldSz cx="9144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tags" Target="tags/tag1.xml" /><Relationship Id="rId45" Type="http://schemas.openxmlformats.org/officeDocument/2006/relationships/presProps" Target="presProps.xml" /><Relationship Id="rId46" Type="http://schemas.openxmlformats.org/officeDocument/2006/relationships/viewProps" Target="viewProps.xml" /><Relationship Id="rId47" Type="http://schemas.openxmlformats.org/officeDocument/2006/relationships/theme" Target="theme/theme1.xml" /><Relationship Id="rId48"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4260EB-A801-4979-8076-F3592031D0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19F657-FEB8-49B1-AB75-AC14FC0159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475F1F-A3E9-4C90-9B33-44302F2F5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97B62A-FC30-471C-A811-1353DF961E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75078D-0B5E-4A54-9F42-D2EA93122B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34D969-9978-47F9-9D4F-63CD4263C4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E8ABB8-EA3C-4517-AF90-3554093BC1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383FE6-6D1D-4FCF-8452-EFF8C6F40C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6E6B9A-7E0B-4F2A-A2A4-8B0A4250ED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101F2-E1FC-4506-8C3D-3AE09386D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4FB5A3-5883-48E7-8E1B-A467D43B91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2393652" y="578372"/>
            <a:ext cx="2689860" cy="513080"/>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8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535940" y="1644332"/>
            <a:ext cx="8026400" cy="878839"/>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535940" y="1629171"/>
            <a:ext cx="8191500" cy="3778250"/>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359492" y="6290176"/>
            <a:ext cx="287020" cy="224154"/>
          </a:xfrm>
          <a:prstGeom prst="rect">
            <a:avLst/>
          </a:prstGeom>
        </p:spPr>
        <p:txBody>
          <a:bodyPr wrap="square" lIns="0" tIns="0" rIns="0" bIns="0">
            <a:spAutoFit/>
          </a:bodyPr>
          <a:lstStyle>
            <a:defPPr>
              <a:defRPr kern="0"/>
            </a:defPPr>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04216014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410652" y="1073722"/>
            <a:ext cx="6324600" cy="4122420"/>
          </a:xfrm>
          <a:prstGeom prst="rect">
            <a:avLst/>
          </a:prstGeom>
        </p:spPr>
        <p:txBody>
          <a:bodyPr vert="horz" wrap="square" lIns="0" tIns="109855" rIns="0" bIns="0" rtlCol="0">
            <a:spAutoFit/>
          </a:bodyPr>
          <a:lstStyle/>
          <a:p>
            <a:pPr marL="12700">
              <a:lnSpc>
                <a:spcPct val="100000"/>
              </a:lnSpc>
              <a:spcBef>
                <a:spcPts val="865"/>
              </a:spcBef>
              <a:tabLst>
                <a:tab pos="1434465"/>
              </a:tabLst>
            </a:pPr>
            <a:r>
              <a:rPr sz="3200" b="1">
                <a:latin typeface="Microsoft JhengHei"/>
                <a:cs typeface="Microsoft JhengHei"/>
              </a:rPr>
              <a:t>第</a:t>
            </a:r>
            <a:r>
              <a:rPr sz="3200" b="1" spc="-325">
                <a:latin typeface="Microsoft JhengHei"/>
                <a:cs typeface="Microsoft JhengHei"/>
              </a:rPr>
              <a:t>8</a:t>
            </a:r>
            <a:r>
              <a:rPr sz="3200" b="1" spc="-50">
                <a:latin typeface="Microsoft JhengHei"/>
                <a:cs typeface="Microsoft JhengHei"/>
              </a:rPr>
              <a:t>章</a:t>
            </a:r>
            <a:r>
              <a:rPr sz="3200" b="1">
                <a:latin typeface="Microsoft JhengHei"/>
                <a:cs typeface="Microsoft JhengHei"/>
              </a:rPr>
              <a:t>	流动负</a:t>
            </a:r>
            <a:r>
              <a:rPr sz="3200" b="1" spc="-50">
                <a:latin typeface="Microsoft JhengHei"/>
                <a:cs typeface="Microsoft JhengHei"/>
              </a:rPr>
              <a:t>债</a:t>
            </a:r>
            <a:endParaRPr sz="3200">
              <a:latin typeface="Microsoft JhengHei"/>
              <a:cs typeface="Microsoft JhengHei"/>
            </a:endParaRPr>
          </a:p>
          <a:p>
            <a:pPr marL="1028065" lvl="1" indent="-1015365">
              <a:lnSpc>
                <a:spcPct val="100000"/>
              </a:lnSpc>
              <a:spcBef>
                <a:spcPts val="770"/>
              </a:spcBef>
              <a:buAutoNum type="arabicPeriod"/>
              <a:tabLst>
                <a:tab pos="1028065"/>
                <a:tab pos="1028700"/>
              </a:tabLst>
            </a:pPr>
            <a:r>
              <a:rPr sz="3200" b="1" spc="-5">
                <a:latin typeface="Microsoft JhengHei"/>
                <a:cs typeface="Microsoft JhengHei"/>
              </a:rPr>
              <a:t>流动负债的性质、分类与计价</a:t>
            </a:r>
            <a:endParaRPr sz="3200">
              <a:latin typeface="Microsoft JhengHei"/>
              <a:cs typeface="Microsoft JhengHei"/>
            </a:endParaRPr>
          </a:p>
          <a:p>
            <a:pPr marL="1028065" lvl="1" indent="-1015365">
              <a:lnSpc>
                <a:spcPct val="100000"/>
              </a:lnSpc>
              <a:spcBef>
                <a:spcPts val="765"/>
              </a:spcBef>
              <a:buAutoNum type="arabicPeriod"/>
              <a:tabLst>
                <a:tab pos="1028065"/>
                <a:tab pos="1028700"/>
              </a:tabLst>
            </a:pPr>
            <a:r>
              <a:rPr sz="3200" b="1" spc="-15">
                <a:latin typeface="Microsoft JhengHei"/>
                <a:cs typeface="Microsoft JhengHei"/>
              </a:rPr>
              <a:t>短期借款</a:t>
            </a:r>
            <a:endParaRPr sz="3200">
              <a:latin typeface="Microsoft JhengHei"/>
              <a:cs typeface="Microsoft JhengHei"/>
            </a:endParaRPr>
          </a:p>
          <a:p>
            <a:pPr marL="1028065" lvl="1" indent="-1015365">
              <a:lnSpc>
                <a:spcPct val="100000"/>
              </a:lnSpc>
              <a:spcBef>
                <a:spcPts val="770"/>
              </a:spcBef>
              <a:buAutoNum type="arabicPeriod"/>
              <a:tabLst>
                <a:tab pos="1028065"/>
                <a:tab pos="1028700"/>
              </a:tabLst>
            </a:pPr>
            <a:r>
              <a:rPr sz="3200" b="1" spc="-10">
                <a:latin typeface="Microsoft JhengHei"/>
                <a:cs typeface="Microsoft JhengHei"/>
              </a:rPr>
              <a:t>应付票据与应付账款</a:t>
            </a:r>
            <a:endParaRPr sz="3200">
              <a:latin typeface="Microsoft JhengHei"/>
              <a:cs typeface="Microsoft JhengHei"/>
            </a:endParaRPr>
          </a:p>
          <a:p>
            <a:pPr marL="1028065" lvl="1" indent="-1015365">
              <a:lnSpc>
                <a:spcPct val="100000"/>
              </a:lnSpc>
              <a:spcBef>
                <a:spcPts val="770"/>
              </a:spcBef>
              <a:buAutoNum type="arabicPeriod"/>
              <a:tabLst>
                <a:tab pos="1028065"/>
                <a:tab pos="1028700"/>
              </a:tabLst>
            </a:pPr>
            <a:r>
              <a:rPr sz="3200" b="1" spc="-10">
                <a:latin typeface="Microsoft JhengHei"/>
                <a:cs typeface="Microsoft JhengHei"/>
              </a:rPr>
              <a:t>应付职工薪酬</a:t>
            </a:r>
            <a:endParaRPr sz="3200">
              <a:latin typeface="Microsoft JhengHei"/>
              <a:cs typeface="Microsoft JhengHei"/>
            </a:endParaRPr>
          </a:p>
          <a:p>
            <a:pPr marL="1028065" lvl="1" indent="-1015365">
              <a:lnSpc>
                <a:spcPct val="100000"/>
              </a:lnSpc>
              <a:spcBef>
                <a:spcPts val="765"/>
              </a:spcBef>
              <a:buAutoNum type="arabicPeriod"/>
              <a:tabLst>
                <a:tab pos="1028065"/>
                <a:tab pos="1028700"/>
              </a:tabLst>
            </a:pPr>
            <a:r>
              <a:rPr sz="3200" b="1" spc="-15">
                <a:latin typeface="Microsoft JhengHei"/>
                <a:cs typeface="Microsoft JhengHei"/>
              </a:rPr>
              <a:t>应交税费</a:t>
            </a:r>
            <a:endParaRPr sz="3200">
              <a:latin typeface="Microsoft JhengHei"/>
              <a:cs typeface="Microsoft JhengHei"/>
            </a:endParaRPr>
          </a:p>
          <a:p>
            <a:pPr marL="1028065" lvl="1" indent="-1015365">
              <a:lnSpc>
                <a:spcPct val="100000"/>
              </a:lnSpc>
              <a:spcBef>
                <a:spcPts val="770"/>
              </a:spcBef>
              <a:buAutoNum type="arabicPeriod"/>
              <a:tabLst>
                <a:tab pos="1028065"/>
                <a:tab pos="1028700"/>
              </a:tabLst>
            </a:pPr>
            <a:r>
              <a:rPr sz="3200" b="1" spc="-10">
                <a:latin typeface="Microsoft JhengHei"/>
                <a:cs typeface="Microsoft JhengHei"/>
              </a:rPr>
              <a:t>其他应付及预收款项</a:t>
            </a:r>
            <a:endParaRPr sz="32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a:t>
            </a:fld>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2854424" y="578372"/>
            <a:ext cx="343535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8.1</a:t>
            </a:r>
            <a:r>
              <a:rPr sz="3200" spc="-10"/>
              <a:t>流动负债的性质</a:t>
            </a:r>
            <a:endParaRPr sz="3200">
              <a:latin typeface="Arial"/>
              <a:cs typeface="Arial"/>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a:t>
            </a:fld>
          </a:p>
        </p:txBody>
      </p:sp>
      <p:sp>
        <p:nvSpPr>
          <p:cNvPr id="3" name="object 3"/>
          <p:cNvSpPr txBox="1"/>
          <p:nvPr/>
        </p:nvSpPr>
        <p:spPr>
          <a:xfrm>
            <a:off x="474028" y="1394398"/>
            <a:ext cx="8191500" cy="4575175"/>
          </a:xfrm>
          <a:prstGeom prst="rect">
            <a:avLst/>
          </a:prstGeom>
        </p:spPr>
        <p:txBody>
          <a:bodyPr vert="horz" wrap="square" lIns="0" tIns="30480" rIns="0" bIns="0" rtlCol="0">
            <a:spAutoFit/>
          </a:bodyPr>
          <a:lstStyle/>
          <a:p>
            <a:pPr marL="354965" marR="5080" indent="-342900">
              <a:lnSpc>
                <a:spcPct val="116399"/>
              </a:lnSpc>
              <a:spcBef>
                <a:spcPts val="240"/>
              </a:spcBef>
              <a:buSzPct val="101785"/>
              <a:buFont typeface="Arial"/>
              <a:buChar char="•"/>
              <a:tabLst>
                <a:tab pos="354965"/>
                <a:tab pos="355600"/>
              </a:tabLst>
            </a:pPr>
            <a:r>
              <a:rPr sz="2800" b="1">
                <a:latin typeface="Microsoft JhengHei"/>
                <a:cs typeface="Microsoft JhengHei"/>
              </a:rPr>
              <a:t>流动负债是指企业在</a:t>
            </a:r>
            <a:r>
              <a:rPr sz="2800" b="1">
                <a:latin typeface="Arial"/>
                <a:cs typeface="Arial"/>
              </a:rPr>
              <a:t>1</a:t>
            </a:r>
            <a:r>
              <a:rPr sz="2800" b="1">
                <a:latin typeface="Microsoft JhengHei"/>
                <a:cs typeface="Microsoft JhengHei"/>
              </a:rPr>
              <a:t>年或超过</a:t>
            </a:r>
            <a:r>
              <a:rPr sz="2800" b="1">
                <a:latin typeface="Arial"/>
                <a:cs typeface="Arial"/>
              </a:rPr>
              <a:t>1</a:t>
            </a:r>
            <a:r>
              <a:rPr sz="2800" b="1" spc="-10">
                <a:latin typeface="Microsoft JhengHei"/>
                <a:cs typeface="Microsoft JhengHei"/>
              </a:rPr>
              <a:t>年的一个营业周</a:t>
            </a:r>
            <a:r>
              <a:rPr sz="2800" b="1" spc="-5">
                <a:latin typeface="Microsoft JhengHei"/>
                <a:cs typeface="Microsoft JhengHei"/>
              </a:rPr>
              <a:t>期内，需要以流动资产或增加其他负债来抵偿的</a:t>
            </a:r>
            <a:r>
              <a:rPr sz="2800" b="1" spc="-50">
                <a:latin typeface="Microsoft JhengHei"/>
                <a:cs typeface="Microsoft JhengHei"/>
              </a:rPr>
              <a:t> </a:t>
            </a:r>
            <a:r>
              <a:rPr sz="2800" b="1" spc="-5">
                <a:latin typeface="Microsoft JhengHei"/>
                <a:cs typeface="Microsoft JhengHei"/>
              </a:rPr>
              <a:t>债务，主要包括短期借款、应付票据、应付账款、预收账款、应付职工薪酬、应付股利、应交税费</a:t>
            </a:r>
            <a:r>
              <a:rPr sz="2800" b="1" spc="-50">
                <a:latin typeface="Microsoft JhengHei"/>
                <a:cs typeface="Microsoft JhengHei"/>
              </a:rPr>
              <a:t> </a:t>
            </a:r>
            <a:r>
              <a:rPr sz="2800" b="1" spc="-10">
                <a:latin typeface="Microsoft JhengHei"/>
                <a:cs typeface="Microsoft JhengHei"/>
              </a:rPr>
              <a:t>和其他应付款等。</a:t>
            </a:r>
            <a:endParaRPr sz="2800">
              <a:latin typeface="Microsoft JhengHei"/>
              <a:cs typeface="Microsoft JhengHei"/>
            </a:endParaRPr>
          </a:p>
          <a:p>
            <a:pPr marL="355600" marR="360680" indent="-342900" algn="just">
              <a:lnSpc>
                <a:spcPct val="114999"/>
              </a:lnSpc>
              <a:spcBef>
                <a:spcPts val="670"/>
              </a:spcBef>
              <a:buSzPct val="101785"/>
              <a:buFont typeface="Arial"/>
              <a:buChar char="•"/>
              <a:tabLst>
                <a:tab pos="355600"/>
              </a:tabLst>
            </a:pPr>
            <a:r>
              <a:rPr sz="2800" b="1" spc="-5">
                <a:latin typeface="Microsoft JhengHei"/>
                <a:cs typeface="Microsoft JhengHei"/>
              </a:rPr>
              <a:t>确认流动负债的目的，主要是将其与流动资产进行比较，反映企业的短期偿债能力。短期偿债能力是债权人非常关心的财务指标，在资产负债表上必须将流动负债与非流动负债分别列示。</a:t>
            </a:r>
            <a:endParaRPr sz="2800">
              <a:latin typeface="Microsoft JhengHei"/>
              <a:cs typeface="Microsoft Jheng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3</a:t>
            </a:fld>
          </a:p>
        </p:txBody>
      </p:sp>
      <p:sp>
        <p:nvSpPr>
          <p:cNvPr id="2" name="object 2"/>
          <p:cNvSpPr txBox="1">
            <a:spLocks noGrp="1"/>
          </p:cNvSpPr>
          <p:nvPr>
            <p:ph type="title"/>
          </p:nvPr>
        </p:nvSpPr>
        <p:spPr>
          <a:xfrm>
            <a:off x="3464024" y="578372"/>
            <a:ext cx="221615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8.2</a:t>
            </a:r>
            <a:r>
              <a:rPr sz="3200" spc="-15"/>
              <a:t>短期借款</a:t>
            </a:r>
            <a:endParaRPr sz="3200">
              <a:latin typeface="Arial"/>
              <a:cs typeface="Arial"/>
            </a:endParaRPr>
          </a:p>
        </p:txBody>
      </p:sp>
      <p:sp>
        <p:nvSpPr>
          <p:cNvPr id="3" name="object 3"/>
          <p:cNvSpPr txBox="1"/>
          <p:nvPr/>
        </p:nvSpPr>
        <p:spPr>
          <a:xfrm>
            <a:off x="535940" y="1652894"/>
            <a:ext cx="7875905" cy="3178810"/>
          </a:xfrm>
          <a:prstGeom prst="rect">
            <a:avLst/>
          </a:prstGeom>
        </p:spPr>
        <p:txBody>
          <a:bodyPr vert="horz" wrap="square" lIns="0" tIns="12700" rIns="0" bIns="0" rtlCol="0">
            <a:spAutoFit/>
          </a:bodyPr>
          <a:lstStyle/>
          <a:p>
            <a:pPr marL="355600" marR="5080" indent="-342900">
              <a:lnSpc>
                <a:spcPct val="109400"/>
              </a:lnSpc>
              <a:spcBef>
                <a:spcPts val="100"/>
              </a:spcBef>
            </a:pPr>
            <a:r>
              <a:rPr sz="2800" b="1" spc="-5">
                <a:latin typeface="Microsoft JhengHei"/>
                <a:cs typeface="Microsoft JhengHei"/>
              </a:rPr>
              <a:t>短期借款是指企业从银行或其他金融机构借入的偿</a:t>
            </a:r>
            <a:r>
              <a:rPr sz="2800" b="1">
                <a:latin typeface="Microsoft JhengHei"/>
                <a:cs typeface="Microsoft JhengHei"/>
              </a:rPr>
              <a:t>还期在</a:t>
            </a:r>
            <a:r>
              <a:rPr sz="2800" b="1">
                <a:latin typeface="Arial"/>
                <a:cs typeface="Arial"/>
              </a:rPr>
              <a:t>1</a:t>
            </a:r>
            <a:r>
              <a:rPr sz="2800" b="1">
                <a:latin typeface="Microsoft JhengHei"/>
                <a:cs typeface="Microsoft JhengHei"/>
              </a:rPr>
              <a:t>年以内（特殊情况下在超过</a:t>
            </a:r>
            <a:r>
              <a:rPr sz="2800" b="1">
                <a:latin typeface="Arial"/>
                <a:cs typeface="Arial"/>
              </a:rPr>
              <a:t>1</a:t>
            </a:r>
            <a:r>
              <a:rPr sz="2800" b="1" spc="-10">
                <a:latin typeface="Microsoft JhengHei"/>
                <a:cs typeface="Microsoft JhengHei"/>
              </a:rPr>
              <a:t>年的一个营</a:t>
            </a:r>
            <a:endParaRPr sz="2800">
              <a:latin typeface="Microsoft JhengHei"/>
              <a:cs typeface="Microsoft JhengHei"/>
            </a:endParaRPr>
          </a:p>
          <a:p>
            <a:pPr marL="355600">
              <a:lnSpc>
                <a:spcPct val="100000"/>
              </a:lnSpc>
              <a:spcBef>
                <a:spcPts val="690"/>
              </a:spcBef>
            </a:pPr>
            <a:r>
              <a:rPr sz="2800" b="1">
                <a:latin typeface="Microsoft JhengHei"/>
                <a:cs typeface="Microsoft JhengHei"/>
              </a:rPr>
              <a:t>业周期以内，本章下同）</a:t>
            </a:r>
            <a:r>
              <a:rPr sz="2800" b="1" spc="-15">
                <a:latin typeface="Microsoft JhengHei"/>
                <a:cs typeface="Microsoft JhengHei"/>
              </a:rPr>
              <a:t>的款项。</a:t>
            </a:r>
            <a:endParaRPr sz="2800">
              <a:latin typeface="Microsoft JhengHei"/>
              <a:cs typeface="Microsoft JhengHei"/>
            </a:endParaRPr>
          </a:p>
          <a:p>
            <a:pPr marL="803275" lvl="2" indent="-791210">
              <a:lnSpc>
                <a:spcPct val="100000"/>
              </a:lnSpc>
              <a:spcBef>
                <a:spcPts val="990"/>
              </a:spcBef>
              <a:buSzPct val="96428"/>
              <a:buFont typeface="Arial"/>
              <a:buAutoNum type="arabicPeriod"/>
              <a:tabLst>
                <a:tab pos="803910"/>
              </a:tabLst>
            </a:pPr>
            <a:r>
              <a:rPr sz="2800" b="1" spc="-10">
                <a:latin typeface="Microsoft JhengHei"/>
                <a:cs typeface="Microsoft JhengHei"/>
              </a:rPr>
              <a:t>短期借款的取得</a:t>
            </a:r>
            <a:endParaRPr sz="2800">
              <a:latin typeface="Microsoft JhengHei"/>
              <a:cs typeface="Microsoft JhengHei"/>
            </a:endParaRPr>
          </a:p>
          <a:p>
            <a:pPr marL="803275" lvl="2" indent="-791210">
              <a:lnSpc>
                <a:spcPct val="100000"/>
              </a:lnSpc>
              <a:spcBef>
                <a:spcPts val="1175"/>
              </a:spcBef>
              <a:buSzPct val="96428"/>
              <a:buFont typeface="Arial"/>
              <a:buAutoNum type="arabicPeriod"/>
              <a:tabLst>
                <a:tab pos="803910"/>
              </a:tabLst>
            </a:pPr>
            <a:r>
              <a:rPr sz="2800" b="1" spc="-10">
                <a:latin typeface="Microsoft JhengHei"/>
                <a:cs typeface="Microsoft JhengHei"/>
              </a:rPr>
              <a:t>短期借款的利息费用</a:t>
            </a:r>
            <a:endParaRPr sz="2800">
              <a:latin typeface="Microsoft JhengHei"/>
              <a:cs typeface="Microsoft JhengHei"/>
            </a:endParaRPr>
          </a:p>
          <a:p>
            <a:pPr marL="803275" lvl="2" indent="-791210">
              <a:lnSpc>
                <a:spcPct val="100000"/>
              </a:lnSpc>
              <a:spcBef>
                <a:spcPts val="1175"/>
              </a:spcBef>
              <a:buSzPct val="96428"/>
              <a:buFont typeface="Arial"/>
              <a:buAutoNum type="arabicPeriod"/>
              <a:tabLst>
                <a:tab pos="803910"/>
              </a:tabLst>
            </a:pPr>
            <a:r>
              <a:rPr sz="2800" b="1" spc="-10">
                <a:latin typeface="Microsoft JhengHei"/>
                <a:cs typeface="Microsoft JhengHei"/>
              </a:rPr>
              <a:t>短期借款的偿还</a:t>
            </a:r>
            <a:endParaRPr sz="2800">
              <a:latin typeface="Microsoft JhengHei"/>
              <a:cs typeface="Microsoft JhengHei"/>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4</a:t>
            </a:fld>
          </a:p>
        </p:txBody>
      </p:sp>
      <p:sp>
        <p:nvSpPr>
          <p:cNvPr id="2" name="object 2"/>
          <p:cNvSpPr txBox="1">
            <a:spLocks noGrp="1"/>
          </p:cNvSpPr>
          <p:nvPr>
            <p:ph type="title"/>
          </p:nvPr>
        </p:nvSpPr>
        <p:spPr>
          <a:xfrm>
            <a:off x="2684958" y="578372"/>
            <a:ext cx="377444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8.2.1</a:t>
            </a:r>
            <a:r>
              <a:rPr sz="3200" spc="-10"/>
              <a:t>短期借款的取得</a:t>
            </a:r>
            <a:endParaRPr sz="3200">
              <a:latin typeface="Arial"/>
              <a:cs typeface="Arial"/>
            </a:endParaRP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5080" indent="-342900" algn="just">
              <a:lnSpc>
                <a:spcPct val="100000"/>
              </a:lnSpc>
              <a:spcBef>
                <a:spcPts val="100"/>
              </a:spcBef>
              <a:buSzPct val="101785"/>
              <a:buFont typeface="Arial"/>
              <a:buChar char="•"/>
              <a:tabLst>
                <a:tab pos="355600"/>
              </a:tabLst>
            </a:pPr>
            <a:r>
              <a:rPr spc="-5"/>
              <a:t>企业从银行或其他金融机构借入款项时，应签订借借款合同，注明借款金额、借款利率和还款时间等</a:t>
            </a:r>
            <a:r>
              <a:rPr spc="-10"/>
              <a:t>等。取得短期借款时</a:t>
            </a:r>
          </a:p>
          <a:p>
            <a:pPr marL="12700" marR="6038215">
              <a:lnSpc>
                <a:spcPct val="120000"/>
              </a:lnSpc>
            </a:pPr>
            <a:r>
              <a:rPr spc="-10"/>
              <a:t>借：银行存款贷：短期借款</a:t>
            </a:r>
          </a:p>
          <a:p>
            <a:pPr marL="355600" marR="348615" indent="-342900">
              <a:lnSpc>
                <a:spcPct val="104900"/>
              </a:lnSpc>
              <a:spcBef>
                <a:spcPts val="340"/>
              </a:spcBef>
            </a:pPr>
            <a:r>
              <a:rPr>
                <a:latin typeface="Arial"/>
                <a:cs typeface="Arial"/>
              </a:rPr>
              <a:t>“</a:t>
            </a:r>
            <a:r>
              <a:rPr/>
              <a:t>短期借款</a:t>
            </a:r>
            <a:r>
              <a:rPr>
                <a:latin typeface="Arial"/>
                <a:cs typeface="Arial"/>
              </a:rPr>
              <a:t>”</a:t>
            </a:r>
            <a:r>
              <a:rPr spc="-5"/>
              <a:t>科目应按债权人以及借款种类、还款时</a:t>
            </a:r>
            <a:r>
              <a:rPr spc="-10"/>
              <a:t>间设置明细账。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5</a:t>
            </a:fld>
          </a:p>
        </p:txBody>
      </p:sp>
      <p:sp>
        <p:nvSpPr>
          <p:cNvPr id="2" name="object 2"/>
          <p:cNvSpPr txBox="1">
            <a:spLocks noGrp="1"/>
          </p:cNvSpPr>
          <p:nvPr>
            <p:ph type="title"/>
          </p:nvPr>
        </p:nvSpPr>
        <p:spPr>
          <a:xfrm>
            <a:off x="1733252" y="578372"/>
            <a:ext cx="458724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8.2.2</a:t>
            </a:r>
            <a:r>
              <a:rPr sz="3200" spc="-10"/>
              <a:t>短期借款的利息费用</a:t>
            </a:r>
            <a:endParaRPr sz="3200">
              <a:latin typeface="Arial"/>
              <a:cs typeface="Arial"/>
            </a:endParaRP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4965" marR="5080" indent="-342265">
              <a:lnSpc>
                <a:spcPct val="100000"/>
              </a:lnSpc>
              <a:spcBef>
                <a:spcPts val="100"/>
              </a:spcBef>
              <a:buSzPct val="101785"/>
              <a:buFont typeface="Arial"/>
              <a:buChar char="•"/>
              <a:tabLst>
                <a:tab pos="354965"/>
                <a:tab pos="355600"/>
              </a:tabLst>
            </a:pPr>
            <a:r>
              <a:rPr spc="-5"/>
              <a:t>企业取得短期借款而发生的利息费用，一般应作为为财务费用处理，计入当期损益。</a:t>
            </a:r>
          </a:p>
          <a:p>
            <a:pPr marL="354965" marR="5080" indent="-342265">
              <a:lnSpc>
                <a:spcPct val="100000"/>
              </a:lnSpc>
              <a:spcBef>
                <a:spcPts val="670"/>
              </a:spcBef>
              <a:buSzPct val="101785"/>
              <a:buFont typeface="Arial"/>
              <a:buChar char="•"/>
              <a:tabLst>
                <a:tab pos="354965"/>
                <a:tab pos="355600"/>
              </a:tabLst>
            </a:pPr>
            <a:r>
              <a:rPr spc="-5"/>
              <a:t>如果企业购建固定资产占用了短期借款，在符合一一定条件的情况下，应予以资本化。</a:t>
            </a:r>
          </a:p>
          <a:p>
            <a:pPr marL="354965" marR="5080" indent="-342265">
              <a:lnSpc>
                <a:spcPct val="100000"/>
              </a:lnSpc>
              <a:spcBef>
                <a:spcPts val="675"/>
              </a:spcBef>
              <a:buSzPct val="101785"/>
              <a:buFont typeface="Arial"/>
              <a:buChar char="•"/>
              <a:tabLst>
                <a:tab pos="354965"/>
                <a:tab pos="355600"/>
              </a:tabLst>
            </a:pPr>
            <a:r>
              <a:rPr spc="-5"/>
              <a:t>银行或其他金融机构一般按季度在季末月份结算借借款利息，每季度的前两个月不支付利息。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6</a:t>
            </a:fld>
          </a:p>
        </p:txBody>
      </p:sp>
      <p:sp>
        <p:nvSpPr>
          <p:cNvPr id="2" name="object 2"/>
          <p:cNvSpPr txBox="1"/>
          <p:nvPr/>
        </p:nvSpPr>
        <p:spPr>
          <a:xfrm>
            <a:off x="329565" y="1085913"/>
            <a:ext cx="8204200" cy="4122420"/>
          </a:xfrm>
          <a:prstGeom prst="rect">
            <a:avLst/>
          </a:prstGeom>
        </p:spPr>
        <p:txBody>
          <a:bodyPr vert="horz" wrap="square" lIns="0" tIns="12700" rIns="0" bIns="0" rtlCol="0">
            <a:spAutoFit/>
          </a:bodyPr>
          <a:lstStyle/>
          <a:p>
            <a:pPr marL="12700" marR="5080">
              <a:lnSpc>
                <a:spcPct val="120000"/>
              </a:lnSpc>
              <a:spcBef>
                <a:spcPts val="100"/>
              </a:spcBef>
            </a:pPr>
            <a:r>
              <a:rPr sz="2800" b="1" spc="-5">
                <a:latin typeface="Microsoft JhengHei"/>
                <a:cs typeface="Microsoft JhengHei"/>
              </a:rPr>
              <a:t>按照权责发生制原则，当月应负担的利息费用，即</a:t>
            </a:r>
            <a:r>
              <a:rPr sz="2800" b="1" spc="-50">
                <a:latin typeface="Microsoft JhengHei"/>
                <a:cs typeface="Microsoft JhengHei"/>
              </a:rPr>
              <a:t> </a:t>
            </a:r>
            <a:r>
              <a:rPr sz="2800" b="1" spc="-5">
                <a:latin typeface="Microsoft JhengHei"/>
                <a:cs typeface="Microsoft JhengHei"/>
              </a:rPr>
              <a:t>使在当月没有支付，也应作为当月的利息费用处理，应在月末估计当月的利息费用数额，进行预提时：</a:t>
            </a:r>
            <a:r>
              <a:rPr sz="2800" b="1" spc="-50">
                <a:latin typeface="Microsoft JhengHei"/>
                <a:cs typeface="Microsoft JhengHei"/>
              </a:rPr>
              <a:t> </a:t>
            </a:r>
            <a:r>
              <a:rPr sz="2800" b="1" spc="-10">
                <a:latin typeface="Microsoft JhengHei"/>
                <a:cs typeface="Microsoft JhengHei"/>
              </a:rPr>
              <a:t>借：财务费用</a:t>
            </a:r>
            <a:endParaRPr sz="2800">
              <a:latin typeface="Microsoft JhengHei"/>
              <a:cs typeface="Microsoft JhengHei"/>
            </a:endParaRPr>
          </a:p>
          <a:p>
            <a:pPr marL="12700">
              <a:lnSpc>
                <a:spcPct val="100000"/>
              </a:lnSpc>
              <a:spcBef>
                <a:spcPts val="670"/>
              </a:spcBef>
            </a:pPr>
            <a:r>
              <a:rPr sz="2800" b="1" spc="-10">
                <a:latin typeface="Microsoft JhengHei"/>
                <a:cs typeface="Microsoft JhengHei"/>
              </a:rPr>
              <a:t>贷：应付利息</a:t>
            </a:r>
            <a:endParaRPr sz="2800">
              <a:latin typeface="Microsoft JhengHei"/>
              <a:cs typeface="Microsoft JhengHei"/>
            </a:endParaRPr>
          </a:p>
          <a:p>
            <a:pPr marL="12700" marR="4628515">
              <a:lnSpc>
                <a:spcPct val="120000"/>
              </a:lnSpc>
            </a:pPr>
            <a:r>
              <a:rPr sz="2800" b="1" spc="-5">
                <a:latin typeface="Microsoft JhengHei"/>
                <a:cs typeface="Microsoft JhengHei"/>
              </a:rPr>
              <a:t>实际支付利息的月份：</a:t>
            </a:r>
            <a:r>
              <a:rPr sz="2800" b="1" spc="-10">
                <a:latin typeface="Microsoft JhengHei"/>
                <a:cs typeface="Microsoft JhengHei"/>
              </a:rPr>
              <a:t>借：应付利息</a:t>
            </a:r>
            <a:endParaRPr sz="2800">
              <a:latin typeface="Microsoft JhengHei"/>
              <a:cs typeface="Microsoft JhengHei"/>
            </a:endParaRPr>
          </a:p>
          <a:p>
            <a:pPr marL="12700">
              <a:lnSpc>
                <a:spcPct val="100000"/>
              </a:lnSpc>
              <a:spcBef>
                <a:spcPts val="675"/>
              </a:spcBef>
            </a:pPr>
            <a:r>
              <a:rPr sz="2800" b="1" spc="-10">
                <a:latin typeface="Microsoft JhengHei"/>
                <a:cs typeface="Microsoft JhengHei"/>
              </a:rPr>
              <a:t>贷：银行存款</a:t>
            </a:r>
            <a:endParaRPr sz="28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7</a:t>
            </a:fld>
          </a:p>
        </p:txBody>
      </p:sp>
      <p:sp>
        <p:nvSpPr>
          <p:cNvPr id="2" name="object 2"/>
          <p:cNvSpPr txBox="1">
            <a:spLocks noGrp="1"/>
          </p:cNvSpPr>
          <p:nvPr>
            <p:ph type="title"/>
          </p:nvPr>
        </p:nvSpPr>
        <p:spPr>
          <a:xfrm>
            <a:off x="2227758" y="995884"/>
            <a:ext cx="377444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8.2.3</a:t>
            </a:r>
            <a:r>
              <a:rPr sz="3200" spc="-10"/>
              <a:t>短期借款的偿还</a:t>
            </a:r>
            <a:endParaRPr sz="3200">
              <a:latin typeface="Arial"/>
              <a:cs typeface="Arial"/>
            </a:endParaRPr>
          </a:p>
        </p:txBody>
      </p:sp>
      <p:sp>
        <p:nvSpPr>
          <p:cNvPr id="3" name="object 3"/>
          <p:cNvSpPr txBox="1"/>
          <p:nvPr/>
        </p:nvSpPr>
        <p:spPr>
          <a:xfrm>
            <a:off x="535940" y="2168589"/>
            <a:ext cx="5715000" cy="2052955"/>
          </a:xfrm>
          <a:prstGeom prst="rect">
            <a:avLst/>
          </a:prstGeom>
        </p:spPr>
        <p:txBody>
          <a:bodyPr vert="horz" wrap="square" lIns="0" tIns="12700" rIns="0" bIns="0" rtlCol="0">
            <a:spAutoFit/>
          </a:bodyPr>
          <a:lstStyle/>
          <a:p>
            <a:pPr marL="12700" marR="5080">
              <a:lnSpc>
                <a:spcPct val="120000"/>
              </a:lnSpc>
              <a:spcBef>
                <a:spcPts val="100"/>
              </a:spcBef>
            </a:pPr>
            <a:r>
              <a:rPr sz="2800" b="1" spc="-5">
                <a:latin typeface="Microsoft JhengHei"/>
                <a:cs typeface="Microsoft JhengHei"/>
              </a:rPr>
              <a:t>企业在短期借款到期偿还借款本金时</a:t>
            </a:r>
            <a:r>
              <a:rPr sz="2800" b="1" spc="-10">
                <a:latin typeface="Microsoft JhengHei"/>
                <a:cs typeface="Microsoft JhengHei"/>
              </a:rPr>
              <a:t>借：短期借款</a:t>
            </a:r>
            <a:endParaRPr sz="2800">
              <a:latin typeface="Microsoft JhengHei"/>
              <a:cs typeface="Microsoft JhengHei"/>
            </a:endParaRPr>
          </a:p>
          <a:p>
            <a:pPr marL="12700" marR="3561715">
              <a:lnSpc>
                <a:spcPct val="115100"/>
              </a:lnSpc>
              <a:spcBef>
                <a:spcPts val="165"/>
              </a:spcBef>
            </a:pPr>
            <a:r>
              <a:rPr sz="2800" b="1" spc="-10">
                <a:latin typeface="Microsoft JhengHei"/>
                <a:cs typeface="Microsoft JhengHei"/>
              </a:rPr>
              <a:t>贷：银行存款</a:t>
            </a:r>
            <a:r>
              <a:rPr sz="2800" b="1">
                <a:latin typeface="Microsoft JhengHei"/>
                <a:cs typeface="Microsoft JhengHei"/>
              </a:rPr>
              <a:t>例</a:t>
            </a:r>
            <a:r>
              <a:rPr sz="2800" b="1" spc="-10">
                <a:latin typeface="Arial"/>
                <a:cs typeface="Arial"/>
              </a:rPr>
              <a:t>8-</a:t>
            </a:r>
            <a:r>
              <a:rPr sz="2800" b="1">
                <a:latin typeface="Arial"/>
                <a:cs typeface="Arial"/>
              </a:rPr>
              <a:t>1</a:t>
            </a:r>
            <a:r>
              <a:rPr sz="2800" b="1">
                <a:latin typeface="Microsoft JhengHei"/>
                <a:cs typeface="Microsoft JhengHei"/>
              </a:rPr>
              <a:t>、</a:t>
            </a:r>
            <a:r>
              <a:rPr sz="2800" b="1">
                <a:latin typeface="Arial"/>
                <a:cs typeface="Arial"/>
              </a:rPr>
              <a:t>2</a:t>
            </a:r>
            <a:r>
              <a:rPr sz="2800" b="1">
                <a:latin typeface="Microsoft JhengHei"/>
                <a:cs typeface="Microsoft JhengHei"/>
              </a:rPr>
              <a:t>、</a:t>
            </a:r>
            <a:r>
              <a:rPr sz="2800" b="1" spc="-50">
                <a:latin typeface="Arial"/>
                <a:cs typeface="Arial"/>
              </a:rPr>
              <a:t>3</a:t>
            </a:r>
            <a:endParaRPr sz="2800">
              <a:latin typeface="Arial"/>
              <a:cs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8</a:t>
            </a:fld>
          </a:p>
        </p:txBody>
      </p:sp>
      <p:sp>
        <p:nvSpPr>
          <p:cNvPr id="2" name="object 2"/>
          <p:cNvSpPr txBox="1">
            <a:spLocks noGrp="1"/>
          </p:cNvSpPr>
          <p:nvPr>
            <p:ph type="title"/>
          </p:nvPr>
        </p:nvSpPr>
        <p:spPr>
          <a:xfrm>
            <a:off x="259715" y="1298971"/>
            <a:ext cx="8547100" cy="2479040"/>
          </a:xfrm>
          <a:prstGeom prst="rect">
            <a:avLst/>
          </a:prstGeom>
        </p:spPr>
        <p:txBody>
          <a:bodyPr vert="horz" wrap="square" lIns="0" tIns="12700" rIns="0" bIns="0" rtlCol="0">
            <a:spAutoFit/>
          </a:bodyPr>
          <a:lstStyle/>
          <a:p>
            <a:pPr marL="354965" marR="5080" indent="-342900">
              <a:lnSpc>
                <a:spcPct val="114999"/>
              </a:lnSpc>
              <a:spcBef>
                <a:spcPts val="100"/>
              </a:spcBef>
            </a:pPr>
            <a:r>
              <a:rPr/>
              <a:t>【例</a:t>
            </a:r>
            <a:r>
              <a:rPr spc="-285"/>
              <a:t>1</a:t>
            </a:r>
            <a:r>
              <a:rPr/>
              <a:t>】Ａ股份有限公司于</a:t>
            </a:r>
            <a:r>
              <a:rPr spc="-40"/>
              <a:t>20×9</a:t>
            </a:r>
            <a:r>
              <a:rPr/>
              <a:t>年</a:t>
            </a:r>
            <a:r>
              <a:rPr spc="-285"/>
              <a:t>1</a:t>
            </a:r>
            <a:r>
              <a:rPr/>
              <a:t>月</a:t>
            </a:r>
            <a:r>
              <a:rPr spc="-285"/>
              <a:t>1</a:t>
            </a:r>
            <a:r>
              <a:rPr/>
              <a:t>日向银行借入一笔生产经营用短期借款，共计</a:t>
            </a:r>
            <a:r>
              <a:rPr spc="-285"/>
              <a:t>120000</a:t>
            </a:r>
            <a:r>
              <a:rPr/>
              <a:t>元，期限为</a:t>
            </a:r>
            <a:r>
              <a:rPr spc="-285"/>
              <a:t>9</a:t>
            </a:r>
            <a:r>
              <a:rPr/>
              <a:t>个月，年利率为</a:t>
            </a:r>
            <a:r>
              <a:rPr spc="-715"/>
              <a:t>4%</a:t>
            </a:r>
            <a:r>
              <a:rPr/>
              <a:t>。根据与银行签署的借款协议， 该项借款的本金到期后一次归还；利息分月预提，按按季支付。</a:t>
            </a:r>
            <a:r>
              <a:rPr spc="-625"/>
              <a:t>A</a:t>
            </a:r>
            <a:r>
              <a:rPr/>
              <a:t>股份有限公司的有关会计分录如下：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9</a:t>
            </a:fld>
          </a:p>
        </p:txBody>
      </p:sp>
      <p:sp>
        <p:nvSpPr>
          <p:cNvPr id="2" name="object 2"/>
          <p:cNvSpPr txBox="1"/>
          <p:nvPr/>
        </p:nvSpPr>
        <p:spPr>
          <a:xfrm>
            <a:off x="331152" y="457835"/>
            <a:ext cx="5232400" cy="5877560"/>
          </a:xfrm>
          <a:prstGeom prst="rect">
            <a:avLst/>
          </a:prstGeom>
        </p:spPr>
        <p:txBody>
          <a:bodyPr vert="horz" wrap="square" lIns="0" tIns="12700" rIns="0" bIns="0" rtlCol="0">
            <a:spAutoFit/>
          </a:bodyPr>
          <a:lstStyle/>
          <a:p>
            <a:pPr marL="12700" marR="2037080">
              <a:lnSpc>
                <a:spcPct val="120000"/>
              </a:lnSpc>
              <a:spcBef>
                <a:spcPts val="100"/>
              </a:spcBef>
            </a:pPr>
            <a:r>
              <a:rPr sz="2000" b="1" spc="-110">
                <a:latin typeface="Microsoft JhengHei"/>
                <a:cs typeface="Microsoft JhengHei"/>
              </a:rPr>
              <a:t>（1）1</a:t>
            </a:r>
            <a:r>
              <a:rPr sz="2000" b="1">
                <a:latin typeface="Microsoft JhengHei"/>
                <a:cs typeface="Microsoft JhengHei"/>
              </a:rPr>
              <a:t>月</a:t>
            </a:r>
            <a:r>
              <a:rPr sz="2000" b="1" spc="-210">
                <a:latin typeface="Microsoft JhengHei"/>
                <a:cs typeface="Microsoft JhengHei"/>
              </a:rPr>
              <a:t>1</a:t>
            </a:r>
            <a:r>
              <a:rPr sz="2000" b="1" spc="-10">
                <a:latin typeface="Microsoft JhengHei"/>
                <a:cs typeface="Microsoft JhengHei"/>
              </a:rPr>
              <a:t>日借入短期借款：</a:t>
            </a:r>
            <a:r>
              <a:rPr sz="2000" b="1">
                <a:latin typeface="Microsoft JhengHei"/>
                <a:cs typeface="Microsoft JhengHei"/>
              </a:rPr>
              <a:t>借：银行存款</a:t>
            </a:r>
            <a:r>
              <a:rPr sz="2000" b="1" spc="-40">
                <a:latin typeface="Microsoft JhengHei"/>
                <a:cs typeface="Microsoft JhengHei"/>
              </a:rPr>
              <a:t>120000</a:t>
            </a:r>
            <a:endParaRPr sz="2000">
              <a:latin typeface="Microsoft JhengHei"/>
              <a:cs typeface="Microsoft JhengHei"/>
            </a:endParaRPr>
          </a:p>
          <a:p>
            <a:pPr marL="12700">
              <a:lnSpc>
                <a:spcPct val="100000"/>
              </a:lnSpc>
              <a:spcBef>
                <a:spcPts val="480"/>
              </a:spcBef>
            </a:pPr>
            <a:r>
              <a:rPr sz="2000" b="1">
                <a:latin typeface="Microsoft JhengHei"/>
                <a:cs typeface="Microsoft JhengHei"/>
              </a:rPr>
              <a:t>贷：短期借款</a:t>
            </a:r>
            <a:r>
              <a:rPr sz="2000" b="1" spc="-40">
                <a:latin typeface="Microsoft JhengHei"/>
                <a:cs typeface="Microsoft JhengHei"/>
              </a:rPr>
              <a:t>120000</a:t>
            </a:r>
            <a:endParaRPr sz="2000">
              <a:latin typeface="Microsoft JhengHei"/>
              <a:cs typeface="Microsoft JhengHei"/>
            </a:endParaRPr>
          </a:p>
          <a:p>
            <a:pPr marL="12700" marR="1275080">
              <a:lnSpc>
                <a:spcPct val="120000"/>
              </a:lnSpc>
            </a:pPr>
            <a:r>
              <a:rPr sz="2000" b="1" spc="-110">
                <a:latin typeface="Microsoft JhengHei"/>
                <a:cs typeface="Microsoft JhengHei"/>
              </a:rPr>
              <a:t>（2）1</a:t>
            </a:r>
            <a:r>
              <a:rPr sz="2000" b="1">
                <a:latin typeface="Microsoft JhengHei"/>
                <a:cs typeface="Microsoft JhengHei"/>
              </a:rPr>
              <a:t>月末，计提</a:t>
            </a:r>
            <a:r>
              <a:rPr sz="2000" b="1" spc="-210">
                <a:latin typeface="Microsoft JhengHei"/>
                <a:cs typeface="Microsoft JhengHei"/>
              </a:rPr>
              <a:t>1</a:t>
            </a:r>
            <a:r>
              <a:rPr sz="2000" b="1" spc="-10">
                <a:latin typeface="Microsoft JhengHei"/>
                <a:cs typeface="Microsoft JhengHei"/>
              </a:rPr>
              <a:t>月份应计利息：</a:t>
            </a:r>
            <a:r>
              <a:rPr sz="2000" b="1">
                <a:latin typeface="Microsoft JhengHei"/>
                <a:cs typeface="Microsoft JhengHei"/>
              </a:rPr>
              <a:t>借：财务费用</a:t>
            </a:r>
            <a:r>
              <a:rPr sz="2000" b="1" spc="-25">
                <a:latin typeface="Microsoft JhengHei"/>
                <a:cs typeface="Microsoft JhengHei"/>
              </a:rPr>
              <a:t>400</a:t>
            </a:r>
            <a:endParaRPr sz="2000">
              <a:latin typeface="Microsoft JhengHei"/>
              <a:cs typeface="Microsoft JhengHei"/>
            </a:endParaRPr>
          </a:p>
          <a:p>
            <a:pPr marL="12700">
              <a:lnSpc>
                <a:spcPct val="100000"/>
              </a:lnSpc>
              <a:spcBef>
                <a:spcPts val="480"/>
              </a:spcBef>
            </a:pPr>
            <a:r>
              <a:rPr sz="2000" b="1">
                <a:latin typeface="Microsoft JhengHei"/>
                <a:cs typeface="Microsoft JhengHei"/>
              </a:rPr>
              <a:t>贷：应付利息</a:t>
            </a:r>
            <a:r>
              <a:rPr sz="2000" b="1" spc="-25">
                <a:latin typeface="Microsoft JhengHei"/>
                <a:cs typeface="Microsoft JhengHei"/>
              </a:rPr>
              <a:t>400</a:t>
            </a:r>
            <a:endParaRPr sz="2000">
              <a:latin typeface="Microsoft JhengHei"/>
              <a:cs typeface="Microsoft JhengHei"/>
            </a:endParaRPr>
          </a:p>
          <a:p>
            <a:pPr marL="12700" marR="5080">
              <a:lnSpc>
                <a:spcPct val="120000"/>
              </a:lnSpc>
            </a:pPr>
            <a:r>
              <a:rPr sz="2000" b="1">
                <a:latin typeface="Microsoft JhengHei"/>
                <a:cs typeface="Microsoft JhengHei"/>
              </a:rPr>
              <a:t>本月应计提的利息</a:t>
            </a:r>
            <a:r>
              <a:rPr sz="2000" b="1" spc="-180">
                <a:latin typeface="Microsoft JhengHei"/>
                <a:cs typeface="Microsoft JhengHei"/>
              </a:rPr>
              <a:t>=120000×4%÷12=400（</a:t>
            </a:r>
            <a:r>
              <a:rPr sz="2000" b="1">
                <a:latin typeface="Microsoft JhengHei"/>
                <a:cs typeface="Microsoft JhengHei"/>
              </a:rPr>
              <a:t>元</a:t>
            </a:r>
            <a:r>
              <a:rPr sz="2000" b="1" spc="-50">
                <a:latin typeface="Microsoft JhengHei"/>
                <a:cs typeface="Microsoft JhengHei"/>
              </a:rPr>
              <a:t>） </a:t>
            </a:r>
            <a:r>
              <a:rPr sz="2000" b="1" spc="-210">
                <a:latin typeface="Microsoft JhengHei"/>
                <a:cs typeface="Microsoft JhengHei"/>
              </a:rPr>
              <a:t>2</a:t>
            </a:r>
            <a:r>
              <a:rPr sz="2000" b="1">
                <a:latin typeface="Microsoft JhengHei"/>
                <a:cs typeface="Microsoft JhengHei"/>
              </a:rPr>
              <a:t>月末计提</a:t>
            </a:r>
            <a:r>
              <a:rPr sz="2000" b="1" spc="-210">
                <a:latin typeface="Microsoft JhengHei"/>
                <a:cs typeface="Microsoft JhengHei"/>
              </a:rPr>
              <a:t>2</a:t>
            </a:r>
            <a:r>
              <a:rPr sz="2000" b="1">
                <a:latin typeface="Microsoft JhengHei"/>
                <a:cs typeface="Microsoft JhengHei"/>
              </a:rPr>
              <a:t>月份利息费用的处理与</a:t>
            </a:r>
            <a:r>
              <a:rPr sz="2000" b="1" spc="-210">
                <a:latin typeface="Microsoft JhengHei"/>
                <a:cs typeface="Microsoft JhengHei"/>
              </a:rPr>
              <a:t>1</a:t>
            </a:r>
            <a:r>
              <a:rPr sz="2000" b="1" spc="-10">
                <a:latin typeface="Microsoft JhengHei"/>
                <a:cs typeface="Microsoft JhengHei"/>
              </a:rPr>
              <a:t>月份相同。</a:t>
            </a:r>
            <a:endParaRPr sz="2000">
              <a:latin typeface="Microsoft JhengHei"/>
              <a:cs typeface="Microsoft JhengHei"/>
            </a:endParaRPr>
          </a:p>
          <a:p>
            <a:pPr marL="12700" marR="640080">
              <a:lnSpc>
                <a:spcPct val="120000"/>
              </a:lnSpc>
            </a:pPr>
            <a:r>
              <a:rPr sz="2000" b="1" spc="-110">
                <a:latin typeface="Microsoft JhengHei"/>
                <a:cs typeface="Microsoft JhengHei"/>
              </a:rPr>
              <a:t>（3）3</a:t>
            </a:r>
            <a:r>
              <a:rPr sz="2000" b="1" spc="-5">
                <a:latin typeface="Microsoft JhengHei"/>
                <a:cs typeface="Microsoft JhengHei"/>
              </a:rPr>
              <a:t>月末支付第一季度银行借款利息：</a:t>
            </a:r>
            <a:r>
              <a:rPr sz="2000" b="1">
                <a:latin typeface="Microsoft JhengHei"/>
                <a:cs typeface="Microsoft JhengHei"/>
              </a:rPr>
              <a:t>借：财务费用</a:t>
            </a:r>
            <a:r>
              <a:rPr sz="2000" b="1" spc="-25">
                <a:latin typeface="Microsoft JhengHei"/>
                <a:cs typeface="Microsoft JhengHei"/>
              </a:rPr>
              <a:t>400</a:t>
            </a:r>
            <a:endParaRPr sz="2000">
              <a:latin typeface="Microsoft JhengHei"/>
              <a:cs typeface="Microsoft JhengHei"/>
            </a:endParaRPr>
          </a:p>
          <a:p>
            <a:pPr marL="12700">
              <a:lnSpc>
                <a:spcPct val="100000"/>
              </a:lnSpc>
              <a:spcBef>
                <a:spcPts val="480"/>
              </a:spcBef>
            </a:pPr>
            <a:r>
              <a:rPr sz="2000" b="1">
                <a:latin typeface="Microsoft JhengHei"/>
                <a:cs typeface="Microsoft JhengHei"/>
              </a:rPr>
              <a:t>应付利息</a:t>
            </a:r>
            <a:r>
              <a:rPr sz="2000" b="1" spc="-25">
                <a:latin typeface="Microsoft JhengHei"/>
                <a:cs typeface="Microsoft JhengHei"/>
              </a:rPr>
              <a:t>800</a:t>
            </a:r>
            <a:endParaRPr sz="2000">
              <a:latin typeface="Microsoft JhengHei"/>
              <a:cs typeface="Microsoft JhengHei"/>
            </a:endParaRPr>
          </a:p>
          <a:p>
            <a:pPr marL="12700">
              <a:lnSpc>
                <a:spcPct val="100000"/>
              </a:lnSpc>
              <a:spcBef>
                <a:spcPts val="480"/>
              </a:spcBef>
            </a:pPr>
            <a:r>
              <a:rPr sz="2000" b="1">
                <a:latin typeface="Microsoft JhengHei"/>
                <a:cs typeface="Microsoft JhengHei"/>
              </a:rPr>
              <a:t>贷：银行存款</a:t>
            </a:r>
            <a:r>
              <a:rPr sz="2000" b="1" spc="-20">
                <a:latin typeface="Microsoft JhengHei"/>
                <a:cs typeface="Microsoft JhengHei"/>
              </a:rPr>
              <a:t>1200</a:t>
            </a:r>
            <a:endParaRPr sz="2000">
              <a:latin typeface="Microsoft JhengHei"/>
              <a:cs typeface="Microsoft JhengHei"/>
            </a:endParaRPr>
          </a:p>
          <a:p>
            <a:pPr marL="12700">
              <a:lnSpc>
                <a:spcPct val="100000"/>
              </a:lnSpc>
              <a:spcBef>
                <a:spcPts val="480"/>
              </a:spcBef>
            </a:pPr>
            <a:r>
              <a:rPr sz="2000" b="1" spc="-5">
                <a:latin typeface="Microsoft JhengHei"/>
                <a:cs typeface="Microsoft JhengHei"/>
              </a:rPr>
              <a:t>第二、三季度的会计处理同上。</a:t>
            </a:r>
            <a:endParaRPr sz="2000">
              <a:latin typeface="Microsoft JhengHei"/>
              <a:cs typeface="Microsoft JhengHei"/>
            </a:endParaRPr>
          </a:p>
          <a:p>
            <a:pPr marL="12700" marR="1402080">
              <a:lnSpc>
                <a:spcPct val="120000"/>
              </a:lnSpc>
            </a:pPr>
            <a:r>
              <a:rPr sz="2000" b="1" spc="-130">
                <a:latin typeface="Microsoft JhengHei"/>
                <a:cs typeface="Microsoft JhengHei"/>
              </a:rPr>
              <a:t>（4）10</a:t>
            </a:r>
            <a:r>
              <a:rPr sz="2000" b="1">
                <a:latin typeface="Microsoft JhengHei"/>
                <a:cs typeface="Microsoft JhengHei"/>
              </a:rPr>
              <a:t>月</a:t>
            </a:r>
            <a:r>
              <a:rPr sz="2000" b="1" spc="-210">
                <a:latin typeface="Microsoft JhengHei"/>
                <a:cs typeface="Microsoft JhengHei"/>
              </a:rPr>
              <a:t>1</a:t>
            </a:r>
            <a:r>
              <a:rPr sz="2000" b="1" spc="-5">
                <a:latin typeface="Microsoft JhengHei"/>
                <a:cs typeface="Microsoft JhengHei"/>
              </a:rPr>
              <a:t>日偿还银行借款本金：</a:t>
            </a:r>
            <a:r>
              <a:rPr sz="2000" b="1">
                <a:latin typeface="Microsoft JhengHei"/>
                <a:cs typeface="Microsoft JhengHei"/>
              </a:rPr>
              <a:t>借：短期借款</a:t>
            </a:r>
            <a:r>
              <a:rPr sz="2000" b="1" spc="-40">
                <a:latin typeface="Microsoft JhengHei"/>
                <a:cs typeface="Microsoft JhengHei"/>
              </a:rPr>
              <a:t>120000</a:t>
            </a:r>
            <a:endParaRPr sz="2000">
              <a:latin typeface="Microsoft JhengHei"/>
              <a:cs typeface="Microsoft JhengHei"/>
            </a:endParaRPr>
          </a:p>
          <a:p>
            <a:pPr marL="12700">
              <a:lnSpc>
                <a:spcPct val="100000"/>
              </a:lnSpc>
              <a:spcBef>
                <a:spcPts val="480"/>
              </a:spcBef>
            </a:pPr>
            <a:r>
              <a:rPr sz="2000" b="1">
                <a:latin typeface="Microsoft JhengHei"/>
                <a:cs typeface="Microsoft JhengHei"/>
              </a:rPr>
              <a:t>贷：银行存款</a:t>
            </a:r>
            <a:r>
              <a:rPr sz="2000" b="1" spc="-40">
                <a:latin typeface="Microsoft JhengHei"/>
                <a:cs typeface="Microsoft JhengHei"/>
              </a:rPr>
              <a:t>120000</a:t>
            </a:r>
            <a:endParaRPr sz="2000">
              <a:latin typeface="Microsoft JhengHei"/>
              <a:cs typeface="Microsoft JhengHei"/>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10</a:t>
            </a:fld>
          </a:p>
        </p:txBody>
      </p:sp>
      <p:sp>
        <p:nvSpPr>
          <p:cNvPr id="2" name="object 2"/>
          <p:cNvSpPr txBox="1">
            <a:spLocks noGrp="1"/>
          </p:cNvSpPr>
          <p:nvPr>
            <p:ph type="title"/>
          </p:nvPr>
        </p:nvSpPr>
        <p:spPr>
          <a:xfrm>
            <a:off x="535940" y="1611431"/>
            <a:ext cx="8145145" cy="964565"/>
          </a:xfrm>
          <a:prstGeom prst="rect">
            <a:avLst/>
          </a:prstGeom>
        </p:spPr>
        <p:txBody>
          <a:bodyPr vert="horz" wrap="square" lIns="0" tIns="12700" rIns="0" bIns="0" rtlCol="0">
            <a:spAutoFit/>
          </a:bodyPr>
          <a:lstStyle/>
          <a:p>
            <a:pPr marL="355600" marR="5080" indent="-342900">
              <a:lnSpc>
                <a:spcPct val="110000"/>
              </a:lnSpc>
              <a:spcBef>
                <a:spcPts val="100"/>
              </a:spcBef>
            </a:pPr>
            <a:r>
              <a:rPr/>
              <a:t>【例</a:t>
            </a:r>
            <a:r>
              <a:rPr spc="-150"/>
              <a:t>2</a:t>
            </a:r>
            <a:r>
              <a:rPr spc="-150">
                <a:latin typeface="Arial"/>
                <a:cs typeface="Arial"/>
              </a:rPr>
              <a:t>·</a:t>
            </a:r>
            <a:r>
              <a:rPr spc="-5"/>
              <a:t>判断题】短期借款利息在预提或实际支付时均</a:t>
            </a:r>
            <a:r>
              <a:rPr/>
              <a:t>均应通过</a:t>
            </a:r>
            <a:r>
              <a:rPr>
                <a:latin typeface="Arial"/>
                <a:cs typeface="Arial"/>
              </a:rPr>
              <a:t>“</a:t>
            </a:r>
            <a:r>
              <a:rPr/>
              <a:t>短期借款</a:t>
            </a:r>
            <a:r>
              <a:rPr>
                <a:latin typeface="Arial"/>
                <a:cs typeface="Arial"/>
              </a:rPr>
              <a:t>”</a:t>
            </a:r>
            <a:r>
              <a:rPr/>
              <a:t>科目核算。</a:t>
            </a:r>
            <a:r>
              <a:rPr spc="-25"/>
              <a:t>（）</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11</a:t>
            </a:fld>
          </a:p>
        </p:txBody>
      </p:sp>
      <p:sp>
        <p:nvSpPr>
          <p:cNvPr id="2" name="object 2"/>
          <p:cNvSpPr txBox="1">
            <a:spLocks noGrp="1"/>
          </p:cNvSpPr>
          <p:nvPr>
            <p:ph type="title"/>
          </p:nvPr>
        </p:nvSpPr>
        <p:spPr>
          <a:xfrm>
            <a:off x="535940" y="1623397"/>
            <a:ext cx="8559800" cy="452120"/>
          </a:xfrm>
          <a:prstGeom prst="rect">
            <a:avLst/>
          </a:prstGeom>
        </p:spPr>
        <p:txBody>
          <a:bodyPr vert="horz" wrap="square" lIns="0" tIns="12700" rIns="0" bIns="0" rtlCol="0">
            <a:spAutoFit/>
          </a:bodyPr>
          <a:lstStyle/>
          <a:p>
            <a:pPr marL="12700">
              <a:lnSpc>
                <a:spcPct val="100000"/>
              </a:lnSpc>
              <a:spcBef>
                <a:spcPts val="100"/>
              </a:spcBef>
            </a:pPr>
            <a:r>
              <a:rPr spc="170"/>
              <a:t>答案：×</a:t>
            </a:r>
            <a:r>
              <a:rPr/>
              <a:t>解析：预提的利息通过</a:t>
            </a:r>
            <a:r>
              <a:rPr>
                <a:latin typeface="Arial"/>
                <a:cs typeface="Arial"/>
              </a:rPr>
              <a:t>“</a:t>
            </a:r>
            <a:r>
              <a:rPr/>
              <a:t>应付利息</a:t>
            </a:r>
            <a:r>
              <a:rPr>
                <a:latin typeface="Arial"/>
                <a:cs typeface="Arial"/>
              </a:rPr>
              <a:t>”</a:t>
            </a:r>
            <a:r>
              <a:rPr spc="-10"/>
              <a:t>科目核算。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12</a:t>
            </a:fld>
          </a:p>
        </p:txBody>
      </p:sp>
      <p:sp>
        <p:nvSpPr>
          <p:cNvPr id="2" name="object 2"/>
          <p:cNvSpPr txBox="1">
            <a:spLocks noGrp="1"/>
          </p:cNvSpPr>
          <p:nvPr>
            <p:ph type="title"/>
          </p:nvPr>
        </p:nvSpPr>
        <p:spPr>
          <a:xfrm>
            <a:off x="2448024" y="578372"/>
            <a:ext cx="424815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8.3</a:t>
            </a:r>
            <a:r>
              <a:rPr sz="3200" spc="-10"/>
              <a:t>应付票据与应付账款</a:t>
            </a:r>
            <a:endParaRPr sz="3200">
              <a:latin typeface="Arial"/>
              <a:cs typeface="Arial"/>
            </a:endParaRPr>
          </a:p>
        </p:txBody>
      </p:sp>
      <p:sp>
        <p:nvSpPr>
          <p:cNvPr id="3" name="object 3"/>
          <p:cNvSpPr txBox="1"/>
          <p:nvPr/>
        </p:nvSpPr>
        <p:spPr>
          <a:xfrm>
            <a:off x="535940" y="1579924"/>
            <a:ext cx="7493000" cy="1520190"/>
          </a:xfrm>
          <a:prstGeom prst="rect">
            <a:avLst/>
          </a:prstGeom>
        </p:spPr>
        <p:txBody>
          <a:bodyPr vert="horz" wrap="square" lIns="0" tIns="76835" rIns="0" bIns="0" rtlCol="0">
            <a:spAutoFit/>
          </a:bodyPr>
          <a:lstStyle/>
          <a:p>
            <a:pPr marL="12700">
              <a:lnSpc>
                <a:spcPct val="100000"/>
              </a:lnSpc>
              <a:spcBef>
                <a:spcPts val="605"/>
              </a:spcBef>
            </a:pPr>
            <a:r>
              <a:rPr sz="2800" b="1" spc="-5">
                <a:latin typeface="Microsoft JhengHei"/>
                <a:cs typeface="Microsoft JhengHei"/>
              </a:rPr>
              <a:t>二者均属于企业在购货过程中形成的流动负债。</a:t>
            </a:r>
            <a:endParaRPr sz="2800">
              <a:latin typeface="Microsoft JhengHei"/>
              <a:cs typeface="Microsoft JhengHei"/>
            </a:endParaRPr>
          </a:p>
          <a:p>
            <a:pPr marL="803275" lvl="2" indent="-791210">
              <a:lnSpc>
                <a:spcPct val="100000"/>
              </a:lnSpc>
              <a:spcBef>
                <a:spcPts val="509"/>
              </a:spcBef>
              <a:buSzPct val="96428"/>
              <a:buFont typeface="Arial"/>
              <a:buAutoNum type="arabicPeriod"/>
              <a:tabLst>
                <a:tab pos="803910"/>
              </a:tabLst>
            </a:pPr>
            <a:r>
              <a:rPr sz="2800" b="1" spc="-15">
                <a:latin typeface="Microsoft JhengHei"/>
                <a:cs typeface="Microsoft JhengHei"/>
              </a:rPr>
              <a:t>应付票据</a:t>
            </a:r>
            <a:endParaRPr sz="2800">
              <a:latin typeface="Microsoft JhengHei"/>
              <a:cs typeface="Microsoft JhengHei"/>
            </a:endParaRPr>
          </a:p>
          <a:p>
            <a:pPr marL="803275" lvl="2" indent="-791210">
              <a:lnSpc>
                <a:spcPct val="100000"/>
              </a:lnSpc>
              <a:spcBef>
                <a:spcPts val="670"/>
              </a:spcBef>
              <a:buSzPct val="96428"/>
              <a:buFont typeface="Arial"/>
              <a:buAutoNum type="arabicPeriod"/>
              <a:tabLst>
                <a:tab pos="803910"/>
              </a:tabLst>
            </a:pPr>
            <a:r>
              <a:rPr sz="2800" b="1" spc="-15">
                <a:latin typeface="Microsoft JhengHei"/>
                <a:cs typeface="Microsoft JhengHei"/>
              </a:rPr>
              <a:t>应付账款</a:t>
            </a:r>
            <a:endParaRPr sz="2800">
              <a:latin typeface="Microsoft JhengHei"/>
              <a:cs typeface="Microsoft JhengHei"/>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13</a:t>
            </a:fld>
          </a:p>
        </p:txBody>
      </p:sp>
      <p:sp>
        <p:nvSpPr>
          <p:cNvPr id="2" name="object 2"/>
          <p:cNvSpPr txBox="1">
            <a:spLocks noGrp="1"/>
          </p:cNvSpPr>
          <p:nvPr>
            <p:ph type="title"/>
          </p:nvPr>
        </p:nvSpPr>
        <p:spPr>
          <a:xfrm>
            <a:off x="2569071" y="578372"/>
            <a:ext cx="255524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8.3.1</a:t>
            </a:r>
            <a:r>
              <a:rPr sz="3200" spc="-15"/>
              <a:t>应付票据</a:t>
            </a:r>
            <a:endParaRPr sz="3200">
              <a:latin typeface="Arial"/>
              <a:cs typeface="Arial"/>
            </a:endParaRPr>
          </a:p>
        </p:txBody>
      </p:sp>
      <p:sp>
        <p:nvSpPr>
          <p:cNvPr id="3" name="object 3"/>
          <p:cNvSpPr txBox="1"/>
          <p:nvPr/>
        </p:nvSpPr>
        <p:spPr>
          <a:xfrm>
            <a:off x="535940" y="1644332"/>
            <a:ext cx="8389620" cy="2735580"/>
          </a:xfrm>
          <a:prstGeom prst="rect">
            <a:avLst/>
          </a:prstGeom>
        </p:spPr>
        <p:txBody>
          <a:bodyPr vert="horz" wrap="square" lIns="0" tIns="12700" rIns="0" bIns="0" rtlCol="0">
            <a:spAutoFit/>
          </a:bodyPr>
          <a:lstStyle/>
          <a:p>
            <a:pPr marL="354965" marR="202565" indent="-342265">
              <a:lnSpc>
                <a:spcPct val="100000"/>
              </a:lnSpc>
              <a:spcBef>
                <a:spcPts val="100"/>
              </a:spcBef>
              <a:buSzPct val="101785"/>
              <a:buFont typeface="Arial"/>
              <a:buChar char="•"/>
              <a:tabLst>
                <a:tab pos="354965"/>
                <a:tab pos="355600"/>
              </a:tabLst>
            </a:pPr>
            <a:r>
              <a:rPr sz="2800" b="1" spc="-5">
                <a:latin typeface="Microsoft JhengHei"/>
                <a:cs typeface="Microsoft JhengHei"/>
              </a:rPr>
              <a:t>应付票据是指企业采用商业汇票结算方式延期付款款购入货物应付的票据款。在我国，商业汇票的</a:t>
            </a:r>
            <a:endParaRPr sz="2800">
              <a:latin typeface="Microsoft JhengHei"/>
              <a:cs typeface="Microsoft JhengHei"/>
            </a:endParaRPr>
          </a:p>
          <a:p>
            <a:pPr marL="355600">
              <a:lnSpc>
                <a:spcPts val="3195"/>
              </a:lnSpc>
            </a:pPr>
            <a:r>
              <a:rPr sz="2800" b="1">
                <a:latin typeface="Microsoft JhengHei"/>
                <a:cs typeface="Microsoft JhengHei"/>
              </a:rPr>
              <a:t>的付款期限最长为</a:t>
            </a:r>
            <a:r>
              <a:rPr sz="2800" b="1">
                <a:latin typeface="Arial"/>
                <a:cs typeface="Arial"/>
              </a:rPr>
              <a:t>6</a:t>
            </a:r>
            <a:r>
              <a:rPr sz="2800" b="1" spc="-5">
                <a:latin typeface="Microsoft JhengHei"/>
                <a:cs typeface="Microsoft JhengHei"/>
              </a:rPr>
              <a:t>个月，因而应付票据即短期应付</a:t>
            </a:r>
            <a:endParaRPr sz="2800">
              <a:latin typeface="Microsoft JhengHei"/>
              <a:cs typeface="Microsoft JhengHei"/>
            </a:endParaRPr>
          </a:p>
          <a:p>
            <a:pPr marL="355600">
              <a:lnSpc>
                <a:spcPct val="100000"/>
              </a:lnSpc>
              <a:spcBef>
                <a:spcPts val="165"/>
              </a:spcBef>
            </a:pPr>
            <a:r>
              <a:rPr sz="2800" b="1" spc="-15">
                <a:latin typeface="Microsoft JhengHei"/>
                <a:cs typeface="Microsoft JhengHei"/>
              </a:rPr>
              <a:t>付票据。</a:t>
            </a:r>
            <a:endParaRPr sz="2800">
              <a:latin typeface="Microsoft JhengHei"/>
              <a:cs typeface="Microsoft JhengHei"/>
            </a:endParaRPr>
          </a:p>
          <a:p>
            <a:pPr marL="12700">
              <a:lnSpc>
                <a:spcPct val="100000"/>
              </a:lnSpc>
              <a:spcBef>
                <a:spcPts val="505"/>
              </a:spcBef>
            </a:pPr>
            <a:r>
              <a:rPr sz="2800" b="1">
                <a:latin typeface="Arial"/>
                <a:cs typeface="Arial"/>
              </a:rPr>
              <a:t>1</a:t>
            </a:r>
            <a:r>
              <a:rPr sz="2800" b="1" spc="-10">
                <a:latin typeface="Microsoft JhengHei"/>
                <a:cs typeface="Microsoft JhengHei"/>
              </a:rPr>
              <a:t>、商业汇票的签付</a:t>
            </a:r>
            <a:endParaRPr sz="2800">
              <a:latin typeface="Microsoft JhengHei"/>
              <a:cs typeface="Microsoft JhengHei"/>
            </a:endParaRPr>
          </a:p>
          <a:p>
            <a:pPr marL="12700">
              <a:lnSpc>
                <a:spcPct val="100000"/>
              </a:lnSpc>
              <a:spcBef>
                <a:spcPts val="675"/>
              </a:spcBef>
            </a:pPr>
            <a:r>
              <a:rPr sz="2800" b="1">
                <a:latin typeface="Arial"/>
                <a:cs typeface="Arial"/>
              </a:rPr>
              <a:t>2</a:t>
            </a:r>
            <a:r>
              <a:rPr sz="2800" b="1" spc="-10">
                <a:latin typeface="Microsoft JhengHei"/>
                <a:cs typeface="Microsoft JhengHei"/>
              </a:rPr>
              <a:t>、商业汇票的到期</a:t>
            </a:r>
            <a:endParaRPr sz="2800">
              <a:latin typeface="Microsoft JhengHei"/>
              <a:cs typeface="Microsoft JhengHei"/>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14</a:t>
            </a:fld>
          </a:p>
        </p:txBody>
      </p:sp>
      <p:sp>
        <p:nvSpPr>
          <p:cNvPr id="2" name="object 2"/>
          <p:cNvSpPr txBox="1">
            <a:spLocks noGrp="1"/>
          </p:cNvSpPr>
          <p:nvPr>
            <p:ph type="title"/>
          </p:nvPr>
        </p:nvSpPr>
        <p:spPr>
          <a:xfrm>
            <a:off x="2167433" y="432322"/>
            <a:ext cx="3502660" cy="513080"/>
          </a:xfrm>
          <a:prstGeom prst="rect">
            <a:avLst/>
          </a:prstGeom>
        </p:spPr>
        <p:txBody>
          <a:bodyPr vert="horz" wrap="square" lIns="0" tIns="12700" rIns="0" bIns="0" rtlCol="0">
            <a:spAutoFit/>
          </a:bodyPr>
          <a:lstStyle/>
          <a:p>
            <a:pPr marL="12700">
              <a:lnSpc>
                <a:spcPct val="100000"/>
              </a:lnSpc>
              <a:spcBef>
                <a:spcPts val="100"/>
              </a:spcBef>
            </a:pPr>
            <a:r>
              <a:rPr sz="3200">
                <a:latin typeface="Arial"/>
                <a:cs typeface="Arial"/>
              </a:rPr>
              <a:t>1</a:t>
            </a:r>
            <a:r>
              <a:rPr sz="3200" spc="-10"/>
              <a:t>、商业汇票的签付</a:t>
            </a:r>
            <a:endParaRPr sz="3200">
              <a:latin typeface="Arial"/>
              <a:cs typeface="Arial"/>
            </a:endParaRPr>
          </a:p>
        </p:txBody>
      </p:sp>
      <p:sp>
        <p:nvSpPr>
          <p:cNvPr id="3" name="object 3"/>
          <p:cNvSpPr txBox="1"/>
          <p:nvPr/>
        </p:nvSpPr>
        <p:spPr>
          <a:xfrm>
            <a:off x="535940" y="1155763"/>
            <a:ext cx="5715000" cy="3098165"/>
          </a:xfrm>
          <a:prstGeom prst="rect">
            <a:avLst/>
          </a:prstGeom>
        </p:spPr>
        <p:txBody>
          <a:bodyPr vert="horz" wrap="square" lIns="0" tIns="12700" rIns="0" bIns="0" rtlCol="0">
            <a:spAutoFit/>
          </a:bodyPr>
          <a:lstStyle/>
          <a:p>
            <a:pPr marL="12700" marR="5080">
              <a:lnSpc>
                <a:spcPct val="120000"/>
              </a:lnSpc>
              <a:spcBef>
                <a:spcPts val="100"/>
              </a:spcBef>
            </a:pPr>
            <a:r>
              <a:rPr sz="2800" b="1" spc="-5">
                <a:latin typeface="Microsoft JhengHei"/>
                <a:cs typeface="Microsoft JhengHei"/>
              </a:rPr>
              <a:t>商业汇票按承兑人分类，可以分为：商业承兑汇票和银行承兑汇票两种。</a:t>
            </a:r>
            <a:endParaRPr sz="2800">
              <a:latin typeface="Microsoft JhengHei"/>
              <a:cs typeface="Microsoft JhengHei"/>
            </a:endParaRPr>
          </a:p>
          <a:p>
            <a:pPr>
              <a:lnSpc>
                <a:spcPct val="100000"/>
              </a:lnSpc>
              <a:spcBef>
                <a:spcPts val="10"/>
              </a:spcBef>
            </a:pPr>
            <a:endParaRPr sz="2550">
              <a:latin typeface="Microsoft JhengHei"/>
              <a:cs typeface="Microsoft JhengHei"/>
            </a:endParaRPr>
          </a:p>
          <a:p>
            <a:pPr marL="12700">
              <a:lnSpc>
                <a:spcPct val="100000"/>
              </a:lnSpc>
              <a:spcBef>
                <a:spcPts val="5"/>
              </a:spcBef>
            </a:pPr>
            <a:r>
              <a:rPr sz="2800" b="1" spc="-10">
                <a:latin typeface="Microsoft JhengHei"/>
                <a:cs typeface="Microsoft JhengHei"/>
              </a:rPr>
              <a:t>借：原材料</a:t>
            </a:r>
            <a:endParaRPr sz="2800">
              <a:latin typeface="Microsoft JhengHei"/>
              <a:cs typeface="Microsoft JhengHei"/>
            </a:endParaRPr>
          </a:p>
          <a:p>
            <a:pPr marL="12700" marR="2139315">
              <a:lnSpc>
                <a:spcPct val="120000"/>
              </a:lnSpc>
            </a:pPr>
            <a:r>
              <a:rPr sz="2800" b="1" spc="35">
                <a:latin typeface="Microsoft JhengHei"/>
                <a:cs typeface="Microsoft JhengHei"/>
              </a:rPr>
              <a:t>应交税费-</a:t>
            </a:r>
            <a:r>
              <a:rPr sz="2800" b="1" spc="45">
                <a:latin typeface="Microsoft JhengHei"/>
                <a:cs typeface="Microsoft JhengHei"/>
              </a:rPr>
              <a:t>增值税-</a:t>
            </a:r>
            <a:r>
              <a:rPr sz="2800" b="1" spc="-25">
                <a:latin typeface="Microsoft JhengHei"/>
                <a:cs typeface="Microsoft JhengHei"/>
              </a:rPr>
              <a:t>进项</a:t>
            </a:r>
            <a:r>
              <a:rPr sz="2800" b="1" spc="-10">
                <a:latin typeface="Microsoft JhengHei"/>
                <a:cs typeface="Microsoft JhengHei"/>
              </a:rPr>
              <a:t>贷：应付票据。</a:t>
            </a:r>
            <a:endParaRPr sz="2800">
              <a:latin typeface="Microsoft JhengHei"/>
              <a:cs typeface="Microsoft JhengHei"/>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15</a:t>
            </a:fld>
          </a:p>
        </p:txBody>
      </p:sp>
      <p:sp>
        <p:nvSpPr>
          <p:cNvPr id="2" name="object 2"/>
          <p:cNvSpPr txBox="1">
            <a:spLocks noGrp="1"/>
          </p:cNvSpPr>
          <p:nvPr>
            <p:ph type="title"/>
          </p:nvPr>
        </p:nvSpPr>
        <p:spPr>
          <a:xfrm>
            <a:off x="1987252" y="578372"/>
            <a:ext cx="3502660" cy="513080"/>
          </a:xfrm>
          <a:prstGeom prst="rect">
            <a:avLst/>
          </a:prstGeom>
        </p:spPr>
        <p:txBody>
          <a:bodyPr vert="horz" wrap="square" lIns="0" tIns="12700" rIns="0" bIns="0" rtlCol="0">
            <a:spAutoFit/>
          </a:bodyPr>
          <a:lstStyle/>
          <a:p>
            <a:pPr marL="12700">
              <a:lnSpc>
                <a:spcPct val="100000"/>
              </a:lnSpc>
              <a:spcBef>
                <a:spcPts val="100"/>
              </a:spcBef>
            </a:pPr>
            <a:r>
              <a:rPr sz="3200">
                <a:latin typeface="Arial"/>
                <a:cs typeface="Arial"/>
              </a:rPr>
              <a:t>2</a:t>
            </a:r>
            <a:r>
              <a:rPr sz="3200" spc="-10"/>
              <a:t>、商业汇票的到期</a:t>
            </a:r>
            <a:endParaRPr sz="3200">
              <a:latin typeface="Arial"/>
              <a:cs typeface="Arial"/>
            </a:endParaRPr>
          </a:p>
        </p:txBody>
      </p:sp>
      <p:sp>
        <p:nvSpPr>
          <p:cNvPr id="3" name="object 3"/>
          <p:cNvSpPr txBox="1"/>
          <p:nvPr/>
        </p:nvSpPr>
        <p:spPr>
          <a:xfrm>
            <a:off x="618490" y="1227200"/>
            <a:ext cx="4648200" cy="4122420"/>
          </a:xfrm>
          <a:prstGeom prst="rect">
            <a:avLst/>
          </a:prstGeom>
        </p:spPr>
        <p:txBody>
          <a:bodyPr vert="horz" wrap="square" lIns="0" tIns="12700" rIns="0" bIns="0" rtlCol="0">
            <a:spAutoFit/>
          </a:bodyPr>
          <a:lstStyle/>
          <a:p>
            <a:pPr marL="12700" marR="894080" indent="889635">
              <a:lnSpc>
                <a:spcPct val="120000"/>
              </a:lnSpc>
              <a:spcBef>
                <a:spcPts val="100"/>
              </a:spcBef>
              <a:buSzPct val="96428"/>
              <a:buAutoNum type="arabicPlain"/>
              <a:tabLst>
                <a:tab pos="902335"/>
              </a:tabLst>
            </a:pPr>
            <a:r>
              <a:rPr sz="2800" b="1" spc="-10">
                <a:latin typeface="Microsoft JhengHei"/>
                <a:cs typeface="Microsoft JhengHei"/>
              </a:rPr>
              <a:t>有能力支付票据款借：应付票据</a:t>
            </a:r>
            <a:endParaRPr sz="2800">
              <a:latin typeface="Microsoft JhengHei"/>
              <a:cs typeface="Microsoft JhengHei"/>
            </a:endParaRPr>
          </a:p>
          <a:p>
            <a:pPr marL="12700">
              <a:lnSpc>
                <a:spcPct val="100000"/>
              </a:lnSpc>
              <a:spcBef>
                <a:spcPts val="670"/>
              </a:spcBef>
            </a:pPr>
            <a:r>
              <a:rPr sz="2800" b="1" spc="-10">
                <a:latin typeface="Microsoft JhengHei"/>
                <a:cs typeface="Microsoft JhengHei"/>
              </a:rPr>
              <a:t>贷：银行存款</a:t>
            </a:r>
            <a:endParaRPr sz="2800">
              <a:latin typeface="Microsoft JhengHei"/>
              <a:cs typeface="Microsoft JhengHei"/>
            </a:endParaRPr>
          </a:p>
          <a:p>
            <a:pPr marL="902335" indent="-889635">
              <a:lnSpc>
                <a:spcPct val="100000"/>
              </a:lnSpc>
              <a:spcBef>
                <a:spcPts val="675"/>
              </a:spcBef>
              <a:buSzPct val="96428"/>
              <a:buAutoNum type="arabicPlain" startAt="2"/>
              <a:tabLst>
                <a:tab pos="902335"/>
              </a:tabLst>
            </a:pPr>
            <a:r>
              <a:rPr sz="2800" b="1" spc="-10">
                <a:latin typeface="Microsoft JhengHei"/>
                <a:cs typeface="Microsoft JhengHei"/>
              </a:rPr>
              <a:t>无力支付票据款</a:t>
            </a:r>
            <a:endParaRPr sz="2800">
              <a:latin typeface="Microsoft JhengHei"/>
              <a:cs typeface="Microsoft JhengHei"/>
            </a:endParaRPr>
          </a:p>
          <a:p>
            <a:pPr marL="12700" marR="5080">
              <a:lnSpc>
                <a:spcPct val="120000"/>
              </a:lnSpc>
            </a:pPr>
            <a:r>
              <a:rPr sz="2800" b="1" spc="-5">
                <a:latin typeface="Microsoft JhengHei"/>
                <a:cs typeface="Microsoft JhengHei"/>
              </a:rPr>
              <a:t>商业承兑汇票：借：应付票据</a:t>
            </a:r>
            <a:r>
              <a:rPr sz="2800" b="1" spc="-10">
                <a:latin typeface="Microsoft JhengHei"/>
                <a:cs typeface="Microsoft JhengHei"/>
              </a:rPr>
              <a:t>贷：应付账款</a:t>
            </a:r>
            <a:endParaRPr sz="2800">
              <a:latin typeface="Microsoft JhengHei"/>
              <a:cs typeface="Microsoft JhengHei"/>
            </a:endParaRPr>
          </a:p>
          <a:p>
            <a:pPr marL="12700" marR="5080">
              <a:lnSpc>
                <a:spcPct val="120000"/>
              </a:lnSpc>
            </a:pPr>
            <a:r>
              <a:rPr sz="2800" b="1" spc="-5">
                <a:latin typeface="Microsoft JhengHei"/>
                <a:cs typeface="Microsoft JhengHei"/>
              </a:rPr>
              <a:t>银行承兑汇票：借：应付票据</a:t>
            </a:r>
            <a:r>
              <a:rPr sz="2800" b="1" spc="-10">
                <a:latin typeface="Microsoft JhengHei"/>
                <a:cs typeface="Microsoft JhengHei"/>
              </a:rPr>
              <a:t>贷：短期借款</a:t>
            </a:r>
            <a:endParaRPr sz="2800">
              <a:latin typeface="Microsoft JhengHei"/>
              <a:cs typeface="Microsoft JhengHei"/>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16</a:t>
            </a:fld>
          </a:p>
        </p:txBody>
      </p:sp>
      <p:sp>
        <p:nvSpPr>
          <p:cNvPr id="2" name="object 2"/>
          <p:cNvSpPr txBox="1">
            <a:spLocks noGrp="1"/>
          </p:cNvSpPr>
          <p:nvPr>
            <p:ph type="title"/>
          </p:nvPr>
        </p:nvSpPr>
        <p:spPr>
          <a:xfrm>
            <a:off x="535940" y="1517118"/>
            <a:ext cx="5557520" cy="2094864"/>
          </a:xfrm>
          <a:prstGeom prst="rect">
            <a:avLst/>
          </a:prstGeom>
        </p:spPr>
        <p:txBody>
          <a:bodyPr vert="horz" wrap="square" lIns="0" tIns="12700" rIns="0" bIns="0" rtlCol="0">
            <a:spAutoFit/>
          </a:bodyPr>
          <a:lstStyle/>
          <a:p>
            <a:pPr marL="12700" marR="5080">
              <a:lnSpc>
                <a:spcPct val="124900"/>
              </a:lnSpc>
              <a:spcBef>
                <a:spcPts val="100"/>
              </a:spcBef>
            </a:pPr>
            <a:r>
              <a:rPr/>
              <a:t>（</a:t>
            </a:r>
            <a:r>
              <a:rPr>
                <a:latin typeface="Arial"/>
                <a:cs typeface="Arial"/>
              </a:rPr>
              <a:t>3</a:t>
            </a:r>
            <a:r>
              <a:rPr/>
              <a:t>）</a:t>
            </a:r>
            <a:r>
              <a:rPr spc="-5"/>
              <a:t>若是带息票据，计提利息时：</a:t>
            </a:r>
            <a:r>
              <a:rPr spc="-10"/>
              <a:t>借：财务费用</a:t>
            </a:r>
          </a:p>
          <a:p>
            <a:pPr marL="12700" marR="3402965">
              <a:lnSpc>
                <a:spcPct val="115100"/>
              </a:lnSpc>
              <a:spcBef>
                <a:spcPts val="165"/>
              </a:spcBef>
            </a:pPr>
            <a:r>
              <a:rPr spc="-10"/>
              <a:t>贷：应付票据</a:t>
            </a:r>
            <a:r>
              <a:rPr/>
              <a:t>例</a:t>
            </a:r>
            <a:r>
              <a:rPr spc="-10">
                <a:latin typeface="Arial"/>
                <a:cs typeface="Arial"/>
              </a:rPr>
              <a:t>8-</a:t>
            </a:r>
            <a:r>
              <a:rPr spc="-50">
                <a:latin typeface="Arial"/>
                <a:cs typeface="Arial"/>
              </a:rPr>
              <a:t>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17</a:t>
            </a:fld>
          </a:p>
        </p:txBody>
      </p:sp>
      <p:sp>
        <p:nvSpPr>
          <p:cNvPr id="2" name="object 2"/>
          <p:cNvSpPr txBox="1"/>
          <p:nvPr/>
        </p:nvSpPr>
        <p:spPr>
          <a:xfrm>
            <a:off x="258128" y="896486"/>
            <a:ext cx="8559800" cy="3974465"/>
          </a:xfrm>
          <a:prstGeom prst="rect">
            <a:avLst/>
          </a:prstGeom>
        </p:spPr>
        <p:txBody>
          <a:bodyPr vert="horz" wrap="square" lIns="0" tIns="23495" rIns="0" bIns="0" rtlCol="0">
            <a:spAutoFit/>
          </a:bodyPr>
          <a:lstStyle/>
          <a:p>
            <a:pPr marL="355600" marR="64135" indent="-342900">
              <a:lnSpc>
                <a:spcPct val="112700"/>
              </a:lnSpc>
              <a:spcBef>
                <a:spcPts val="185"/>
              </a:spcBef>
              <a:tabLst>
                <a:tab pos="1955164"/>
              </a:tabLst>
            </a:pPr>
            <a:r>
              <a:rPr sz="2800" b="1">
                <a:latin typeface="Microsoft JhengHei"/>
                <a:cs typeface="Microsoft JhengHei"/>
              </a:rPr>
              <a:t>【例</a:t>
            </a:r>
            <a:r>
              <a:rPr sz="2800" b="1" spc="-150">
                <a:latin typeface="Microsoft JhengHei"/>
                <a:cs typeface="Microsoft JhengHei"/>
              </a:rPr>
              <a:t>3</a:t>
            </a:r>
            <a:r>
              <a:rPr sz="2800" b="1" spc="-150">
                <a:latin typeface="Arial"/>
                <a:cs typeface="Arial"/>
              </a:rPr>
              <a:t>·</a:t>
            </a:r>
            <a:r>
              <a:rPr sz="2800" b="1">
                <a:latin typeface="Microsoft JhengHei"/>
                <a:cs typeface="Microsoft JhengHei"/>
              </a:rPr>
              <a:t>单选题】下列有关应付票据处理的表述中，不</a:t>
            </a:r>
            <a:r>
              <a:rPr sz="2800" b="1" spc="-50">
                <a:latin typeface="Microsoft JhengHei"/>
                <a:cs typeface="Microsoft JhengHei"/>
              </a:rPr>
              <a:t>正</a:t>
            </a:r>
            <a:r>
              <a:rPr sz="2800" b="1">
                <a:latin typeface="Microsoft JhengHei"/>
                <a:cs typeface="Microsoft JhengHei"/>
              </a:rPr>
              <a:t>确的是</a:t>
            </a:r>
            <a:r>
              <a:rPr sz="2800" b="1" spc="-50">
                <a:latin typeface="Microsoft JhengHei"/>
                <a:cs typeface="Microsoft JhengHei"/>
              </a:rPr>
              <a:t>（</a:t>
            </a:r>
            <a:r>
              <a:rPr sz="2800" b="1">
                <a:latin typeface="Microsoft JhengHei"/>
                <a:cs typeface="Microsoft JhengHei"/>
              </a:rPr>
              <a:t>	）。A.企业开出并承兑商业汇票时，应</a:t>
            </a:r>
            <a:r>
              <a:rPr sz="2800" b="1" spc="-50">
                <a:latin typeface="Microsoft JhengHei"/>
                <a:cs typeface="Microsoft JhengHei"/>
              </a:rPr>
              <a:t>按</a:t>
            </a:r>
            <a:r>
              <a:rPr sz="2800" b="1">
                <a:latin typeface="Microsoft JhengHei"/>
                <a:cs typeface="Microsoft JhengHei"/>
              </a:rPr>
              <a:t>其票面金额贷</a:t>
            </a:r>
            <a:r>
              <a:rPr sz="2800" b="1" spc="-50">
                <a:latin typeface="Microsoft JhengHei"/>
                <a:cs typeface="Microsoft JhengHei"/>
              </a:rPr>
              <a:t>记</a:t>
            </a:r>
            <a:endParaRPr sz="2800">
              <a:latin typeface="Microsoft JhengHei"/>
              <a:cs typeface="Microsoft JhengHei"/>
            </a:endParaRPr>
          </a:p>
          <a:p>
            <a:pPr marL="355600" marR="5080" indent="-342900">
              <a:lnSpc>
                <a:spcPct val="111800"/>
              </a:lnSpc>
              <a:spcBef>
                <a:spcPts val="434"/>
              </a:spcBef>
            </a:pPr>
            <a:r>
              <a:rPr sz="2800" b="1">
                <a:latin typeface="Arial"/>
                <a:cs typeface="Arial"/>
              </a:rPr>
              <a:t>“</a:t>
            </a:r>
            <a:r>
              <a:rPr sz="2800" b="1">
                <a:latin typeface="Microsoft JhengHei"/>
                <a:cs typeface="Microsoft JhengHei"/>
              </a:rPr>
              <a:t>应付票据</a:t>
            </a:r>
            <a:r>
              <a:rPr sz="2800" b="1" spc="90">
                <a:latin typeface="Arial"/>
                <a:cs typeface="Arial"/>
              </a:rPr>
              <a:t>”</a:t>
            </a:r>
            <a:r>
              <a:rPr sz="2800" b="1" spc="90">
                <a:latin typeface="Microsoft JhengHei"/>
                <a:cs typeface="Microsoft JhengHei"/>
              </a:rPr>
              <a:t>B.</a:t>
            </a:r>
            <a:r>
              <a:rPr sz="2800" b="1" spc="-5">
                <a:latin typeface="Microsoft JhengHei"/>
                <a:cs typeface="Microsoft JhengHei"/>
              </a:rPr>
              <a:t>不带息应付票据到期支付时，按票面金额</a:t>
            </a:r>
            <a:r>
              <a:rPr sz="2800" b="1">
                <a:latin typeface="Microsoft JhengHei"/>
                <a:cs typeface="Microsoft JhengHei"/>
              </a:rPr>
              <a:t>结转</a:t>
            </a:r>
            <a:r>
              <a:rPr sz="2800" b="1" spc="100">
                <a:latin typeface="Microsoft JhengHei"/>
                <a:cs typeface="Microsoft JhengHei"/>
              </a:rPr>
              <a:t>C.</a:t>
            </a:r>
            <a:r>
              <a:rPr sz="2800" b="1">
                <a:latin typeface="Microsoft JhengHei"/>
                <a:cs typeface="Microsoft JhengHei"/>
              </a:rPr>
              <a:t>企业支付的银行承兑手续费，计入当期</a:t>
            </a:r>
            <a:r>
              <a:rPr sz="2800" b="1">
                <a:latin typeface="Arial"/>
                <a:cs typeface="Arial"/>
              </a:rPr>
              <a:t>“</a:t>
            </a:r>
            <a:r>
              <a:rPr sz="2800" b="1" spc="-25">
                <a:latin typeface="Microsoft JhengHei"/>
                <a:cs typeface="Microsoft JhengHei"/>
              </a:rPr>
              <a:t>财务</a:t>
            </a:r>
            <a:r>
              <a:rPr sz="2800" b="1">
                <a:latin typeface="Microsoft JhengHei"/>
                <a:cs typeface="Microsoft JhengHei"/>
              </a:rPr>
              <a:t>费用</a:t>
            </a:r>
            <a:r>
              <a:rPr sz="2800" b="1" spc="-35">
                <a:latin typeface="Arial"/>
                <a:cs typeface="Arial"/>
              </a:rPr>
              <a:t>”</a:t>
            </a:r>
            <a:r>
              <a:rPr sz="2800" b="1" spc="-35">
                <a:latin typeface="Microsoft JhengHei"/>
                <a:cs typeface="Microsoft JhengHei"/>
              </a:rPr>
              <a:t>D.</a:t>
            </a:r>
            <a:r>
              <a:rPr sz="2800" b="1" spc="-5">
                <a:latin typeface="Microsoft JhengHei"/>
                <a:cs typeface="Microsoft JhengHei"/>
              </a:rPr>
              <a:t>企业到期无力支付的银行承兑汇票，应按账</a:t>
            </a:r>
            <a:r>
              <a:rPr sz="2800" b="1" spc="-20">
                <a:latin typeface="Microsoft JhengHei"/>
                <a:cs typeface="Microsoft JhengHei"/>
              </a:rPr>
              <a:t>面金额</a:t>
            </a:r>
            <a:endParaRPr sz="2800">
              <a:latin typeface="Microsoft JhengHei"/>
              <a:cs typeface="Microsoft JhengHei"/>
            </a:endParaRPr>
          </a:p>
          <a:p>
            <a:pPr marL="12700">
              <a:lnSpc>
                <a:spcPct val="100000"/>
              </a:lnSpc>
              <a:spcBef>
                <a:spcPts val="830"/>
              </a:spcBef>
            </a:pPr>
            <a:r>
              <a:rPr sz="2800" b="1">
                <a:latin typeface="Microsoft JhengHei"/>
                <a:cs typeface="Microsoft JhengHei"/>
              </a:rPr>
              <a:t>转入</a:t>
            </a:r>
            <a:r>
              <a:rPr sz="2800" b="1">
                <a:latin typeface="Arial"/>
                <a:cs typeface="Arial"/>
              </a:rPr>
              <a:t>“</a:t>
            </a:r>
            <a:r>
              <a:rPr sz="2800" b="1">
                <a:latin typeface="Microsoft JhengHei"/>
                <a:cs typeface="Microsoft JhengHei"/>
              </a:rPr>
              <a:t>应付账款</a:t>
            </a:r>
            <a:r>
              <a:rPr sz="2800" b="1" spc="-50">
                <a:latin typeface="Arial"/>
                <a:cs typeface="Arial"/>
              </a:rPr>
              <a:t>”</a:t>
            </a:r>
            <a:endParaRPr sz="2800">
              <a:latin typeface="Arial"/>
              <a:cs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18</a:t>
            </a:fld>
          </a:p>
        </p:txBody>
      </p:sp>
      <p:sp>
        <p:nvSpPr>
          <p:cNvPr id="2" name="object 2"/>
          <p:cNvSpPr txBox="1">
            <a:spLocks noGrp="1"/>
          </p:cNvSpPr>
          <p:nvPr>
            <p:ph type="title"/>
          </p:nvPr>
        </p:nvSpPr>
        <p:spPr>
          <a:prstGeom prst="rect">
            <a:avLst/>
          </a:prstGeom>
        </p:spPr>
        <p:txBody>
          <a:bodyPr vert="horz" wrap="square" lIns="0" tIns="43180" rIns="0" bIns="0" rtlCol="0">
            <a:spAutoFit/>
          </a:bodyPr>
          <a:lstStyle/>
          <a:p>
            <a:pPr marL="355600" marR="5080" indent="-342900">
              <a:lnSpc>
                <a:spcPts val="3200"/>
              </a:lnSpc>
              <a:spcBef>
                <a:spcPts val="340"/>
              </a:spcBef>
            </a:pPr>
            <a:r>
              <a:rPr spc="-130"/>
              <a:t>答案：</a:t>
            </a:r>
            <a:r>
              <a:rPr spc="-390"/>
              <a:t>D</a:t>
            </a:r>
            <a:r>
              <a:rPr spc="-5"/>
              <a:t>解析：企业到期无力支付的银行承兑汇票，</a:t>
            </a:r>
            <a:r>
              <a:rPr/>
              <a:t>应按账面金额转入</a:t>
            </a:r>
            <a:r>
              <a:rPr>
                <a:latin typeface="Arial"/>
                <a:cs typeface="Arial"/>
              </a:rPr>
              <a:t>“</a:t>
            </a:r>
            <a:r>
              <a:rPr/>
              <a:t>短期借款</a:t>
            </a:r>
            <a:r>
              <a:rPr>
                <a:latin typeface="Arial"/>
                <a:cs typeface="Arial"/>
              </a:rPr>
              <a:t>”</a:t>
            </a:r>
            <a:r>
              <a:rPr spc="-50"/>
              <a:t>。</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19</a:t>
            </a:fld>
          </a:p>
        </p:txBody>
      </p:sp>
      <p:sp>
        <p:nvSpPr>
          <p:cNvPr id="2" name="object 2"/>
          <p:cNvSpPr txBox="1">
            <a:spLocks noGrp="1"/>
          </p:cNvSpPr>
          <p:nvPr>
            <p:ph type="title"/>
          </p:nvPr>
        </p:nvSpPr>
        <p:spPr>
          <a:xfrm>
            <a:off x="2821483" y="578372"/>
            <a:ext cx="255524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8.3.2</a:t>
            </a:r>
            <a:r>
              <a:rPr sz="3200" spc="-15"/>
              <a:t>应付账款</a:t>
            </a:r>
            <a:endParaRPr sz="3200">
              <a:latin typeface="Arial"/>
              <a:cs typeface="Arial"/>
            </a:endParaRPr>
          </a:p>
        </p:txBody>
      </p:sp>
      <p:sp>
        <p:nvSpPr>
          <p:cNvPr id="3" name="object 3"/>
          <p:cNvSpPr txBox="1"/>
          <p:nvPr/>
        </p:nvSpPr>
        <p:spPr>
          <a:xfrm>
            <a:off x="535940" y="1676896"/>
            <a:ext cx="8034020" cy="2477770"/>
          </a:xfrm>
          <a:prstGeom prst="rect">
            <a:avLst/>
          </a:prstGeom>
        </p:spPr>
        <p:txBody>
          <a:bodyPr vert="horz" wrap="square" lIns="0" tIns="10160" rIns="0" bIns="0" rtlCol="0">
            <a:spAutoFit/>
          </a:bodyPr>
          <a:lstStyle/>
          <a:p>
            <a:pPr marL="354965" marR="5080" indent="-342265">
              <a:lnSpc>
                <a:spcPts val="3520"/>
              </a:lnSpc>
              <a:spcBef>
                <a:spcPts val="80"/>
              </a:spcBef>
              <a:buSzPct val="101785"/>
              <a:buFont typeface="Arial"/>
              <a:buChar char="•"/>
              <a:tabLst>
                <a:tab pos="354965"/>
                <a:tab pos="355600"/>
              </a:tabLst>
            </a:pPr>
            <a:r>
              <a:rPr sz="2800" b="1" spc="-5">
                <a:latin typeface="Microsoft JhengHei"/>
                <a:cs typeface="Microsoft JhengHei"/>
              </a:rPr>
              <a:t>应付账款是指企业在正常的生产经营过程中因购</a:t>
            </a:r>
            <a:r>
              <a:rPr sz="2800" b="1">
                <a:latin typeface="Microsoft JhengHei"/>
                <a:cs typeface="Microsoft JhengHei"/>
              </a:rPr>
              <a:t>进货物或接受劳务应在</a:t>
            </a:r>
            <a:r>
              <a:rPr sz="2800" b="1">
                <a:latin typeface="Arial"/>
                <a:cs typeface="Arial"/>
              </a:rPr>
              <a:t>1</a:t>
            </a:r>
            <a:r>
              <a:rPr sz="2800" b="1" spc="-5">
                <a:latin typeface="Microsoft JhengHei"/>
                <a:cs typeface="Microsoft JhengHei"/>
              </a:rPr>
              <a:t>年以内偿付的债务，属于</a:t>
            </a:r>
            <a:endParaRPr sz="2800">
              <a:latin typeface="Microsoft JhengHei"/>
              <a:cs typeface="Microsoft JhengHei"/>
            </a:endParaRPr>
          </a:p>
          <a:p>
            <a:pPr marL="355600">
              <a:lnSpc>
                <a:spcPct val="100000"/>
              </a:lnSpc>
              <a:spcBef>
                <a:spcPts val="370"/>
              </a:spcBef>
            </a:pPr>
            <a:r>
              <a:rPr sz="2800" b="1" spc="-10">
                <a:latin typeface="Microsoft JhengHei"/>
                <a:cs typeface="Microsoft JhengHei"/>
              </a:rPr>
              <a:t>流动负债。</a:t>
            </a:r>
            <a:endParaRPr sz="2800">
              <a:latin typeface="Microsoft JhengHei"/>
              <a:cs typeface="Microsoft JhengHei"/>
            </a:endParaRPr>
          </a:p>
          <a:p>
            <a:pPr marL="12700">
              <a:lnSpc>
                <a:spcPct val="100000"/>
              </a:lnSpc>
              <a:spcBef>
                <a:spcPts val="830"/>
              </a:spcBef>
            </a:pPr>
            <a:r>
              <a:rPr sz="2800" b="1">
                <a:latin typeface="Arial"/>
                <a:cs typeface="Arial"/>
              </a:rPr>
              <a:t>1</a:t>
            </a:r>
            <a:r>
              <a:rPr sz="2800" b="1" spc="-5">
                <a:latin typeface="Microsoft JhengHei"/>
                <a:cs typeface="Microsoft JhengHei"/>
              </a:rPr>
              <a:t>、应付账款的入账时间</a:t>
            </a:r>
            <a:endParaRPr sz="2800">
              <a:latin typeface="Microsoft JhengHei"/>
              <a:cs typeface="Microsoft JhengHei"/>
            </a:endParaRPr>
          </a:p>
          <a:p>
            <a:pPr marL="12700">
              <a:lnSpc>
                <a:spcPct val="100000"/>
              </a:lnSpc>
              <a:spcBef>
                <a:spcPts val="1005"/>
              </a:spcBef>
            </a:pPr>
            <a:r>
              <a:rPr sz="2800" b="1">
                <a:latin typeface="Arial"/>
                <a:cs typeface="Arial"/>
              </a:rPr>
              <a:t>2</a:t>
            </a:r>
            <a:r>
              <a:rPr sz="2800" b="1" spc="-5">
                <a:latin typeface="Microsoft JhengHei"/>
                <a:cs typeface="Microsoft JhengHei"/>
              </a:rPr>
              <a:t>、应付账款的入账价格</a:t>
            </a:r>
            <a:endParaRPr sz="2800">
              <a:latin typeface="Microsoft JhengHei"/>
              <a:cs typeface="Microsoft JhengHei"/>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20</a:t>
            </a:fld>
          </a:p>
        </p:txBody>
      </p:sp>
      <p:sp>
        <p:nvSpPr>
          <p:cNvPr id="2" name="object 2"/>
          <p:cNvSpPr txBox="1">
            <a:spLocks noGrp="1"/>
          </p:cNvSpPr>
          <p:nvPr>
            <p:ph type="title"/>
          </p:nvPr>
        </p:nvSpPr>
        <p:spPr>
          <a:xfrm>
            <a:off x="2157114" y="395809"/>
            <a:ext cx="4315460" cy="513080"/>
          </a:xfrm>
          <a:prstGeom prst="rect">
            <a:avLst/>
          </a:prstGeom>
        </p:spPr>
        <p:txBody>
          <a:bodyPr vert="horz" wrap="square" lIns="0" tIns="12700" rIns="0" bIns="0" rtlCol="0">
            <a:spAutoFit/>
          </a:bodyPr>
          <a:lstStyle/>
          <a:p>
            <a:pPr marL="12700">
              <a:lnSpc>
                <a:spcPct val="100000"/>
              </a:lnSpc>
              <a:spcBef>
                <a:spcPts val="100"/>
              </a:spcBef>
            </a:pPr>
            <a:r>
              <a:rPr sz="3200">
                <a:latin typeface="Arial"/>
                <a:cs typeface="Arial"/>
              </a:rPr>
              <a:t>1</a:t>
            </a:r>
            <a:r>
              <a:rPr sz="3200" spc="-5"/>
              <a:t>、应付账款的入账时间</a:t>
            </a:r>
            <a:endParaRPr sz="3200">
              <a:latin typeface="Arial"/>
              <a:cs typeface="Arial"/>
            </a:endParaRPr>
          </a:p>
        </p:txBody>
      </p:sp>
      <p:sp>
        <p:nvSpPr>
          <p:cNvPr id="3" name="object 3"/>
          <p:cNvSpPr txBox="1"/>
          <p:nvPr/>
        </p:nvSpPr>
        <p:spPr>
          <a:xfrm>
            <a:off x="402590" y="1370408"/>
            <a:ext cx="8745220" cy="4504055"/>
          </a:xfrm>
          <a:prstGeom prst="rect">
            <a:avLst/>
          </a:prstGeom>
        </p:spPr>
        <p:txBody>
          <a:bodyPr vert="horz" wrap="square" lIns="0" tIns="12700" rIns="0" bIns="0" rtlCol="0">
            <a:spAutoFit/>
          </a:bodyPr>
          <a:lstStyle/>
          <a:p>
            <a:pPr marL="354965" marR="202565" indent="-342265">
              <a:lnSpc>
                <a:spcPct val="114999"/>
              </a:lnSpc>
              <a:spcBef>
                <a:spcPts val="100"/>
              </a:spcBef>
              <a:buSzPct val="101785"/>
              <a:buFont typeface="Arial"/>
              <a:buChar char="•"/>
              <a:tabLst>
                <a:tab pos="354965"/>
                <a:tab pos="355600"/>
              </a:tabLst>
            </a:pPr>
            <a:r>
              <a:rPr sz="2800" b="1" spc="-5">
                <a:latin typeface="Microsoft JhengHei"/>
                <a:cs typeface="Microsoft JhengHei"/>
              </a:rPr>
              <a:t>从理论上讲，应付账款的入账时间应为结算凭证取</a:t>
            </a:r>
            <a:r>
              <a:rPr sz="2800" b="1" spc="-50">
                <a:latin typeface="Microsoft JhengHei"/>
                <a:cs typeface="Microsoft JhengHei"/>
              </a:rPr>
              <a:t> </a:t>
            </a:r>
            <a:r>
              <a:rPr sz="2800" b="1" spc="-5">
                <a:latin typeface="Microsoft JhengHei"/>
                <a:cs typeface="Microsoft JhengHei"/>
              </a:rPr>
              <a:t>得的时间。因为在赊购情况下，企业取得结算凭证的的同时可以取得货物，也意味着取得了该项货物的</a:t>
            </a:r>
            <a:r>
              <a:rPr sz="2800" b="1" spc="-50">
                <a:latin typeface="Microsoft JhengHei"/>
                <a:cs typeface="Microsoft JhengHei"/>
              </a:rPr>
              <a:t> </a:t>
            </a:r>
            <a:r>
              <a:rPr sz="2800" b="1" spc="-5">
                <a:latin typeface="Microsoft JhengHei"/>
                <a:cs typeface="Microsoft JhengHei"/>
              </a:rPr>
              <a:t>产权，应在确认资产的同时确认负债。</a:t>
            </a:r>
            <a:endParaRPr sz="2800">
              <a:latin typeface="Microsoft JhengHei"/>
              <a:cs typeface="Microsoft JhengHei"/>
            </a:endParaRPr>
          </a:p>
          <a:p>
            <a:pPr marL="354965" marR="202565" indent="-342265">
              <a:lnSpc>
                <a:spcPct val="114999"/>
              </a:lnSpc>
              <a:spcBef>
                <a:spcPts val="670"/>
              </a:spcBef>
              <a:buSzPct val="101785"/>
              <a:buFont typeface="Arial"/>
              <a:buChar char="•"/>
              <a:tabLst>
                <a:tab pos="354965"/>
                <a:tab pos="355600"/>
              </a:tabLst>
            </a:pPr>
            <a:r>
              <a:rPr sz="2800" b="1" spc="-5">
                <a:latin typeface="Microsoft JhengHei"/>
                <a:cs typeface="Microsoft JhengHei"/>
              </a:rPr>
              <a:t>在实际工作中，由于应付账款的偿付期限较短，往</a:t>
            </a:r>
            <a:r>
              <a:rPr sz="2800" b="1" spc="-50">
                <a:latin typeface="Microsoft JhengHei"/>
                <a:cs typeface="Microsoft JhengHei"/>
              </a:rPr>
              <a:t> </a:t>
            </a:r>
            <a:r>
              <a:rPr sz="2800" b="1" spc="-5">
                <a:latin typeface="Microsoft JhengHei"/>
                <a:cs typeface="Microsoft JhengHei"/>
              </a:rPr>
              <a:t>往在月内能够付款，为了简化核算工作，一般在取得得结算凭证时不作账务处理，而在实际支付货款时</a:t>
            </a:r>
            <a:r>
              <a:rPr sz="2800" b="1" spc="-50">
                <a:latin typeface="Microsoft JhengHei"/>
                <a:cs typeface="Microsoft JhengHei"/>
              </a:rPr>
              <a:t> </a:t>
            </a:r>
            <a:r>
              <a:rPr sz="2800" b="1" spc="-5">
                <a:latin typeface="Microsoft JhengHei"/>
                <a:cs typeface="Microsoft JhengHei"/>
              </a:rPr>
              <a:t>作为资产入账。但是，结算凭证已到而月末仍未</a:t>
            </a:r>
            <a:endParaRPr sz="2800">
              <a:latin typeface="Microsoft JhengHei"/>
              <a:cs typeface="Microsoft JhengHei"/>
            </a:endParaRPr>
          </a:p>
          <a:p>
            <a:pPr marL="355600">
              <a:lnSpc>
                <a:spcPct val="100000"/>
              </a:lnSpc>
              <a:spcBef>
                <a:spcPts val="320"/>
              </a:spcBef>
            </a:pPr>
            <a:r>
              <a:rPr sz="2800" b="1">
                <a:latin typeface="Microsoft JhengHei"/>
                <a:cs typeface="Microsoft JhengHei"/>
              </a:rPr>
              <a:t>支付货款，则应确认资产和负债，下月</a:t>
            </a:r>
            <a:r>
              <a:rPr sz="2800" b="1">
                <a:latin typeface="Arial"/>
                <a:cs typeface="Arial"/>
              </a:rPr>
              <a:t>1</a:t>
            </a:r>
            <a:r>
              <a:rPr sz="2800" b="1" spc="-10">
                <a:latin typeface="Microsoft JhengHei"/>
                <a:cs typeface="Microsoft JhengHei"/>
              </a:rPr>
              <a:t>日红字冲销。</a:t>
            </a:r>
            <a:endParaRPr sz="2800">
              <a:latin typeface="Microsoft JhengHei"/>
              <a:cs typeface="Microsoft JhengHei"/>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21</a:t>
            </a:fld>
          </a:p>
        </p:txBody>
      </p:sp>
      <p:sp>
        <p:nvSpPr>
          <p:cNvPr id="2" name="object 2"/>
          <p:cNvSpPr txBox="1">
            <a:spLocks noGrp="1"/>
          </p:cNvSpPr>
          <p:nvPr>
            <p:ph type="title"/>
          </p:nvPr>
        </p:nvSpPr>
        <p:spPr>
          <a:xfrm>
            <a:off x="2414289" y="578372"/>
            <a:ext cx="4315460" cy="513080"/>
          </a:xfrm>
          <a:prstGeom prst="rect">
            <a:avLst/>
          </a:prstGeom>
        </p:spPr>
        <p:txBody>
          <a:bodyPr vert="horz" wrap="square" lIns="0" tIns="12700" rIns="0" bIns="0" rtlCol="0">
            <a:spAutoFit/>
          </a:bodyPr>
          <a:lstStyle/>
          <a:p>
            <a:pPr marL="12700">
              <a:lnSpc>
                <a:spcPct val="100000"/>
              </a:lnSpc>
              <a:spcBef>
                <a:spcPts val="100"/>
              </a:spcBef>
            </a:pPr>
            <a:r>
              <a:rPr sz="3200">
                <a:latin typeface="Arial"/>
                <a:cs typeface="Arial"/>
              </a:rPr>
              <a:t>2</a:t>
            </a:r>
            <a:r>
              <a:rPr sz="3200" spc="-5"/>
              <a:t>、应付账款的入账价值</a:t>
            </a:r>
            <a:endParaRPr sz="3200">
              <a:latin typeface="Arial"/>
              <a:cs typeface="Arial"/>
            </a:endParaRPr>
          </a:p>
        </p:txBody>
      </p:sp>
      <p:sp>
        <p:nvSpPr>
          <p:cNvPr id="3" name="object 3"/>
          <p:cNvSpPr txBox="1"/>
          <p:nvPr/>
        </p:nvSpPr>
        <p:spPr>
          <a:xfrm>
            <a:off x="535940" y="1644332"/>
            <a:ext cx="7848600" cy="3951604"/>
          </a:xfrm>
          <a:prstGeom prst="rect">
            <a:avLst/>
          </a:prstGeom>
        </p:spPr>
        <p:txBody>
          <a:bodyPr vert="horz" wrap="square" lIns="0" tIns="12700" rIns="0" bIns="0" rtlCol="0">
            <a:spAutoFit/>
          </a:bodyPr>
          <a:lstStyle/>
          <a:p>
            <a:pPr marL="355600" marR="5080" indent="-342900">
              <a:lnSpc>
                <a:spcPct val="100000"/>
              </a:lnSpc>
              <a:spcBef>
                <a:spcPts val="100"/>
              </a:spcBef>
            </a:pPr>
            <a:r>
              <a:rPr sz="2800" b="1" spc="-5">
                <a:latin typeface="Microsoft JhengHei"/>
                <a:cs typeface="Microsoft JhengHei"/>
              </a:rPr>
              <a:t>应付账款一般按照业务发生时的金额即未来应付的</a:t>
            </a:r>
            <a:r>
              <a:rPr sz="2800" b="1" spc="-10">
                <a:latin typeface="Microsoft JhengHei"/>
                <a:cs typeface="Microsoft JhengHei"/>
              </a:rPr>
              <a:t>金额入账。</a:t>
            </a:r>
            <a:endParaRPr sz="2800">
              <a:latin typeface="Microsoft JhengHei"/>
              <a:cs typeface="Microsoft JhengHei"/>
            </a:endParaRPr>
          </a:p>
          <a:p>
            <a:pPr marL="12700">
              <a:lnSpc>
                <a:spcPct val="100000"/>
              </a:lnSpc>
              <a:spcBef>
                <a:spcPts val="670"/>
              </a:spcBef>
            </a:pPr>
            <a:r>
              <a:rPr sz="2800" b="1" spc="-10">
                <a:latin typeface="Microsoft JhengHei"/>
                <a:cs typeface="Microsoft JhengHei"/>
              </a:rPr>
              <a:t>借：原材料</a:t>
            </a:r>
            <a:endParaRPr sz="2800">
              <a:latin typeface="Microsoft JhengHei"/>
              <a:cs typeface="Microsoft JhengHei"/>
            </a:endParaRPr>
          </a:p>
          <a:p>
            <a:pPr marL="12700" marR="4272915">
              <a:lnSpc>
                <a:spcPct val="120000"/>
              </a:lnSpc>
            </a:pPr>
            <a:r>
              <a:rPr sz="2800" b="1" spc="35">
                <a:latin typeface="Microsoft JhengHei"/>
                <a:cs typeface="Microsoft JhengHei"/>
              </a:rPr>
              <a:t>应交税费-</a:t>
            </a:r>
            <a:r>
              <a:rPr sz="2800" b="1" spc="45">
                <a:latin typeface="Microsoft JhengHei"/>
                <a:cs typeface="Microsoft JhengHei"/>
              </a:rPr>
              <a:t>增值税-</a:t>
            </a:r>
            <a:r>
              <a:rPr sz="2800" b="1" spc="-25">
                <a:latin typeface="Microsoft JhengHei"/>
                <a:cs typeface="Microsoft JhengHei"/>
              </a:rPr>
              <a:t>进项</a:t>
            </a:r>
            <a:r>
              <a:rPr sz="2800" b="1" spc="-10">
                <a:latin typeface="Microsoft JhengHei"/>
                <a:cs typeface="Microsoft JhengHei"/>
              </a:rPr>
              <a:t>贷：应付账款</a:t>
            </a:r>
            <a:endParaRPr sz="2800">
              <a:latin typeface="Microsoft JhengHei"/>
              <a:cs typeface="Microsoft JhengHei"/>
            </a:endParaRPr>
          </a:p>
          <a:p>
            <a:pPr>
              <a:lnSpc>
                <a:spcPct val="100000"/>
              </a:lnSpc>
              <a:spcBef>
                <a:spcPts val="80"/>
              </a:spcBef>
            </a:pPr>
            <a:endParaRPr sz="2150">
              <a:latin typeface="Microsoft JhengHei"/>
              <a:cs typeface="Microsoft JhengHei"/>
            </a:endParaRPr>
          </a:p>
          <a:p>
            <a:pPr marL="12700" marR="5695315">
              <a:lnSpc>
                <a:spcPct val="120000"/>
              </a:lnSpc>
            </a:pPr>
            <a:r>
              <a:rPr sz="2800" b="1" spc="-10">
                <a:latin typeface="Microsoft JhengHei"/>
                <a:cs typeface="Microsoft JhengHei"/>
              </a:rPr>
              <a:t>借：应付账款贷：银行存款</a:t>
            </a:r>
            <a:endParaRPr sz="2800">
              <a:latin typeface="Microsoft JhengHei"/>
              <a:cs typeface="Microsoft JhengHei"/>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22</a:t>
            </a:fld>
          </a:p>
        </p:txBody>
      </p:sp>
      <p:sp>
        <p:nvSpPr>
          <p:cNvPr id="2" name="object 2"/>
          <p:cNvSpPr txBox="1"/>
          <p:nvPr/>
        </p:nvSpPr>
        <p:spPr>
          <a:xfrm>
            <a:off x="547052" y="1307962"/>
            <a:ext cx="8191500" cy="4434840"/>
          </a:xfrm>
          <a:prstGeom prst="rect">
            <a:avLst/>
          </a:prstGeom>
        </p:spPr>
        <p:txBody>
          <a:bodyPr vert="horz" wrap="square" lIns="0" tIns="90170" rIns="0" bIns="0" rtlCol="0">
            <a:spAutoFit/>
          </a:bodyPr>
          <a:lstStyle/>
          <a:p>
            <a:pPr marL="12700">
              <a:lnSpc>
                <a:spcPct val="100000"/>
              </a:lnSpc>
              <a:spcBef>
                <a:spcPts val="710"/>
              </a:spcBef>
            </a:pPr>
            <a:r>
              <a:rPr sz="2800" b="1" spc="-10">
                <a:latin typeface="Microsoft JhengHei"/>
                <a:cs typeface="Microsoft JhengHei"/>
              </a:rPr>
              <a:t>如果存在现金折扣：</a:t>
            </a:r>
            <a:endParaRPr sz="2800">
              <a:latin typeface="Microsoft JhengHei"/>
              <a:cs typeface="Microsoft JhengHei"/>
            </a:endParaRPr>
          </a:p>
          <a:p>
            <a:pPr marL="355600" marR="5080" indent="-342900" algn="just">
              <a:lnSpc>
                <a:spcPct val="100000"/>
              </a:lnSpc>
              <a:spcBef>
                <a:spcPts val="670"/>
              </a:spcBef>
              <a:buSzPct val="101785"/>
              <a:buFont typeface="Arial"/>
              <a:buChar char="•"/>
              <a:tabLst>
                <a:tab pos="355600"/>
              </a:tabLst>
            </a:pPr>
            <a:r>
              <a:rPr sz="2800" b="1" spc="-5">
                <a:latin typeface="Microsoft JhengHei"/>
                <a:cs typeface="Microsoft JhengHei"/>
              </a:rPr>
              <a:t>企业在折扣期内支付了货款，取得了现金折扣，则则将其视为提前付款取得的利息收入，冲减财务费</a:t>
            </a:r>
            <a:r>
              <a:rPr sz="2800" b="1" spc="-20">
                <a:latin typeface="Microsoft JhengHei"/>
                <a:cs typeface="Microsoft JhengHei"/>
              </a:rPr>
              <a:t>费用。</a:t>
            </a:r>
            <a:endParaRPr sz="2800">
              <a:latin typeface="Microsoft JhengHei"/>
              <a:cs typeface="Microsoft JhengHei"/>
            </a:endParaRPr>
          </a:p>
          <a:p>
            <a:pPr marL="12700">
              <a:lnSpc>
                <a:spcPct val="100000"/>
              </a:lnSpc>
              <a:spcBef>
                <a:spcPts val="675"/>
              </a:spcBef>
            </a:pPr>
            <a:r>
              <a:rPr sz="2800" b="1">
                <a:latin typeface="Microsoft JhengHei"/>
                <a:cs typeface="Microsoft JhengHei"/>
              </a:rPr>
              <a:t>借：应付账款（总额</a:t>
            </a:r>
            <a:r>
              <a:rPr sz="2800" b="1" spc="-50">
                <a:latin typeface="Microsoft JhengHei"/>
                <a:cs typeface="Microsoft JhengHei"/>
              </a:rPr>
              <a:t>）</a:t>
            </a:r>
            <a:endParaRPr sz="2800">
              <a:latin typeface="Microsoft JhengHei"/>
              <a:cs typeface="Microsoft JhengHei"/>
            </a:endParaRPr>
          </a:p>
          <a:p>
            <a:pPr marL="12700" marR="3549015">
              <a:lnSpc>
                <a:spcPct val="120000"/>
              </a:lnSpc>
            </a:pPr>
            <a:r>
              <a:rPr sz="2800" b="1">
                <a:latin typeface="Microsoft JhengHei"/>
                <a:cs typeface="Microsoft JhengHei"/>
              </a:rPr>
              <a:t>贷：银行存款（实际支付的</a:t>
            </a:r>
            <a:r>
              <a:rPr sz="2800" b="1" spc="-50">
                <a:latin typeface="Microsoft JhengHei"/>
                <a:cs typeface="Microsoft JhengHei"/>
              </a:rPr>
              <a:t>）</a:t>
            </a:r>
            <a:r>
              <a:rPr sz="2800" b="1">
                <a:latin typeface="Microsoft JhengHei"/>
                <a:cs typeface="Microsoft JhengHei"/>
              </a:rPr>
              <a:t>财务费用（取得的现金折扣</a:t>
            </a:r>
            <a:r>
              <a:rPr sz="2800" b="1" spc="-50">
                <a:latin typeface="Microsoft JhengHei"/>
                <a:cs typeface="Microsoft JhengHei"/>
              </a:rPr>
              <a:t>）</a:t>
            </a:r>
            <a:endParaRPr sz="2800">
              <a:latin typeface="Microsoft JhengHei"/>
              <a:cs typeface="Microsoft JhengHei"/>
            </a:endParaRPr>
          </a:p>
          <a:p>
            <a:pPr>
              <a:lnSpc>
                <a:spcPct val="100000"/>
              </a:lnSpc>
              <a:spcBef>
                <a:spcPts val="30"/>
              </a:spcBef>
            </a:pPr>
            <a:endParaRPr sz="2450">
              <a:latin typeface="Microsoft JhengHei"/>
              <a:cs typeface="Microsoft JhengHei"/>
            </a:endParaRPr>
          </a:p>
          <a:p>
            <a:pPr marL="12700">
              <a:lnSpc>
                <a:spcPct val="100000"/>
              </a:lnSpc>
              <a:spcBef>
                <a:spcPts val="5"/>
              </a:spcBef>
            </a:pPr>
            <a:r>
              <a:rPr sz="2800" b="1">
                <a:latin typeface="Microsoft JhengHei"/>
                <a:cs typeface="Microsoft JhengHei"/>
              </a:rPr>
              <a:t>例</a:t>
            </a:r>
            <a:r>
              <a:rPr sz="2800" b="1" spc="-10">
                <a:latin typeface="Arial"/>
                <a:cs typeface="Arial"/>
              </a:rPr>
              <a:t>8-</a:t>
            </a:r>
            <a:r>
              <a:rPr sz="2800" b="1" spc="-50">
                <a:latin typeface="Arial"/>
                <a:cs typeface="Arial"/>
              </a:rPr>
              <a:t>5</a:t>
            </a:r>
            <a:endParaRPr sz="2800">
              <a:latin typeface="Arial"/>
              <a:cs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23</a:t>
            </a:fld>
          </a:p>
        </p:txBody>
      </p:sp>
      <p:sp>
        <p:nvSpPr>
          <p:cNvPr id="2" name="object 2"/>
          <p:cNvSpPr txBox="1">
            <a:spLocks noGrp="1"/>
          </p:cNvSpPr>
          <p:nvPr>
            <p:ph type="title"/>
          </p:nvPr>
        </p:nvSpPr>
        <p:spPr>
          <a:xfrm>
            <a:off x="2584549" y="578372"/>
            <a:ext cx="302895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8.4</a:t>
            </a:r>
            <a:r>
              <a:rPr sz="3200" spc="-10"/>
              <a:t>应付职工薪酬</a:t>
            </a:r>
            <a:endParaRPr sz="3200">
              <a:latin typeface="Arial"/>
              <a:cs typeface="Arial"/>
            </a:endParaRPr>
          </a:p>
        </p:txBody>
      </p:sp>
      <p:sp>
        <p:nvSpPr>
          <p:cNvPr id="3" name="object 3"/>
          <p:cNvSpPr txBox="1"/>
          <p:nvPr/>
        </p:nvSpPr>
        <p:spPr>
          <a:xfrm>
            <a:off x="535940" y="1538053"/>
            <a:ext cx="6506209" cy="3609975"/>
          </a:xfrm>
          <a:prstGeom prst="rect">
            <a:avLst/>
          </a:prstGeom>
        </p:spPr>
        <p:txBody>
          <a:bodyPr vert="horz" wrap="square" lIns="0" tIns="97790" rIns="0" bIns="0" rtlCol="0">
            <a:spAutoFit/>
          </a:bodyPr>
          <a:lstStyle/>
          <a:p>
            <a:pPr marL="803275" lvl="2" indent="-791210">
              <a:lnSpc>
                <a:spcPct val="100000"/>
              </a:lnSpc>
              <a:spcBef>
                <a:spcPts val="770"/>
              </a:spcBef>
              <a:buSzPct val="96428"/>
              <a:buFont typeface="Arial"/>
              <a:buAutoNum type="arabicPeriod"/>
              <a:tabLst>
                <a:tab pos="803910"/>
              </a:tabLst>
            </a:pPr>
            <a:r>
              <a:rPr sz="2800" b="1" spc="-10">
                <a:latin typeface="Microsoft JhengHei"/>
                <a:cs typeface="Microsoft JhengHei"/>
              </a:rPr>
              <a:t>应付职工薪酬的性质</a:t>
            </a:r>
            <a:endParaRPr sz="2800">
              <a:latin typeface="Microsoft JhengHei"/>
              <a:cs typeface="Microsoft JhengHei"/>
            </a:endParaRPr>
          </a:p>
          <a:p>
            <a:pPr marL="803275" lvl="2" indent="-791210">
              <a:lnSpc>
                <a:spcPct val="100000"/>
              </a:lnSpc>
              <a:spcBef>
                <a:spcPts val="675"/>
              </a:spcBef>
              <a:buSzPct val="96428"/>
              <a:buFont typeface="Arial"/>
              <a:buAutoNum type="arabicPeriod"/>
              <a:tabLst>
                <a:tab pos="803910"/>
              </a:tabLst>
            </a:pPr>
            <a:r>
              <a:rPr sz="2800" b="1" spc="-15">
                <a:latin typeface="Microsoft JhengHei"/>
                <a:cs typeface="Microsoft JhengHei"/>
              </a:rPr>
              <a:t>应付工资</a:t>
            </a:r>
            <a:endParaRPr sz="2800">
              <a:latin typeface="Microsoft JhengHei"/>
              <a:cs typeface="Microsoft JhengHei"/>
            </a:endParaRPr>
          </a:p>
          <a:p>
            <a:pPr marL="803275" lvl="2" indent="-791210">
              <a:lnSpc>
                <a:spcPct val="100000"/>
              </a:lnSpc>
              <a:spcBef>
                <a:spcPts val="670"/>
              </a:spcBef>
              <a:buSzPct val="96428"/>
              <a:buFont typeface="Arial"/>
              <a:buAutoNum type="arabicPeriod"/>
              <a:tabLst>
                <a:tab pos="803910"/>
              </a:tabLst>
            </a:pPr>
            <a:r>
              <a:rPr sz="2800" b="1" spc="-10">
                <a:latin typeface="Microsoft JhengHei"/>
                <a:cs typeface="Microsoft JhengHei"/>
              </a:rPr>
              <a:t>应付福利费</a:t>
            </a:r>
            <a:endParaRPr sz="2800">
              <a:latin typeface="Microsoft JhengHei"/>
              <a:cs typeface="Microsoft JhengHei"/>
            </a:endParaRPr>
          </a:p>
          <a:p>
            <a:pPr marL="803275" lvl="2" indent="-791210">
              <a:lnSpc>
                <a:spcPct val="100000"/>
              </a:lnSpc>
              <a:spcBef>
                <a:spcPts val="670"/>
              </a:spcBef>
              <a:buSzPct val="96428"/>
              <a:buFont typeface="Arial"/>
              <a:buAutoNum type="arabicPeriod"/>
              <a:tabLst>
                <a:tab pos="803910"/>
              </a:tabLst>
            </a:pPr>
            <a:r>
              <a:rPr sz="2800" b="1" spc="-5">
                <a:latin typeface="Microsoft JhengHei"/>
                <a:cs typeface="Microsoft JhengHei"/>
              </a:rPr>
              <a:t>应付社会保险费和住房公积金</a:t>
            </a:r>
            <a:endParaRPr sz="2800">
              <a:latin typeface="Microsoft JhengHei"/>
              <a:cs typeface="Microsoft JhengHei"/>
            </a:endParaRPr>
          </a:p>
          <a:p>
            <a:pPr marL="803275" lvl="2" indent="-791210">
              <a:lnSpc>
                <a:spcPct val="100000"/>
              </a:lnSpc>
              <a:spcBef>
                <a:spcPts val="675"/>
              </a:spcBef>
              <a:buSzPct val="96428"/>
              <a:buFont typeface="Arial"/>
              <a:buAutoNum type="arabicPeriod"/>
              <a:tabLst>
                <a:tab pos="803910"/>
              </a:tabLst>
            </a:pPr>
            <a:r>
              <a:rPr sz="2800" b="1" spc="-5">
                <a:latin typeface="Microsoft JhengHei"/>
                <a:cs typeface="Microsoft JhengHei"/>
              </a:rPr>
              <a:t>应付工会经费和职工教育经费</a:t>
            </a:r>
            <a:endParaRPr sz="2800">
              <a:latin typeface="Microsoft JhengHei"/>
              <a:cs typeface="Microsoft JhengHei"/>
            </a:endParaRPr>
          </a:p>
          <a:p>
            <a:pPr marL="803275" lvl="2" indent="-791210">
              <a:lnSpc>
                <a:spcPct val="100000"/>
              </a:lnSpc>
              <a:spcBef>
                <a:spcPts val="670"/>
              </a:spcBef>
              <a:buSzPct val="96428"/>
              <a:buFont typeface="Arial"/>
              <a:buAutoNum type="arabicPeriod"/>
              <a:tabLst>
                <a:tab pos="803910"/>
              </a:tabLst>
            </a:pPr>
            <a:r>
              <a:rPr sz="2800" b="1" spc="-10">
                <a:latin typeface="Microsoft JhengHei"/>
                <a:cs typeface="Microsoft JhengHei"/>
              </a:rPr>
              <a:t>应付非货币性福利</a:t>
            </a:r>
            <a:endParaRPr sz="2800">
              <a:latin typeface="Microsoft JhengHei"/>
              <a:cs typeface="Microsoft JhengHei"/>
            </a:endParaRPr>
          </a:p>
          <a:p>
            <a:pPr marL="803275" lvl="2" indent="-791210">
              <a:lnSpc>
                <a:spcPct val="100000"/>
              </a:lnSpc>
              <a:spcBef>
                <a:spcPts val="675"/>
              </a:spcBef>
              <a:buSzPct val="96428"/>
              <a:buFont typeface="Arial"/>
              <a:buAutoNum type="arabicPeriod"/>
              <a:tabLst>
                <a:tab pos="803910"/>
              </a:tabLst>
            </a:pPr>
            <a:r>
              <a:rPr sz="2800" b="1" spc="-5">
                <a:latin typeface="Microsoft JhengHei"/>
                <a:cs typeface="Microsoft JhengHei"/>
              </a:rPr>
              <a:t>因解除与职工的劳动关系给予的补偿</a:t>
            </a:r>
            <a:endParaRPr sz="2800">
              <a:latin typeface="Microsoft JhengHei"/>
              <a:cs typeface="Microsoft JhengHei"/>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24</a:t>
            </a:fld>
          </a:p>
        </p:txBody>
      </p:sp>
      <p:sp>
        <p:nvSpPr>
          <p:cNvPr id="2" name="object 2"/>
          <p:cNvSpPr txBox="1"/>
          <p:nvPr/>
        </p:nvSpPr>
        <p:spPr>
          <a:xfrm>
            <a:off x="547052" y="245352"/>
            <a:ext cx="8547100" cy="6099175"/>
          </a:xfrm>
          <a:prstGeom prst="rect">
            <a:avLst/>
          </a:prstGeom>
        </p:spPr>
        <p:txBody>
          <a:bodyPr vert="horz" wrap="square" lIns="0" tIns="154305" rIns="0" bIns="0" rtlCol="0">
            <a:spAutoFit/>
          </a:bodyPr>
          <a:lstStyle/>
          <a:p>
            <a:pPr marL="803275" lvl="2" indent="-791210">
              <a:lnSpc>
                <a:spcPct val="100000"/>
              </a:lnSpc>
              <a:spcBef>
                <a:spcPts val="1215"/>
              </a:spcBef>
              <a:buSzPct val="96428"/>
              <a:buFont typeface="Arial"/>
              <a:buAutoNum type="arabicPeriod"/>
              <a:tabLst>
                <a:tab pos="803910"/>
              </a:tabLst>
            </a:pPr>
            <a:r>
              <a:rPr sz="2800" b="1" spc="-10">
                <a:latin typeface="Microsoft JhengHei"/>
                <a:cs typeface="Microsoft JhengHei"/>
              </a:rPr>
              <a:t>应付职工薪酬的性质</a:t>
            </a:r>
            <a:endParaRPr sz="2800">
              <a:latin typeface="Microsoft JhengHei"/>
              <a:cs typeface="Microsoft JhengHei"/>
            </a:endParaRPr>
          </a:p>
          <a:p>
            <a:pPr marL="354965" marR="5080" lvl="3" indent="-342265">
              <a:lnSpc>
                <a:spcPct val="110000"/>
              </a:lnSpc>
              <a:spcBef>
                <a:spcPts val="855"/>
              </a:spcBef>
              <a:buSzPct val="101785"/>
              <a:buFont typeface="Arial"/>
              <a:buChar char="•"/>
              <a:tabLst>
                <a:tab pos="354965"/>
                <a:tab pos="355600"/>
              </a:tabLst>
            </a:pPr>
            <a:r>
              <a:rPr sz="2800" b="1" spc="-5">
                <a:latin typeface="Microsoft JhengHei"/>
                <a:cs typeface="Microsoft JhengHei"/>
              </a:rPr>
              <a:t>职工薪酬，是指职工在职期间和离职后提供给职工</a:t>
            </a:r>
            <a:r>
              <a:rPr sz="2800" b="1" spc="-50">
                <a:latin typeface="Microsoft JhengHei"/>
                <a:cs typeface="Microsoft JhengHei"/>
              </a:rPr>
              <a:t> </a:t>
            </a:r>
            <a:r>
              <a:rPr sz="2800" b="1" spc="-5">
                <a:latin typeface="Microsoft JhengHei"/>
                <a:cs typeface="Microsoft JhengHei"/>
              </a:rPr>
              <a:t>的全部货币性薪酬和非货币性薪酬，既包括提供给</a:t>
            </a:r>
            <a:r>
              <a:rPr sz="2800" b="1" spc="-50">
                <a:latin typeface="Microsoft JhengHei"/>
                <a:cs typeface="Microsoft JhengHei"/>
              </a:rPr>
              <a:t> </a:t>
            </a:r>
            <a:r>
              <a:rPr sz="2800" b="1" spc="-5">
                <a:latin typeface="Microsoft JhengHei"/>
                <a:cs typeface="Microsoft JhengHei"/>
              </a:rPr>
              <a:t>职工本人的薪酬，也包括提供给职工配偶、子女或其其他被赡养人的福利等。</a:t>
            </a:r>
            <a:endParaRPr sz="2800">
              <a:latin typeface="Microsoft JhengHei"/>
              <a:cs typeface="Microsoft JhengHei"/>
            </a:endParaRPr>
          </a:p>
          <a:p>
            <a:pPr marL="354965" marR="1071880" lvl="3" indent="-342265">
              <a:lnSpc>
                <a:spcPct val="110000"/>
              </a:lnSpc>
              <a:spcBef>
                <a:spcPts val="670"/>
              </a:spcBef>
              <a:buSzPct val="101785"/>
              <a:buFont typeface="Arial"/>
              <a:buChar char="•"/>
              <a:tabLst>
                <a:tab pos="354965"/>
                <a:tab pos="355600"/>
              </a:tabLst>
            </a:pPr>
            <a:r>
              <a:rPr sz="2800" b="1" spc="-5">
                <a:latin typeface="Microsoft JhengHei"/>
                <a:cs typeface="Microsoft JhengHei"/>
              </a:rPr>
              <a:t>应付职工薪酬核算的内容包括：职工工资、奖金、津贴和补贴、职工福利费，医疗、养</a:t>
            </a:r>
            <a:endParaRPr sz="2800">
              <a:latin typeface="Microsoft JhengHei"/>
              <a:cs typeface="Microsoft JhengHei"/>
            </a:endParaRPr>
          </a:p>
          <a:p>
            <a:pPr marL="355600">
              <a:lnSpc>
                <a:spcPct val="100000"/>
              </a:lnSpc>
              <a:spcBef>
                <a:spcPts val="335"/>
              </a:spcBef>
            </a:pPr>
            <a:r>
              <a:rPr sz="2800" b="1" spc="-5">
                <a:latin typeface="Microsoft JhengHei"/>
                <a:cs typeface="Microsoft JhengHei"/>
              </a:rPr>
              <a:t>老、失业、工伤、生育等社会保险费，住房公</a:t>
            </a:r>
            <a:endParaRPr sz="2800">
              <a:latin typeface="Microsoft JhengHei"/>
              <a:cs typeface="Microsoft JhengHei"/>
            </a:endParaRPr>
          </a:p>
          <a:p>
            <a:pPr marL="355600" marR="360680">
              <a:lnSpc>
                <a:spcPct val="110000"/>
              </a:lnSpc>
            </a:pPr>
            <a:r>
              <a:rPr sz="2800" b="1" spc="-5">
                <a:latin typeface="Microsoft JhengHei"/>
                <a:cs typeface="Microsoft JhengHei"/>
              </a:rPr>
              <a:t>公积金，工会经费，职工教育经费，非货币性福利</a:t>
            </a:r>
            <a:r>
              <a:rPr sz="2800" b="1" spc="-25">
                <a:latin typeface="Microsoft JhengHei"/>
                <a:cs typeface="Microsoft JhengHei"/>
              </a:rPr>
              <a:t>等。</a:t>
            </a:r>
            <a:endParaRPr sz="2800">
              <a:latin typeface="Microsoft JhengHei"/>
              <a:cs typeface="Microsoft JhengHei"/>
            </a:endParaRPr>
          </a:p>
          <a:p>
            <a:pPr marL="566420" indent="-554355">
              <a:lnSpc>
                <a:spcPct val="100000"/>
              </a:lnSpc>
              <a:spcBef>
                <a:spcPts val="830"/>
              </a:spcBef>
              <a:buSzPct val="96428"/>
              <a:buFont typeface="Arial"/>
              <a:buAutoNum type="arabicPeriod"/>
              <a:tabLst>
                <a:tab pos="567055"/>
              </a:tabLst>
            </a:pPr>
            <a:r>
              <a:rPr sz="2800" b="1" spc="-5">
                <a:latin typeface="Microsoft JhengHei"/>
                <a:cs typeface="Microsoft JhengHei"/>
              </a:rPr>
              <a:t>职工工资、奖金、津贴和补贴；</a:t>
            </a:r>
            <a:endParaRPr sz="2800">
              <a:latin typeface="Microsoft JhengHei"/>
              <a:cs typeface="Microsoft JhengHei"/>
            </a:endParaRPr>
          </a:p>
          <a:p>
            <a:pPr marL="566420" indent="-554355">
              <a:lnSpc>
                <a:spcPct val="100000"/>
              </a:lnSpc>
              <a:spcBef>
                <a:spcPts val="1005"/>
              </a:spcBef>
              <a:buSzPct val="96428"/>
              <a:buFont typeface="Arial"/>
              <a:buAutoNum type="arabicPeriod"/>
              <a:tabLst>
                <a:tab pos="567055"/>
              </a:tabLst>
            </a:pPr>
            <a:r>
              <a:rPr sz="2800" b="1" spc="-10">
                <a:latin typeface="Microsoft JhengHei"/>
                <a:cs typeface="Microsoft JhengHei"/>
              </a:rPr>
              <a:t>职工福利费；</a:t>
            </a:r>
            <a:endParaRPr sz="2800">
              <a:latin typeface="Microsoft JhengHei"/>
              <a:cs typeface="Microsoft JhengHei"/>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25</a:t>
            </a:fld>
          </a:p>
        </p:txBody>
      </p:sp>
      <p:sp>
        <p:nvSpPr>
          <p:cNvPr id="2" name="object 2"/>
          <p:cNvSpPr txBox="1"/>
          <p:nvPr/>
        </p:nvSpPr>
        <p:spPr>
          <a:xfrm>
            <a:off x="535940" y="537711"/>
            <a:ext cx="8204200" cy="5031105"/>
          </a:xfrm>
          <a:prstGeom prst="rect">
            <a:avLst/>
          </a:prstGeom>
        </p:spPr>
        <p:txBody>
          <a:bodyPr vert="horz" wrap="square" lIns="0" tIns="12700" rIns="0" bIns="0" rtlCol="0">
            <a:spAutoFit/>
          </a:bodyPr>
          <a:lstStyle/>
          <a:p>
            <a:pPr marL="355600" marR="873760" indent="-342900">
              <a:lnSpc>
                <a:spcPct val="115300"/>
              </a:lnSpc>
              <a:spcBef>
                <a:spcPts val="100"/>
              </a:spcBef>
              <a:buSzPct val="96428"/>
              <a:buFont typeface="Arial"/>
              <a:buAutoNum type="arabicPeriod" startAt="3"/>
              <a:tabLst>
                <a:tab pos="567055"/>
              </a:tabLst>
            </a:pPr>
            <a:r>
              <a:rPr sz="2800" b="1" spc="-5">
                <a:latin typeface="Microsoft JhengHei"/>
                <a:cs typeface="Microsoft JhengHei"/>
              </a:rPr>
              <a:t>医疗保险费、养老保险费、失业保险费、工工伤保险费和生育保险费等社会保险费；</a:t>
            </a:r>
            <a:endParaRPr sz="2800">
              <a:latin typeface="Microsoft JhengHei"/>
              <a:cs typeface="Microsoft JhengHei"/>
            </a:endParaRPr>
          </a:p>
          <a:p>
            <a:pPr marL="566420" indent="-554355">
              <a:lnSpc>
                <a:spcPct val="100000"/>
              </a:lnSpc>
              <a:spcBef>
                <a:spcPts val="585"/>
              </a:spcBef>
              <a:buSzPct val="96428"/>
              <a:buFont typeface="Arial"/>
              <a:buAutoNum type="arabicPeriod" startAt="3"/>
              <a:tabLst>
                <a:tab pos="567055"/>
              </a:tabLst>
            </a:pPr>
            <a:r>
              <a:rPr sz="2800" b="1" spc="-10">
                <a:latin typeface="Microsoft JhengHei"/>
                <a:cs typeface="Microsoft JhengHei"/>
              </a:rPr>
              <a:t>住房公积金；</a:t>
            </a:r>
            <a:endParaRPr sz="2800">
              <a:latin typeface="Microsoft JhengHei"/>
              <a:cs typeface="Microsoft JhengHei"/>
            </a:endParaRPr>
          </a:p>
          <a:p>
            <a:pPr marL="566420" indent="-554355">
              <a:lnSpc>
                <a:spcPct val="100000"/>
              </a:lnSpc>
              <a:spcBef>
                <a:spcPts val="675"/>
              </a:spcBef>
              <a:buSzPct val="96428"/>
              <a:buFont typeface="Arial"/>
              <a:buAutoNum type="arabicPeriod" startAt="3"/>
              <a:tabLst>
                <a:tab pos="567055"/>
              </a:tabLst>
            </a:pPr>
            <a:r>
              <a:rPr sz="2800" b="1" spc="-5">
                <a:latin typeface="Microsoft JhengHei"/>
                <a:cs typeface="Microsoft JhengHei"/>
              </a:rPr>
              <a:t>工会经费和职工教育经费；</a:t>
            </a:r>
            <a:endParaRPr sz="2800">
              <a:latin typeface="Microsoft JhengHei"/>
              <a:cs typeface="Microsoft JhengHei"/>
            </a:endParaRPr>
          </a:p>
          <a:p>
            <a:pPr marL="566420" indent="-554355">
              <a:lnSpc>
                <a:spcPct val="100000"/>
              </a:lnSpc>
              <a:spcBef>
                <a:spcPts val="670"/>
              </a:spcBef>
              <a:buSzPct val="96428"/>
              <a:buFont typeface="Arial"/>
              <a:buAutoNum type="arabicPeriod" startAt="3"/>
              <a:tabLst>
                <a:tab pos="567055"/>
              </a:tabLst>
            </a:pPr>
            <a:r>
              <a:rPr sz="2800" b="1">
                <a:latin typeface="Microsoft JhengHei"/>
                <a:cs typeface="Microsoft JhengHei"/>
              </a:rPr>
              <a:t>非货币性福利；（新</a:t>
            </a:r>
            <a:r>
              <a:rPr sz="2800" b="1" spc="-50">
                <a:latin typeface="Microsoft JhengHei"/>
                <a:cs typeface="Microsoft JhengHei"/>
              </a:rPr>
              <a:t>）</a:t>
            </a:r>
            <a:endParaRPr sz="2800">
              <a:latin typeface="Microsoft JhengHei"/>
              <a:cs typeface="Microsoft JhengHei"/>
            </a:endParaRPr>
          </a:p>
          <a:p>
            <a:pPr marL="566420" indent="-554355">
              <a:lnSpc>
                <a:spcPct val="100000"/>
              </a:lnSpc>
              <a:spcBef>
                <a:spcPts val="675"/>
              </a:spcBef>
              <a:buSzPct val="96428"/>
              <a:buFont typeface="Arial"/>
              <a:buAutoNum type="arabicPeriod" startAt="3"/>
              <a:tabLst>
                <a:tab pos="567055"/>
              </a:tabLst>
            </a:pPr>
            <a:r>
              <a:rPr sz="2800" b="1">
                <a:latin typeface="Microsoft JhengHei"/>
                <a:cs typeface="Microsoft JhengHei"/>
              </a:rPr>
              <a:t>因解除与职工的劳动关系给予的补偿；（新</a:t>
            </a:r>
            <a:r>
              <a:rPr sz="2800" b="1" spc="-50">
                <a:latin typeface="Microsoft JhengHei"/>
                <a:cs typeface="Microsoft JhengHei"/>
              </a:rPr>
              <a:t>）</a:t>
            </a:r>
            <a:endParaRPr sz="2800">
              <a:latin typeface="Microsoft JhengHei"/>
              <a:cs typeface="Microsoft JhengHei"/>
            </a:endParaRPr>
          </a:p>
          <a:p>
            <a:pPr marL="566420" indent="-554355">
              <a:lnSpc>
                <a:spcPct val="100000"/>
              </a:lnSpc>
              <a:spcBef>
                <a:spcPts val="670"/>
              </a:spcBef>
              <a:buSzPct val="96428"/>
              <a:buFont typeface="Arial"/>
              <a:buAutoNum type="arabicPeriod" startAt="3"/>
              <a:tabLst>
                <a:tab pos="567055"/>
              </a:tabLst>
            </a:pPr>
            <a:r>
              <a:rPr sz="2800" b="1" spc="-5">
                <a:latin typeface="Microsoft JhengHei"/>
                <a:cs typeface="Microsoft JhengHei"/>
              </a:rPr>
              <a:t>其他与获得职工提供的服务相关的支出。</a:t>
            </a:r>
            <a:endParaRPr sz="2800">
              <a:latin typeface="Microsoft JhengHei"/>
              <a:cs typeface="Microsoft JhengHei"/>
            </a:endParaRPr>
          </a:p>
          <a:p>
            <a:pPr>
              <a:lnSpc>
                <a:spcPct val="100000"/>
              </a:lnSpc>
              <a:spcBef>
                <a:spcPts val="35"/>
              </a:spcBef>
            </a:pPr>
            <a:endParaRPr sz="2450">
              <a:latin typeface="Microsoft JhengHei"/>
              <a:cs typeface="Microsoft JhengHei"/>
            </a:endParaRPr>
          </a:p>
          <a:p>
            <a:pPr marL="355600" marR="5080" indent="-342900">
              <a:lnSpc>
                <a:spcPct val="104900"/>
              </a:lnSpc>
            </a:pPr>
            <a:r>
              <a:rPr sz="2800" b="1" spc="-470">
                <a:latin typeface="Microsoft JhengHei"/>
                <a:cs typeface="Microsoft JhengHei"/>
              </a:rPr>
              <a:t>应设置</a:t>
            </a:r>
            <a:r>
              <a:rPr sz="2800" b="1" spc="-700">
                <a:latin typeface="Arial"/>
                <a:cs typeface="Arial"/>
              </a:rPr>
              <a:t>““</a:t>
            </a:r>
            <a:r>
              <a:rPr sz="2800" b="1" spc="-235">
                <a:latin typeface="Microsoft JhengHei"/>
                <a:cs typeface="Microsoft JhengHei"/>
              </a:rPr>
              <a:t>应付职工薪酬</a:t>
            </a:r>
            <a:r>
              <a:rPr sz="2800" b="1" spc="-700">
                <a:latin typeface="Arial"/>
                <a:cs typeface="Arial"/>
              </a:rPr>
              <a:t>””</a:t>
            </a:r>
            <a:r>
              <a:rPr sz="2800" b="1" spc="-5">
                <a:latin typeface="Microsoft JhengHei"/>
                <a:cs typeface="Microsoft JhengHei"/>
              </a:rPr>
              <a:t>科目进行核算，该科目应按照职职工薪酬的类别设置明细科目。</a:t>
            </a:r>
            <a:endParaRPr sz="2800">
              <a:latin typeface="Microsoft JhengHei"/>
              <a:cs typeface="Microsoft JhengHei"/>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26</a:t>
            </a:fld>
          </a:p>
        </p:txBody>
      </p:sp>
      <p:sp>
        <p:nvSpPr>
          <p:cNvPr id="2" name="object 2"/>
          <p:cNvSpPr txBox="1"/>
          <p:nvPr/>
        </p:nvSpPr>
        <p:spPr>
          <a:xfrm>
            <a:off x="258128" y="386335"/>
            <a:ext cx="8547100" cy="5662930"/>
          </a:xfrm>
          <a:prstGeom prst="rect">
            <a:avLst/>
          </a:prstGeom>
        </p:spPr>
        <p:txBody>
          <a:bodyPr vert="horz" wrap="square" lIns="0" tIns="12065" rIns="0" bIns="0" rtlCol="0">
            <a:spAutoFit/>
          </a:bodyPr>
          <a:lstStyle/>
          <a:p>
            <a:pPr marL="354965" marR="5080" indent="-342265">
              <a:lnSpc>
                <a:spcPct val="120600"/>
              </a:lnSpc>
              <a:spcBef>
                <a:spcPts val="95"/>
              </a:spcBef>
              <a:buSzPct val="101785"/>
              <a:buFont typeface="Arial"/>
              <a:buChar char="•"/>
              <a:tabLst>
                <a:tab pos="354965"/>
                <a:tab pos="355600"/>
              </a:tabLst>
            </a:pPr>
            <a:r>
              <a:rPr sz="2800" b="1" spc="-235">
                <a:latin typeface="Microsoft JhengHei"/>
                <a:cs typeface="Microsoft JhengHei"/>
              </a:rPr>
              <a:t>企业应当通过</a:t>
            </a:r>
            <a:r>
              <a:rPr sz="2800" b="1" spc="-700">
                <a:latin typeface="Arial"/>
                <a:cs typeface="Arial"/>
              </a:rPr>
              <a:t>““</a:t>
            </a:r>
            <a:r>
              <a:rPr sz="2800" b="1" spc="-235">
                <a:latin typeface="Microsoft JhengHei"/>
                <a:cs typeface="Microsoft JhengHei"/>
              </a:rPr>
              <a:t>应付职工薪酬</a:t>
            </a:r>
            <a:r>
              <a:rPr sz="2800" b="1" spc="-700">
                <a:latin typeface="Arial"/>
                <a:cs typeface="Arial"/>
              </a:rPr>
              <a:t>””</a:t>
            </a:r>
            <a:r>
              <a:rPr sz="2800" b="1" spc="-5">
                <a:latin typeface="Microsoft JhengHei"/>
                <a:cs typeface="Microsoft JhengHei"/>
              </a:rPr>
              <a:t>科目，核算应付职工薪酬酬的提取、结算、使用等情况。</a:t>
            </a:r>
            <a:endParaRPr sz="2800">
              <a:latin typeface="Microsoft JhengHei"/>
              <a:cs typeface="Microsoft JhengHei"/>
            </a:endParaRPr>
          </a:p>
          <a:p>
            <a:pPr marL="12700">
              <a:lnSpc>
                <a:spcPct val="100000"/>
              </a:lnSpc>
              <a:spcBef>
                <a:spcPts val="990"/>
              </a:spcBef>
            </a:pPr>
            <a:r>
              <a:rPr sz="2800" b="1">
                <a:latin typeface="Microsoft JhengHei"/>
                <a:cs typeface="Microsoft JhengHei"/>
              </a:rPr>
              <a:t>应付职工薪酬</a:t>
            </a:r>
            <a:r>
              <a:rPr sz="2800" b="1">
                <a:latin typeface="Arial"/>
                <a:cs typeface="Arial"/>
              </a:rPr>
              <a:t>--</a:t>
            </a:r>
            <a:r>
              <a:rPr sz="2800" b="1" spc="-25">
                <a:latin typeface="Microsoft JhengHei"/>
                <a:cs typeface="Microsoft JhengHei"/>
              </a:rPr>
              <a:t>工资</a:t>
            </a:r>
            <a:endParaRPr sz="2800">
              <a:latin typeface="Microsoft JhengHei"/>
              <a:cs typeface="Microsoft JhengHei"/>
            </a:endParaRPr>
          </a:p>
          <a:p>
            <a:pPr marL="12700">
              <a:lnSpc>
                <a:spcPct val="100000"/>
              </a:lnSpc>
              <a:spcBef>
                <a:spcPts val="1175"/>
              </a:spcBef>
            </a:pPr>
            <a:r>
              <a:rPr sz="2800" b="1">
                <a:latin typeface="Arial"/>
                <a:cs typeface="Arial"/>
              </a:rPr>
              <a:t>--</a:t>
            </a:r>
            <a:r>
              <a:rPr sz="2800" b="1" spc="-15">
                <a:latin typeface="Microsoft JhengHei"/>
                <a:cs typeface="Microsoft JhengHei"/>
              </a:rPr>
              <a:t>职工福利</a:t>
            </a:r>
            <a:endParaRPr sz="2800">
              <a:latin typeface="Microsoft JhengHei"/>
              <a:cs typeface="Microsoft JhengHei"/>
            </a:endParaRPr>
          </a:p>
          <a:p>
            <a:pPr marL="12700">
              <a:lnSpc>
                <a:spcPct val="100000"/>
              </a:lnSpc>
              <a:spcBef>
                <a:spcPts val="1180"/>
              </a:spcBef>
            </a:pPr>
            <a:r>
              <a:rPr sz="2800" b="1">
                <a:latin typeface="Arial"/>
                <a:cs typeface="Arial"/>
              </a:rPr>
              <a:t>--</a:t>
            </a:r>
            <a:r>
              <a:rPr sz="2800" b="1" spc="-10">
                <a:latin typeface="Microsoft JhengHei"/>
                <a:cs typeface="Microsoft JhengHei"/>
              </a:rPr>
              <a:t>社会保险费</a:t>
            </a:r>
            <a:endParaRPr sz="2800">
              <a:latin typeface="Microsoft JhengHei"/>
              <a:cs typeface="Microsoft JhengHei"/>
            </a:endParaRPr>
          </a:p>
          <a:p>
            <a:pPr marL="12700">
              <a:lnSpc>
                <a:spcPct val="100000"/>
              </a:lnSpc>
              <a:spcBef>
                <a:spcPts val="1175"/>
              </a:spcBef>
            </a:pPr>
            <a:r>
              <a:rPr sz="2800" b="1">
                <a:latin typeface="Arial"/>
                <a:cs typeface="Arial"/>
              </a:rPr>
              <a:t>--</a:t>
            </a:r>
            <a:r>
              <a:rPr sz="2800" b="1" spc="-10">
                <a:latin typeface="Microsoft JhengHei"/>
                <a:cs typeface="Microsoft JhengHei"/>
              </a:rPr>
              <a:t>住房公积金</a:t>
            </a:r>
            <a:endParaRPr sz="2800">
              <a:latin typeface="Microsoft JhengHei"/>
              <a:cs typeface="Microsoft JhengHei"/>
            </a:endParaRPr>
          </a:p>
          <a:p>
            <a:pPr marL="12700">
              <a:lnSpc>
                <a:spcPct val="100000"/>
              </a:lnSpc>
              <a:spcBef>
                <a:spcPts val="1175"/>
              </a:spcBef>
            </a:pPr>
            <a:r>
              <a:rPr sz="2800" b="1">
                <a:latin typeface="Arial"/>
                <a:cs typeface="Arial"/>
              </a:rPr>
              <a:t>--</a:t>
            </a:r>
            <a:r>
              <a:rPr sz="2800" b="1" spc="-15">
                <a:latin typeface="Microsoft JhengHei"/>
                <a:cs typeface="Microsoft JhengHei"/>
              </a:rPr>
              <a:t>工会经费</a:t>
            </a:r>
            <a:endParaRPr sz="2800">
              <a:latin typeface="Microsoft JhengHei"/>
              <a:cs typeface="Microsoft JhengHei"/>
            </a:endParaRPr>
          </a:p>
          <a:p>
            <a:pPr marL="12700">
              <a:lnSpc>
                <a:spcPct val="100000"/>
              </a:lnSpc>
              <a:spcBef>
                <a:spcPts val="1175"/>
              </a:spcBef>
            </a:pPr>
            <a:r>
              <a:rPr sz="2800" b="1">
                <a:latin typeface="Arial"/>
                <a:cs typeface="Arial"/>
              </a:rPr>
              <a:t>--</a:t>
            </a:r>
            <a:r>
              <a:rPr sz="2800" b="1" spc="-10">
                <a:latin typeface="Microsoft JhengHei"/>
                <a:cs typeface="Microsoft JhengHei"/>
              </a:rPr>
              <a:t>职工教育经费</a:t>
            </a:r>
            <a:endParaRPr sz="2800">
              <a:latin typeface="Microsoft JhengHei"/>
              <a:cs typeface="Microsoft JhengHei"/>
            </a:endParaRPr>
          </a:p>
          <a:p>
            <a:pPr marL="12700">
              <a:lnSpc>
                <a:spcPct val="100000"/>
              </a:lnSpc>
              <a:spcBef>
                <a:spcPts val="1175"/>
              </a:spcBef>
            </a:pPr>
            <a:r>
              <a:rPr sz="2800" b="1">
                <a:latin typeface="Arial"/>
                <a:cs typeface="Arial"/>
              </a:rPr>
              <a:t>--</a:t>
            </a:r>
            <a:r>
              <a:rPr sz="2800" b="1" spc="-10">
                <a:latin typeface="Microsoft JhengHei"/>
                <a:cs typeface="Microsoft JhengHei"/>
              </a:rPr>
              <a:t>非货币性福利</a:t>
            </a:r>
            <a:endParaRPr sz="2800">
              <a:latin typeface="Microsoft JhengHei"/>
              <a:cs typeface="Microsoft JhengHei"/>
            </a:endParaRPr>
          </a:p>
          <a:p>
            <a:pPr marL="12700">
              <a:lnSpc>
                <a:spcPct val="100000"/>
              </a:lnSpc>
              <a:spcBef>
                <a:spcPts val="1365"/>
              </a:spcBef>
            </a:pPr>
            <a:r>
              <a:rPr sz="2800" b="1" spc="-5">
                <a:latin typeface="Microsoft JhengHei"/>
                <a:cs typeface="Microsoft JhengHei"/>
              </a:rPr>
              <a:t>应付职工薪酬项目设置明细科目，进行明细核算。</a:t>
            </a:r>
            <a:endParaRPr sz="2800">
              <a:latin typeface="Microsoft JhengHei"/>
              <a:cs typeface="Microsoft JhengHei"/>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27</a:t>
            </a:fld>
          </a:p>
        </p:txBody>
      </p:sp>
      <p:sp>
        <p:nvSpPr>
          <p:cNvPr id="2" name="object 2"/>
          <p:cNvSpPr txBox="1">
            <a:spLocks noGrp="1"/>
          </p:cNvSpPr>
          <p:nvPr>
            <p:ph type="title"/>
          </p:nvPr>
        </p:nvSpPr>
        <p:spPr>
          <a:xfrm>
            <a:off x="78740" y="468742"/>
            <a:ext cx="2239010" cy="452120"/>
          </a:xfrm>
          <a:prstGeom prst="rect">
            <a:avLst/>
          </a:prstGeom>
        </p:spPr>
        <p:txBody>
          <a:bodyPr vert="horz" wrap="square" lIns="0" tIns="12700" rIns="0" bIns="0" rtlCol="0">
            <a:spAutoFit/>
          </a:bodyPr>
          <a:lstStyle/>
          <a:p>
            <a:pPr marL="12700">
              <a:lnSpc>
                <a:spcPct val="100000"/>
              </a:lnSpc>
              <a:spcBef>
                <a:spcPts val="100"/>
              </a:spcBef>
            </a:pPr>
            <a:r>
              <a:rPr spc="-10">
                <a:latin typeface="Arial"/>
                <a:cs typeface="Arial"/>
              </a:rPr>
              <a:t>8.4.2</a:t>
            </a:r>
            <a:r>
              <a:rPr spc="-15"/>
              <a:t>应付工资</a:t>
            </a:r>
          </a:p>
        </p:txBody>
      </p:sp>
      <p:sp>
        <p:nvSpPr>
          <p:cNvPr id="3" name="object 3"/>
          <p:cNvSpPr txBox="1"/>
          <p:nvPr/>
        </p:nvSpPr>
        <p:spPr>
          <a:xfrm>
            <a:off x="78740" y="869512"/>
            <a:ext cx="8221345" cy="5384165"/>
          </a:xfrm>
          <a:prstGeom prst="rect">
            <a:avLst/>
          </a:prstGeom>
        </p:spPr>
        <p:txBody>
          <a:bodyPr vert="horz" wrap="square" lIns="0" tIns="140335" rIns="0" bIns="0" rtlCol="0">
            <a:spAutoFit/>
          </a:bodyPr>
          <a:lstStyle/>
          <a:p>
            <a:pPr marL="12700">
              <a:lnSpc>
                <a:spcPct val="100000"/>
              </a:lnSpc>
              <a:spcBef>
                <a:spcPts val="1105"/>
              </a:spcBef>
            </a:pPr>
            <a:r>
              <a:rPr sz="2400" b="1">
                <a:latin typeface="Arial"/>
                <a:cs typeface="Arial"/>
              </a:rPr>
              <a:t>1</a:t>
            </a:r>
            <a:r>
              <a:rPr sz="2400" b="1">
                <a:latin typeface="Microsoft JhengHei"/>
                <a:cs typeface="Microsoft JhengHei"/>
              </a:rPr>
              <a:t>、工资总额</a:t>
            </a:r>
            <a:r>
              <a:rPr sz="2400" b="1">
                <a:latin typeface="Arial"/>
                <a:cs typeface="Arial"/>
              </a:rPr>
              <a:t>:</a:t>
            </a:r>
            <a:r>
              <a:rPr sz="2400" b="1" spc="-5">
                <a:latin typeface="Microsoft JhengHei"/>
                <a:cs typeface="Microsoft JhengHei"/>
              </a:rPr>
              <a:t>在一定时期内实际支付给职工的劳动报酬总数。</a:t>
            </a:r>
            <a:endParaRPr sz="2400">
              <a:latin typeface="Microsoft JhengHei"/>
              <a:cs typeface="Microsoft JhengHei"/>
            </a:endParaRPr>
          </a:p>
          <a:p>
            <a:pPr marL="12700" marR="2139315">
              <a:lnSpc>
                <a:spcPct val="135000"/>
              </a:lnSpc>
            </a:pPr>
            <a:r>
              <a:rPr sz="2400" b="1">
                <a:latin typeface="Arial"/>
                <a:cs typeface="Arial"/>
              </a:rPr>
              <a:t>2</a:t>
            </a:r>
            <a:r>
              <a:rPr sz="2400" b="1">
                <a:latin typeface="Microsoft JhengHei"/>
                <a:cs typeface="Microsoft JhengHei"/>
              </a:rPr>
              <a:t>、工资结算</a:t>
            </a:r>
            <a:r>
              <a:rPr sz="2400" b="1">
                <a:latin typeface="Arial"/>
                <a:cs typeface="Arial"/>
              </a:rPr>
              <a:t>:</a:t>
            </a:r>
            <a:r>
              <a:rPr sz="2400" b="1" spc="-5">
                <a:latin typeface="Microsoft JhengHei"/>
                <a:cs typeface="Microsoft JhengHei"/>
              </a:rPr>
              <a:t>包括工资的计算和工资的发放。</a:t>
            </a:r>
            <a:r>
              <a:rPr sz="2400" b="1">
                <a:latin typeface="Microsoft JhengHei"/>
                <a:cs typeface="Microsoft JhengHei"/>
              </a:rPr>
              <a:t>借：应付工资薪酬</a:t>
            </a:r>
            <a:r>
              <a:rPr sz="2400" b="1">
                <a:latin typeface="Arial"/>
                <a:cs typeface="Arial"/>
              </a:rPr>
              <a:t>—</a:t>
            </a:r>
            <a:r>
              <a:rPr sz="2400" b="1" spc="-25">
                <a:latin typeface="Microsoft JhengHei"/>
                <a:cs typeface="Microsoft JhengHei"/>
              </a:rPr>
              <a:t>工资</a:t>
            </a:r>
            <a:endParaRPr sz="2400">
              <a:latin typeface="Microsoft JhengHei"/>
              <a:cs typeface="Microsoft JhengHei"/>
            </a:endParaRPr>
          </a:p>
          <a:p>
            <a:pPr marL="12700" marR="4542790">
              <a:lnSpc>
                <a:spcPct val="135000"/>
              </a:lnSpc>
              <a:spcBef>
                <a:spcPts val="160"/>
              </a:spcBef>
            </a:pPr>
            <a:r>
              <a:rPr sz="2400" b="1">
                <a:latin typeface="Microsoft JhengHei"/>
                <a:cs typeface="Microsoft JhengHei"/>
              </a:rPr>
              <a:t>贷：银行存款（支付工资</a:t>
            </a:r>
            <a:r>
              <a:rPr sz="2400" b="1" spc="-50">
                <a:latin typeface="Microsoft JhengHei"/>
                <a:cs typeface="Microsoft JhengHei"/>
              </a:rPr>
              <a:t>）</a:t>
            </a:r>
            <a:r>
              <a:rPr sz="2400" b="1">
                <a:latin typeface="Microsoft JhengHei"/>
                <a:cs typeface="Microsoft JhengHei"/>
              </a:rPr>
              <a:t>其他应付款（结转代扣款</a:t>
            </a:r>
            <a:r>
              <a:rPr sz="2400" b="1" spc="-50">
                <a:latin typeface="Microsoft JhengHei"/>
                <a:cs typeface="Microsoft JhengHei"/>
              </a:rPr>
              <a:t>）</a:t>
            </a:r>
            <a:endParaRPr sz="2400">
              <a:latin typeface="Microsoft JhengHei"/>
              <a:cs typeface="Microsoft JhengHei"/>
            </a:endParaRPr>
          </a:p>
          <a:p>
            <a:pPr marL="12700">
              <a:lnSpc>
                <a:spcPct val="100000"/>
              </a:lnSpc>
              <a:spcBef>
                <a:spcPts val="850"/>
              </a:spcBef>
            </a:pPr>
            <a:r>
              <a:rPr sz="2400" b="1">
                <a:latin typeface="Microsoft JhengHei"/>
                <a:cs typeface="Microsoft JhengHei"/>
              </a:rPr>
              <a:t>应交税费</a:t>
            </a:r>
            <a:r>
              <a:rPr sz="2400" b="1">
                <a:latin typeface="Arial"/>
                <a:cs typeface="Arial"/>
              </a:rPr>
              <a:t>—</a:t>
            </a:r>
            <a:r>
              <a:rPr sz="2400" b="1">
                <a:latin typeface="Microsoft JhengHei"/>
                <a:cs typeface="Microsoft JhengHei"/>
              </a:rPr>
              <a:t>个人所得税（个人所得税</a:t>
            </a:r>
            <a:r>
              <a:rPr sz="2400" b="1" spc="-50">
                <a:latin typeface="Microsoft JhengHei"/>
                <a:cs typeface="Microsoft JhengHei"/>
              </a:rPr>
              <a:t>）</a:t>
            </a:r>
            <a:endParaRPr sz="2400">
              <a:latin typeface="Microsoft JhengHei"/>
              <a:cs typeface="Microsoft JhengHei"/>
            </a:endParaRPr>
          </a:p>
          <a:p>
            <a:pPr marL="12700">
              <a:lnSpc>
                <a:spcPct val="100000"/>
              </a:lnSpc>
              <a:spcBef>
                <a:spcPts val="1010"/>
              </a:spcBef>
            </a:pPr>
            <a:r>
              <a:rPr sz="2400" b="1">
                <a:latin typeface="Arial"/>
                <a:cs typeface="Arial"/>
              </a:rPr>
              <a:t>3</a:t>
            </a:r>
            <a:r>
              <a:rPr sz="2400" b="1" spc="-10">
                <a:latin typeface="Microsoft JhengHei"/>
                <a:cs typeface="Microsoft JhengHei"/>
              </a:rPr>
              <a:t>、工资分配：</a:t>
            </a:r>
            <a:endParaRPr sz="2400">
              <a:latin typeface="Microsoft JhengHei"/>
              <a:cs typeface="Microsoft JhengHei"/>
            </a:endParaRPr>
          </a:p>
          <a:p>
            <a:pPr marL="354965" marR="783590" indent="-342900">
              <a:lnSpc>
                <a:spcPct val="120600"/>
              </a:lnSpc>
              <a:spcBef>
                <a:spcPts val="409"/>
              </a:spcBef>
            </a:pPr>
            <a:r>
              <a:rPr sz="2400" b="1">
                <a:latin typeface="Microsoft JhengHei"/>
                <a:cs typeface="Microsoft JhengHei"/>
              </a:rPr>
              <a:t>借</a:t>
            </a:r>
            <a:r>
              <a:rPr sz="2400" b="1">
                <a:latin typeface="Arial"/>
                <a:cs typeface="Arial"/>
              </a:rPr>
              <a:t>:</a:t>
            </a:r>
            <a:r>
              <a:rPr sz="2400" b="1" spc="-5">
                <a:latin typeface="Microsoft JhengHei"/>
                <a:cs typeface="Microsoft JhengHei"/>
              </a:rPr>
              <a:t>生产成本、制造费用、管理费用、销售费用、在建工</a:t>
            </a:r>
            <a:r>
              <a:rPr sz="2400" b="1" spc="-20">
                <a:latin typeface="Microsoft JhengHei"/>
                <a:cs typeface="Microsoft JhengHei"/>
              </a:rPr>
              <a:t>工程、</a:t>
            </a:r>
            <a:endParaRPr sz="2400">
              <a:latin typeface="Microsoft JhengHei"/>
              <a:cs typeface="Microsoft JhengHei"/>
            </a:endParaRPr>
          </a:p>
          <a:p>
            <a:pPr marL="12700">
              <a:lnSpc>
                <a:spcPct val="100000"/>
              </a:lnSpc>
              <a:spcBef>
                <a:spcPts val="1010"/>
              </a:spcBef>
            </a:pPr>
            <a:r>
              <a:rPr sz="2400" b="1" spc="-10">
                <a:latin typeface="Microsoft JhengHei"/>
                <a:cs typeface="Microsoft JhengHei"/>
              </a:rPr>
              <a:t>研发支出等</a:t>
            </a:r>
            <a:endParaRPr sz="2400">
              <a:latin typeface="Microsoft JhengHei"/>
              <a:cs typeface="Microsoft JhengHei"/>
            </a:endParaRPr>
          </a:p>
          <a:p>
            <a:pPr marL="12700">
              <a:lnSpc>
                <a:spcPct val="100000"/>
              </a:lnSpc>
              <a:spcBef>
                <a:spcPts val="850"/>
              </a:spcBef>
            </a:pPr>
            <a:r>
              <a:rPr sz="2400" b="1">
                <a:latin typeface="Microsoft JhengHei"/>
                <a:cs typeface="Microsoft JhengHei"/>
              </a:rPr>
              <a:t>贷：应付职工薪酬</a:t>
            </a:r>
            <a:r>
              <a:rPr sz="2400" b="1">
                <a:latin typeface="Arial"/>
                <a:cs typeface="Arial"/>
              </a:rPr>
              <a:t>—</a:t>
            </a:r>
            <a:r>
              <a:rPr sz="2400" b="1" spc="-600">
                <a:latin typeface="Microsoft JhengHei"/>
                <a:cs typeface="Microsoft JhengHei"/>
              </a:rPr>
              <a:t>工资</a:t>
            </a:r>
            <a:r>
              <a:rPr sz="2400" b="1" spc="-600">
                <a:latin typeface="Arial"/>
                <a:cs typeface="Arial"/>
              </a:rPr>
              <a:t>””</a:t>
            </a:r>
            <a:r>
              <a:rPr sz="2400" b="1">
                <a:latin typeface="Microsoft JhengHei"/>
                <a:cs typeface="Microsoft JhengHei"/>
              </a:rPr>
              <a:t>科目。例</a:t>
            </a:r>
            <a:r>
              <a:rPr sz="2400" b="1" spc="-10">
                <a:latin typeface="Arial"/>
                <a:cs typeface="Arial"/>
              </a:rPr>
              <a:t>8-6/7/8</a:t>
            </a:r>
            <a:endParaRPr sz="2400">
              <a:latin typeface="Arial"/>
              <a:cs typeface="Arial"/>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28</a:t>
            </a:fld>
          </a:p>
        </p:txBody>
      </p:sp>
      <p:sp>
        <p:nvSpPr>
          <p:cNvPr id="2" name="object 2"/>
          <p:cNvSpPr txBox="1">
            <a:spLocks noGrp="1"/>
          </p:cNvSpPr>
          <p:nvPr>
            <p:ph type="title"/>
          </p:nvPr>
        </p:nvSpPr>
        <p:spPr>
          <a:xfrm>
            <a:off x="2690514" y="578372"/>
            <a:ext cx="296164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8.4.3</a:t>
            </a:r>
            <a:r>
              <a:rPr sz="3200" spc="-10"/>
              <a:t>应付福利费</a:t>
            </a:r>
            <a:endParaRPr sz="3200">
              <a:latin typeface="Arial"/>
              <a:cs typeface="Arial"/>
            </a:endParaRP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5080" indent="-342900" algn="just">
              <a:lnSpc>
                <a:spcPct val="110000"/>
              </a:lnSpc>
              <a:spcBef>
                <a:spcPts val="100"/>
              </a:spcBef>
              <a:buSzPct val="101785"/>
              <a:buFont typeface="Arial"/>
              <a:buChar char="•"/>
              <a:tabLst>
                <a:tab pos="355600"/>
              </a:tabLst>
            </a:pPr>
            <a:r>
              <a:rPr spc="-5"/>
              <a:t>在我国，企业职工从事生产经营活动除了领取劳动动报酬以外，还享受一定的福利补助，如独生子女女保健费、困难补助费等。</a:t>
            </a:r>
          </a:p>
          <a:p>
            <a:pPr marL="355600" marR="5080" indent="-342900" algn="just">
              <a:lnSpc>
                <a:spcPct val="110000"/>
              </a:lnSpc>
              <a:spcBef>
                <a:spcPts val="490"/>
              </a:spcBef>
              <a:buSzPct val="101785"/>
              <a:buFont typeface="Arial"/>
              <a:buChar char="•"/>
              <a:tabLst>
                <a:tab pos="355600"/>
              </a:tabLst>
            </a:pPr>
            <a:r>
              <a:rPr spc="-75"/>
              <a:t>为了反映职工福利的支付与分配情况，应在</a:t>
            </a:r>
            <a:r>
              <a:rPr spc="-700">
                <a:latin typeface="Arial"/>
                <a:cs typeface="Arial"/>
              </a:rPr>
              <a:t>““</a:t>
            </a:r>
            <a:r>
              <a:rPr spc="-20"/>
              <a:t>应付职</a:t>
            </a:r>
            <a:r>
              <a:rPr spc="-350"/>
              <a:t>职工薪酬</a:t>
            </a:r>
            <a:r>
              <a:rPr spc="-700">
                <a:latin typeface="Arial"/>
                <a:cs typeface="Arial"/>
              </a:rPr>
              <a:t>””</a:t>
            </a:r>
            <a:r>
              <a:rPr spc="-280"/>
              <a:t>科目下设置</a:t>
            </a:r>
            <a:r>
              <a:rPr spc="-700">
                <a:latin typeface="Arial"/>
                <a:cs typeface="Arial"/>
              </a:rPr>
              <a:t>““</a:t>
            </a:r>
            <a:r>
              <a:rPr spc="-350"/>
              <a:t>职工福利</a:t>
            </a:r>
            <a:r>
              <a:rPr spc="-700">
                <a:latin typeface="Arial"/>
                <a:cs typeface="Arial"/>
              </a:rPr>
              <a:t>””</a:t>
            </a:r>
            <a:r>
              <a:rPr spc="-10"/>
              <a:t>明细科目。</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29</a:t>
            </a:fld>
          </a:p>
        </p:txBody>
      </p:sp>
      <p:sp>
        <p:nvSpPr>
          <p:cNvPr id="2" name="object 2"/>
          <p:cNvSpPr txBox="1"/>
          <p:nvPr/>
        </p:nvSpPr>
        <p:spPr>
          <a:xfrm>
            <a:off x="474028" y="699789"/>
            <a:ext cx="7137400" cy="4549140"/>
          </a:xfrm>
          <a:prstGeom prst="rect">
            <a:avLst/>
          </a:prstGeom>
        </p:spPr>
        <p:txBody>
          <a:bodyPr vert="horz" wrap="square" lIns="0" tIns="97790" rIns="0" bIns="0" rtlCol="0">
            <a:spAutoFit/>
          </a:bodyPr>
          <a:lstStyle/>
          <a:p>
            <a:pPr marL="12700">
              <a:lnSpc>
                <a:spcPct val="100000"/>
              </a:lnSpc>
              <a:spcBef>
                <a:spcPts val="770"/>
              </a:spcBef>
            </a:pPr>
            <a:r>
              <a:rPr sz="2800" b="1">
                <a:latin typeface="Arial"/>
                <a:cs typeface="Arial"/>
              </a:rPr>
              <a:t>1</a:t>
            </a:r>
            <a:r>
              <a:rPr sz="2800" b="1" spc="-10">
                <a:latin typeface="Microsoft JhengHei"/>
                <a:cs typeface="Microsoft JhengHei"/>
              </a:rPr>
              <a:t>、应付福利费的支出</a:t>
            </a:r>
            <a:endParaRPr sz="2800">
              <a:latin typeface="Microsoft JhengHei"/>
              <a:cs typeface="Microsoft JhengHei"/>
            </a:endParaRPr>
          </a:p>
          <a:p>
            <a:pPr marL="12700" marR="1072515">
              <a:lnSpc>
                <a:spcPts val="4200"/>
              </a:lnSpc>
              <a:spcBef>
                <a:spcPts val="115"/>
              </a:spcBef>
            </a:pPr>
            <a:r>
              <a:rPr sz="2800" b="1">
                <a:latin typeface="Microsoft JhengHei"/>
                <a:cs typeface="Microsoft JhengHei"/>
              </a:rPr>
              <a:t>发生时：借：应付职工薪酬</a:t>
            </a:r>
            <a:r>
              <a:rPr sz="2800" b="1">
                <a:latin typeface="Arial"/>
                <a:cs typeface="Arial"/>
              </a:rPr>
              <a:t>—</a:t>
            </a:r>
            <a:r>
              <a:rPr sz="2800" b="1" spc="-15">
                <a:latin typeface="Microsoft JhengHei"/>
                <a:cs typeface="Microsoft JhengHei"/>
              </a:rPr>
              <a:t>职工福利</a:t>
            </a:r>
            <a:r>
              <a:rPr sz="2800" b="1" spc="-10">
                <a:latin typeface="Microsoft JhengHei"/>
                <a:cs typeface="Microsoft JhengHei"/>
              </a:rPr>
              <a:t>贷：银行存款等。</a:t>
            </a:r>
            <a:endParaRPr sz="2800">
              <a:latin typeface="Microsoft JhengHei"/>
              <a:cs typeface="Microsoft JhengHei"/>
            </a:endParaRPr>
          </a:p>
          <a:p>
            <a:pPr marL="12700">
              <a:lnSpc>
                <a:spcPct val="100000"/>
              </a:lnSpc>
              <a:spcBef>
                <a:spcPts val="220"/>
              </a:spcBef>
            </a:pPr>
            <a:r>
              <a:rPr sz="2800" b="1">
                <a:latin typeface="Arial"/>
                <a:cs typeface="Arial"/>
              </a:rPr>
              <a:t>2</a:t>
            </a:r>
            <a:r>
              <a:rPr sz="2800" b="1" spc="-10">
                <a:latin typeface="Microsoft JhengHei"/>
                <a:cs typeface="Microsoft JhengHei"/>
              </a:rPr>
              <a:t>、应付福利费的分配</a:t>
            </a:r>
            <a:endParaRPr sz="2800">
              <a:latin typeface="Microsoft JhengHei"/>
              <a:cs typeface="Microsoft JhengHei"/>
            </a:endParaRPr>
          </a:p>
          <a:p>
            <a:pPr marL="12700">
              <a:lnSpc>
                <a:spcPct val="100000"/>
              </a:lnSpc>
              <a:spcBef>
                <a:spcPts val="840"/>
              </a:spcBef>
            </a:pPr>
            <a:r>
              <a:rPr sz="2800" b="1" spc="-15">
                <a:latin typeface="Microsoft JhengHei"/>
                <a:cs typeface="Microsoft JhengHei"/>
              </a:rPr>
              <a:t>分配时：</a:t>
            </a:r>
            <a:endParaRPr sz="2800">
              <a:latin typeface="Microsoft JhengHei"/>
              <a:cs typeface="Microsoft JhengHei"/>
            </a:endParaRPr>
          </a:p>
          <a:p>
            <a:pPr marL="355600" marR="5080" indent="-342900">
              <a:lnSpc>
                <a:spcPct val="100000"/>
              </a:lnSpc>
              <a:spcBef>
                <a:spcPts val="670"/>
              </a:spcBef>
            </a:pPr>
            <a:r>
              <a:rPr sz="2800" b="1" spc="-5">
                <a:latin typeface="Microsoft JhengHei"/>
                <a:cs typeface="Microsoft JhengHei"/>
              </a:rPr>
              <a:t>借：生产成本、制造费用、管理费用、销售费</a:t>
            </a:r>
            <a:r>
              <a:rPr sz="2800" b="1" spc="-20">
                <a:latin typeface="Microsoft JhengHei"/>
                <a:cs typeface="Microsoft JhengHei"/>
              </a:rPr>
              <a:t>费用、</a:t>
            </a:r>
            <a:endParaRPr sz="2800">
              <a:latin typeface="Microsoft JhengHei"/>
              <a:cs typeface="Microsoft JhengHei"/>
            </a:endParaRPr>
          </a:p>
          <a:p>
            <a:pPr marL="12700">
              <a:lnSpc>
                <a:spcPct val="100000"/>
              </a:lnSpc>
              <a:spcBef>
                <a:spcPts val="670"/>
              </a:spcBef>
            </a:pPr>
            <a:r>
              <a:rPr sz="2800" b="1" spc="-5">
                <a:latin typeface="Microsoft JhengHei"/>
                <a:cs typeface="Microsoft JhengHei"/>
              </a:rPr>
              <a:t>在建工程、研发支出等</a:t>
            </a:r>
            <a:endParaRPr sz="2800">
              <a:latin typeface="Microsoft JhengHei"/>
              <a:cs typeface="Microsoft JhengHei"/>
            </a:endParaRPr>
          </a:p>
          <a:p>
            <a:pPr marL="12700">
              <a:lnSpc>
                <a:spcPct val="100000"/>
              </a:lnSpc>
              <a:spcBef>
                <a:spcPts val="509"/>
              </a:spcBef>
            </a:pPr>
            <a:r>
              <a:rPr sz="2800" b="1">
                <a:latin typeface="Microsoft JhengHei"/>
                <a:cs typeface="Microsoft JhengHei"/>
              </a:rPr>
              <a:t>贷：应付职工薪酬</a:t>
            </a:r>
            <a:r>
              <a:rPr sz="2800" b="1">
                <a:latin typeface="Arial"/>
                <a:cs typeface="Arial"/>
              </a:rPr>
              <a:t>—</a:t>
            </a:r>
            <a:r>
              <a:rPr sz="2800" b="1" spc="-15">
                <a:latin typeface="Microsoft JhengHei"/>
                <a:cs typeface="Microsoft JhengHei"/>
              </a:rPr>
              <a:t>职工福利</a:t>
            </a:r>
            <a:endParaRPr sz="2800">
              <a:latin typeface="Microsoft JhengHei"/>
              <a:cs typeface="Microsoft JhengHei"/>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30</a:t>
            </a:fld>
          </a:p>
        </p:txBody>
      </p:sp>
      <p:sp>
        <p:nvSpPr>
          <p:cNvPr id="2" name="object 2"/>
          <p:cNvSpPr txBox="1">
            <a:spLocks noGrp="1"/>
          </p:cNvSpPr>
          <p:nvPr>
            <p:ph type="title"/>
          </p:nvPr>
        </p:nvSpPr>
        <p:spPr>
          <a:xfrm>
            <a:off x="1064914" y="578372"/>
            <a:ext cx="621284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8.4.4</a:t>
            </a:r>
            <a:r>
              <a:rPr sz="3200" spc="-5"/>
              <a:t>应付社会保险费和住房公积金</a:t>
            </a:r>
            <a:endParaRPr sz="3200">
              <a:latin typeface="Arial"/>
              <a:cs typeface="Arial"/>
            </a:endParaRPr>
          </a:p>
        </p:txBody>
      </p:sp>
      <p:sp>
        <p:nvSpPr>
          <p:cNvPr id="3" name="object 3"/>
          <p:cNvSpPr txBox="1"/>
          <p:nvPr/>
        </p:nvSpPr>
        <p:spPr>
          <a:xfrm>
            <a:off x="618490" y="1638065"/>
            <a:ext cx="5557520" cy="1049655"/>
          </a:xfrm>
          <a:prstGeom prst="rect">
            <a:avLst/>
          </a:prstGeom>
        </p:spPr>
        <p:txBody>
          <a:bodyPr vert="horz" wrap="square" lIns="0" tIns="97790" rIns="0" bIns="0" rtlCol="0">
            <a:spAutoFit/>
          </a:bodyPr>
          <a:lstStyle/>
          <a:p>
            <a:pPr marL="12700">
              <a:lnSpc>
                <a:spcPct val="100000"/>
              </a:lnSpc>
              <a:spcBef>
                <a:spcPts val="770"/>
              </a:spcBef>
            </a:pPr>
            <a:r>
              <a:rPr sz="2800" b="1">
                <a:latin typeface="Arial"/>
                <a:cs typeface="Arial"/>
              </a:rPr>
              <a:t>1</a:t>
            </a:r>
            <a:r>
              <a:rPr sz="2800" b="1" spc="-5">
                <a:latin typeface="Microsoft JhengHei"/>
                <a:cs typeface="Microsoft JhengHei"/>
              </a:rPr>
              <a:t>、社会保险费和住房公积金的计提</a:t>
            </a:r>
            <a:endParaRPr sz="2800">
              <a:latin typeface="Microsoft JhengHei"/>
              <a:cs typeface="Microsoft JhengHei"/>
            </a:endParaRPr>
          </a:p>
          <a:p>
            <a:pPr marL="12700">
              <a:lnSpc>
                <a:spcPct val="100000"/>
              </a:lnSpc>
              <a:spcBef>
                <a:spcPts val="675"/>
              </a:spcBef>
            </a:pPr>
            <a:r>
              <a:rPr sz="2800" b="1">
                <a:latin typeface="Arial"/>
                <a:cs typeface="Arial"/>
              </a:rPr>
              <a:t>2</a:t>
            </a:r>
            <a:r>
              <a:rPr sz="2800" b="1" spc="-5">
                <a:latin typeface="Microsoft JhengHei"/>
                <a:cs typeface="Microsoft JhengHei"/>
              </a:rPr>
              <a:t>、社会保险费和住房公积金的缴纳</a:t>
            </a:r>
            <a:endParaRPr sz="2800">
              <a:latin typeface="Microsoft JhengHei"/>
              <a:cs typeface="Microsoft JhengHei"/>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31</a:t>
            </a:fld>
          </a:p>
        </p:txBody>
      </p:sp>
      <p:sp>
        <p:nvSpPr>
          <p:cNvPr id="2" name="object 2"/>
          <p:cNvSpPr txBox="1"/>
          <p:nvPr/>
        </p:nvSpPr>
        <p:spPr>
          <a:xfrm>
            <a:off x="547052" y="1086537"/>
            <a:ext cx="8191500" cy="3928745"/>
          </a:xfrm>
          <a:prstGeom prst="rect">
            <a:avLst/>
          </a:prstGeom>
        </p:spPr>
        <p:txBody>
          <a:bodyPr vert="horz" wrap="square" lIns="0" tIns="12700" rIns="0" bIns="0" rtlCol="0">
            <a:spAutoFit/>
          </a:bodyPr>
          <a:lstStyle/>
          <a:p>
            <a:pPr marL="354965" marR="5080" indent="-342265">
              <a:lnSpc>
                <a:spcPct val="110000"/>
              </a:lnSpc>
              <a:spcBef>
                <a:spcPts val="100"/>
              </a:spcBef>
              <a:buSzPct val="101785"/>
              <a:buFont typeface="Arial"/>
              <a:buChar char="•"/>
              <a:tabLst>
                <a:tab pos="354965"/>
                <a:tab pos="355600"/>
              </a:tabLst>
            </a:pPr>
            <a:r>
              <a:rPr sz="2800" b="1" spc="-5">
                <a:latin typeface="Microsoft JhengHei"/>
                <a:cs typeface="Microsoft JhengHei"/>
              </a:rPr>
              <a:t>社会保险费是按国家规定由企业和职工共同负担的的费用，包括医疗保险费、养老保险费、失业</a:t>
            </a:r>
            <a:endParaRPr sz="2800">
              <a:latin typeface="Microsoft JhengHei"/>
              <a:cs typeface="Microsoft JhengHei"/>
            </a:endParaRPr>
          </a:p>
          <a:p>
            <a:pPr marL="355600">
              <a:lnSpc>
                <a:spcPct val="100000"/>
              </a:lnSpc>
              <a:spcBef>
                <a:spcPts val="335"/>
              </a:spcBef>
            </a:pPr>
            <a:r>
              <a:rPr sz="2800" b="1" spc="-5">
                <a:latin typeface="Microsoft JhengHei"/>
                <a:cs typeface="Microsoft JhengHei"/>
              </a:rPr>
              <a:t>业保险费、工伤保险费和生育保险费等。</a:t>
            </a:r>
            <a:endParaRPr sz="2800">
              <a:latin typeface="Microsoft JhengHei"/>
              <a:cs typeface="Microsoft JhengHei"/>
            </a:endParaRPr>
          </a:p>
          <a:p>
            <a:pPr marL="355600" marR="5080" indent="-342900" algn="just">
              <a:lnSpc>
                <a:spcPct val="110000"/>
              </a:lnSpc>
              <a:spcBef>
                <a:spcPts val="670"/>
              </a:spcBef>
              <a:buSzPct val="101785"/>
              <a:buFont typeface="Arial"/>
              <a:buChar char="•"/>
              <a:tabLst>
                <a:tab pos="355600"/>
              </a:tabLst>
            </a:pPr>
            <a:r>
              <a:rPr sz="2800" b="1" spc="-5">
                <a:latin typeface="Microsoft JhengHei"/>
                <a:cs typeface="Microsoft JhengHei"/>
              </a:rPr>
              <a:t>住房公积金是按照国家规定由企业和职工共同负担担用于解决职工住房问题的费用。</a:t>
            </a:r>
            <a:endParaRPr sz="2800">
              <a:latin typeface="Microsoft JhengHei"/>
              <a:cs typeface="Microsoft JhengHei"/>
            </a:endParaRPr>
          </a:p>
          <a:p>
            <a:pPr marL="355600" marR="5080" indent="-342900" algn="just">
              <a:lnSpc>
                <a:spcPct val="107300"/>
              </a:lnSpc>
              <a:spcBef>
                <a:spcPts val="765"/>
              </a:spcBef>
              <a:buSzPct val="101785"/>
              <a:buFont typeface="Arial"/>
              <a:buChar char="•"/>
              <a:tabLst>
                <a:tab pos="355600"/>
              </a:tabLst>
            </a:pPr>
            <a:r>
              <a:rPr sz="2800" b="1" spc="-5">
                <a:latin typeface="Microsoft JhengHei"/>
                <a:cs typeface="Microsoft JhengHei"/>
              </a:rPr>
              <a:t>为了反映社会保险费和住房公积金的提取和缴纳情</a:t>
            </a:r>
            <a:r>
              <a:rPr sz="2800" b="1" spc="-280">
                <a:latin typeface="Microsoft JhengHei"/>
                <a:cs typeface="Microsoft JhengHei"/>
              </a:rPr>
              <a:t>情况，应在</a:t>
            </a:r>
            <a:r>
              <a:rPr sz="2800" b="1" spc="-700">
                <a:latin typeface="Arial"/>
                <a:cs typeface="Arial"/>
              </a:rPr>
              <a:t>““</a:t>
            </a:r>
            <a:r>
              <a:rPr sz="2800" b="1" spc="-235">
                <a:latin typeface="Microsoft JhengHei"/>
                <a:cs typeface="Microsoft JhengHei"/>
              </a:rPr>
              <a:t>应付职工薪酬</a:t>
            </a:r>
            <a:r>
              <a:rPr sz="2800" b="1" spc="-700">
                <a:latin typeface="Arial"/>
                <a:cs typeface="Arial"/>
              </a:rPr>
              <a:t>””</a:t>
            </a:r>
            <a:r>
              <a:rPr sz="2800" b="1" spc="-280">
                <a:latin typeface="Microsoft JhengHei"/>
                <a:cs typeface="Microsoft JhengHei"/>
              </a:rPr>
              <a:t>科目下设置</a:t>
            </a:r>
            <a:r>
              <a:rPr sz="2800" b="1" spc="-700">
                <a:latin typeface="Arial"/>
                <a:cs typeface="Arial"/>
              </a:rPr>
              <a:t>““</a:t>
            </a:r>
            <a:r>
              <a:rPr sz="2800" b="1" spc="-280">
                <a:latin typeface="Microsoft JhengHei"/>
                <a:cs typeface="Microsoft JhengHei"/>
              </a:rPr>
              <a:t>社会保险费</a:t>
            </a:r>
            <a:r>
              <a:rPr sz="2800" b="1" spc="-700">
                <a:latin typeface="Arial"/>
                <a:cs typeface="Arial"/>
              </a:rPr>
              <a:t>””</a:t>
            </a:r>
            <a:r>
              <a:rPr sz="2800" b="1" spc="-50">
                <a:latin typeface="Microsoft JhengHei"/>
                <a:cs typeface="Microsoft JhengHei"/>
              </a:rPr>
              <a:t>和</a:t>
            </a:r>
            <a:r>
              <a:rPr sz="2800" b="1" spc="-1400">
                <a:latin typeface="Microsoft JhengHei"/>
                <a:cs typeface="Microsoft JhengHei"/>
              </a:rPr>
              <a:t>和</a:t>
            </a:r>
            <a:r>
              <a:rPr sz="2800" b="1" spc="-700">
                <a:latin typeface="Arial"/>
                <a:cs typeface="Arial"/>
              </a:rPr>
              <a:t>““</a:t>
            </a:r>
            <a:r>
              <a:rPr sz="2800" b="1" spc="-280">
                <a:latin typeface="Microsoft JhengHei"/>
                <a:cs typeface="Microsoft JhengHei"/>
              </a:rPr>
              <a:t>住房公积金</a:t>
            </a:r>
            <a:r>
              <a:rPr sz="2800" b="1" spc="-700">
                <a:latin typeface="Arial"/>
                <a:cs typeface="Arial"/>
              </a:rPr>
              <a:t>””</a:t>
            </a:r>
            <a:r>
              <a:rPr sz="2800" b="1" spc="-10">
                <a:latin typeface="Microsoft JhengHei"/>
                <a:cs typeface="Microsoft JhengHei"/>
              </a:rPr>
              <a:t>明细科目。</a:t>
            </a:r>
            <a:endParaRPr sz="2800">
              <a:latin typeface="Microsoft JhengHei"/>
              <a:cs typeface="Microsoft JhengHei"/>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8384892" y="6273333"/>
            <a:ext cx="223520" cy="238760"/>
          </a:xfrm>
          <a:prstGeom prst="rect">
            <a:avLst/>
          </a:prstGeom>
        </p:spPr>
        <p:txBody>
          <a:bodyPr vert="horz" wrap="square" lIns="0" tIns="12700" rIns="0" bIns="0" rtlCol="0">
            <a:spAutoFit/>
          </a:bodyPr>
          <a:lstStyle/>
          <a:p>
            <a:pPr marL="12700">
              <a:lnSpc>
                <a:spcPct val="100000"/>
              </a:lnSpc>
              <a:spcBef>
                <a:spcPts val="100"/>
              </a:spcBef>
            </a:pPr>
            <a:r>
              <a:rPr sz="1400" spc="-25">
                <a:latin typeface="Arial"/>
                <a:cs typeface="Arial"/>
              </a:rPr>
              <a:t>32</a:t>
            </a:r>
            <a:endParaRPr sz="1400">
              <a:latin typeface="Arial"/>
              <a:cs typeface="Arial"/>
            </a:endParaRPr>
          </a:p>
        </p:txBody>
      </p:sp>
      <p:sp>
        <p:nvSpPr>
          <p:cNvPr id="3" name="object 3"/>
          <p:cNvSpPr txBox="1">
            <a:spLocks noGrp="1"/>
          </p:cNvSpPr>
          <p:nvPr>
            <p:ph type="title"/>
          </p:nvPr>
        </p:nvSpPr>
        <p:spPr>
          <a:xfrm>
            <a:off x="78740" y="545505"/>
            <a:ext cx="1744980" cy="452120"/>
          </a:xfrm>
          <a:prstGeom prst="rect">
            <a:avLst/>
          </a:prstGeom>
        </p:spPr>
        <p:txBody>
          <a:bodyPr vert="horz" wrap="square" lIns="0" tIns="12700" rIns="0" bIns="0" rtlCol="0">
            <a:spAutoFit/>
          </a:bodyPr>
          <a:lstStyle/>
          <a:p>
            <a:pPr marL="12700">
              <a:lnSpc>
                <a:spcPct val="100000"/>
              </a:lnSpc>
              <a:spcBef>
                <a:spcPts val="100"/>
              </a:spcBef>
            </a:pPr>
            <a:r>
              <a:rPr spc="-10">
                <a:latin typeface="Arial"/>
                <a:cs typeface="Arial"/>
              </a:rPr>
              <a:t>1.</a:t>
            </a:r>
            <a:r>
              <a:rPr spc="-15"/>
              <a:t>计提时：</a:t>
            </a:r>
          </a:p>
        </p:txBody>
      </p:sp>
      <p:sp>
        <p:nvSpPr>
          <p:cNvPr id="4" name="object 4"/>
          <p:cNvSpPr txBox="1"/>
          <p:nvPr/>
        </p:nvSpPr>
        <p:spPr>
          <a:xfrm>
            <a:off x="78740" y="955858"/>
            <a:ext cx="8255000" cy="5086350"/>
          </a:xfrm>
          <a:prstGeom prst="rect">
            <a:avLst/>
          </a:prstGeom>
        </p:spPr>
        <p:txBody>
          <a:bodyPr vert="horz" wrap="square" lIns="0" tIns="160655" rIns="0" bIns="0" rtlCol="0">
            <a:spAutoFit/>
          </a:bodyPr>
          <a:lstStyle/>
          <a:p>
            <a:pPr marL="12700">
              <a:lnSpc>
                <a:spcPct val="100000"/>
              </a:lnSpc>
              <a:spcBef>
                <a:spcPts val="1265"/>
              </a:spcBef>
            </a:pPr>
            <a:r>
              <a:rPr sz="2400" b="1" spc="290">
                <a:latin typeface="Microsoft JhengHei"/>
                <a:cs typeface="Microsoft JhengHei"/>
              </a:rPr>
              <a:t>借:</a:t>
            </a:r>
            <a:r>
              <a:rPr sz="2400" b="1">
                <a:latin typeface="Microsoft JhengHei"/>
                <a:cs typeface="Microsoft JhengHei"/>
              </a:rPr>
              <a:t>应付职工薪酬</a:t>
            </a:r>
            <a:r>
              <a:rPr sz="2400" b="1">
                <a:latin typeface="Arial"/>
                <a:cs typeface="Arial"/>
              </a:rPr>
              <a:t>—</a:t>
            </a:r>
            <a:r>
              <a:rPr sz="2400" b="1" spc="-25">
                <a:latin typeface="Microsoft JhengHei"/>
                <a:cs typeface="Microsoft JhengHei"/>
              </a:rPr>
              <a:t>工资</a:t>
            </a:r>
            <a:endParaRPr sz="2400">
              <a:latin typeface="Microsoft JhengHei"/>
              <a:cs typeface="Microsoft JhengHei"/>
            </a:endParaRPr>
          </a:p>
          <a:p>
            <a:pPr marL="12700">
              <a:lnSpc>
                <a:spcPct val="100000"/>
              </a:lnSpc>
              <a:spcBef>
                <a:spcPts val="1170"/>
              </a:spcBef>
            </a:pPr>
            <a:r>
              <a:rPr sz="2400" b="1" spc="290">
                <a:latin typeface="Microsoft JhengHei"/>
                <a:cs typeface="Microsoft JhengHei"/>
              </a:rPr>
              <a:t>贷:</a:t>
            </a:r>
            <a:r>
              <a:rPr sz="2400" b="1">
                <a:latin typeface="Microsoft JhengHei"/>
                <a:cs typeface="Microsoft JhengHei"/>
              </a:rPr>
              <a:t>其他应付款（职工个人负担</a:t>
            </a:r>
            <a:r>
              <a:rPr sz="2400" b="1" spc="-50">
                <a:latin typeface="Microsoft JhengHei"/>
                <a:cs typeface="Microsoft JhengHei"/>
              </a:rPr>
              <a:t>）</a:t>
            </a:r>
            <a:endParaRPr sz="2400">
              <a:latin typeface="Microsoft JhengHei"/>
              <a:cs typeface="Microsoft JhengHei"/>
            </a:endParaRPr>
          </a:p>
          <a:p>
            <a:pPr marL="12700" marR="5080">
              <a:lnSpc>
                <a:spcPct val="135000"/>
              </a:lnSpc>
            </a:pPr>
            <a:r>
              <a:rPr sz="2400" b="1" spc="-5">
                <a:latin typeface="Microsoft JhengHei"/>
                <a:cs typeface="Microsoft JhengHei"/>
              </a:rPr>
              <a:t>借：生产成本、制造费用、管理费用、销售费用、在建工程、</a:t>
            </a:r>
            <a:r>
              <a:rPr sz="2400" b="1">
                <a:latin typeface="Microsoft JhengHei"/>
                <a:cs typeface="Microsoft JhengHei"/>
              </a:rPr>
              <a:t>研发支出等（企业负担</a:t>
            </a:r>
            <a:r>
              <a:rPr sz="2400" b="1" spc="-50">
                <a:latin typeface="Microsoft JhengHei"/>
                <a:cs typeface="Microsoft JhengHei"/>
              </a:rPr>
              <a:t>）</a:t>
            </a:r>
            <a:endParaRPr sz="2400">
              <a:latin typeface="Microsoft JhengHei"/>
              <a:cs typeface="Microsoft JhengHei"/>
            </a:endParaRPr>
          </a:p>
          <a:p>
            <a:pPr marL="12700" marR="3968115">
              <a:lnSpc>
                <a:spcPts val="3890"/>
              </a:lnSpc>
              <a:spcBef>
                <a:spcPts val="135"/>
              </a:spcBef>
            </a:pPr>
            <a:r>
              <a:rPr sz="2400" b="1">
                <a:latin typeface="Microsoft JhengHei"/>
                <a:cs typeface="Microsoft JhengHei"/>
              </a:rPr>
              <a:t>贷：应付职工薪酬</a:t>
            </a:r>
            <a:r>
              <a:rPr sz="2400" b="1">
                <a:latin typeface="Arial"/>
                <a:cs typeface="Arial"/>
              </a:rPr>
              <a:t>—</a:t>
            </a:r>
            <a:r>
              <a:rPr sz="2400" b="1" spc="-10">
                <a:latin typeface="Microsoft JhengHei"/>
                <a:cs typeface="Microsoft JhengHei"/>
              </a:rPr>
              <a:t>社会保险费</a:t>
            </a:r>
            <a:r>
              <a:rPr sz="2400" b="1">
                <a:latin typeface="Microsoft JhengHei"/>
                <a:cs typeface="Microsoft JhengHei"/>
              </a:rPr>
              <a:t>应付职工薪酬</a:t>
            </a:r>
            <a:r>
              <a:rPr sz="2400" b="1">
                <a:latin typeface="Arial"/>
                <a:cs typeface="Arial"/>
              </a:rPr>
              <a:t>—</a:t>
            </a:r>
            <a:r>
              <a:rPr sz="2400" b="1" spc="-10">
                <a:latin typeface="Microsoft JhengHei"/>
                <a:cs typeface="Microsoft JhengHei"/>
              </a:rPr>
              <a:t>住房公积金</a:t>
            </a:r>
            <a:endParaRPr sz="2400">
              <a:latin typeface="Microsoft JhengHei"/>
              <a:cs typeface="Microsoft JhengHei"/>
            </a:endParaRPr>
          </a:p>
          <a:p>
            <a:pPr marL="12700">
              <a:lnSpc>
                <a:spcPct val="100000"/>
              </a:lnSpc>
              <a:spcBef>
                <a:spcPts val="1030"/>
              </a:spcBef>
            </a:pPr>
            <a:r>
              <a:rPr sz="2800" b="1" spc="200">
                <a:latin typeface="Microsoft JhengHei"/>
                <a:cs typeface="Microsoft JhengHei"/>
              </a:rPr>
              <a:t>2.</a:t>
            </a:r>
            <a:r>
              <a:rPr sz="2800" b="1" spc="155">
                <a:latin typeface="Microsoft JhengHei"/>
                <a:cs typeface="Microsoft JhengHei"/>
              </a:rPr>
              <a:t>缴纳时:</a:t>
            </a:r>
            <a:endParaRPr sz="2800">
              <a:latin typeface="Microsoft JhengHei"/>
              <a:cs typeface="Microsoft JhengHei"/>
            </a:endParaRPr>
          </a:p>
          <a:p>
            <a:pPr marL="12700" marR="1986280">
              <a:lnSpc>
                <a:spcPts val="3890"/>
              </a:lnSpc>
              <a:spcBef>
                <a:spcPts val="145"/>
              </a:spcBef>
            </a:pPr>
            <a:r>
              <a:rPr sz="2400" b="1" spc="290">
                <a:latin typeface="Microsoft JhengHei"/>
                <a:cs typeface="Microsoft JhengHei"/>
              </a:rPr>
              <a:t>借:</a:t>
            </a:r>
            <a:r>
              <a:rPr sz="2400" b="1">
                <a:latin typeface="Microsoft JhengHei"/>
                <a:cs typeface="Microsoft JhengHei"/>
              </a:rPr>
              <a:t>应付职工薪酬</a:t>
            </a:r>
            <a:r>
              <a:rPr sz="2400" b="1">
                <a:latin typeface="Arial"/>
                <a:cs typeface="Arial"/>
              </a:rPr>
              <a:t>—</a:t>
            </a:r>
            <a:r>
              <a:rPr sz="2400" b="1" spc="55">
                <a:latin typeface="Microsoft JhengHei"/>
                <a:cs typeface="Microsoft JhengHei"/>
              </a:rPr>
              <a:t>社会保险费(</a:t>
            </a:r>
            <a:r>
              <a:rPr sz="2400" b="1" spc="40">
                <a:latin typeface="Microsoft JhengHei"/>
                <a:cs typeface="Microsoft JhengHei"/>
              </a:rPr>
              <a:t>企业负担部分)</a:t>
            </a:r>
            <a:r>
              <a:rPr sz="2400" b="1">
                <a:latin typeface="Microsoft JhengHei"/>
                <a:cs typeface="Microsoft JhengHei"/>
              </a:rPr>
              <a:t>应付职工薪酬</a:t>
            </a:r>
            <a:r>
              <a:rPr sz="2400" b="1">
                <a:latin typeface="Arial"/>
                <a:cs typeface="Arial"/>
              </a:rPr>
              <a:t>—</a:t>
            </a:r>
            <a:r>
              <a:rPr sz="2400" b="1" spc="55">
                <a:latin typeface="Microsoft JhengHei"/>
                <a:cs typeface="Microsoft JhengHei"/>
              </a:rPr>
              <a:t>住房公积金(</a:t>
            </a:r>
            <a:r>
              <a:rPr sz="2400" b="1" spc="40">
                <a:latin typeface="Microsoft JhengHei"/>
                <a:cs typeface="Microsoft JhengHei"/>
              </a:rPr>
              <a:t>企业负担部分)</a:t>
            </a:r>
            <a:endParaRPr sz="2400">
              <a:latin typeface="Microsoft JhengHei"/>
              <a:cs typeface="Microsoft JhengHei"/>
            </a:endParaRPr>
          </a:p>
          <a:p>
            <a:pPr marL="12700">
              <a:lnSpc>
                <a:spcPct val="100000"/>
              </a:lnSpc>
              <a:spcBef>
                <a:spcPts val="865"/>
              </a:spcBef>
            </a:pPr>
            <a:r>
              <a:rPr sz="2400" b="1" spc="55">
                <a:latin typeface="Microsoft JhengHei"/>
                <a:cs typeface="Microsoft JhengHei"/>
              </a:rPr>
              <a:t>其他应付款(</a:t>
            </a:r>
            <a:r>
              <a:rPr sz="2400" b="1" spc="30">
                <a:latin typeface="Microsoft JhengHei"/>
                <a:cs typeface="Microsoft JhengHei"/>
              </a:rPr>
              <a:t>职工个人负担部分)</a:t>
            </a:r>
            <a:endParaRPr sz="2400">
              <a:latin typeface="Microsoft JhengHei"/>
              <a:cs typeface="Microsoft JhengHei"/>
            </a:endParaRPr>
          </a:p>
        </p:txBody>
      </p:sp>
      <p:sp>
        <p:nvSpPr>
          <p:cNvPr id="5" name="object 5"/>
          <p:cNvSpPr txBox="1"/>
          <p:nvPr/>
        </p:nvSpPr>
        <p:spPr>
          <a:xfrm>
            <a:off x="78740" y="6144599"/>
            <a:ext cx="1701800" cy="391160"/>
          </a:xfrm>
          <a:prstGeom prst="rect">
            <a:avLst/>
          </a:prstGeom>
        </p:spPr>
        <p:txBody>
          <a:bodyPr vert="horz" wrap="square" lIns="0" tIns="12700" rIns="0" bIns="0" rtlCol="0">
            <a:spAutoFit/>
          </a:bodyPr>
          <a:lstStyle/>
          <a:p>
            <a:pPr marL="12700">
              <a:lnSpc>
                <a:spcPct val="100000"/>
              </a:lnSpc>
              <a:spcBef>
                <a:spcPts val="100"/>
              </a:spcBef>
            </a:pPr>
            <a:r>
              <a:rPr sz="2400" b="1" spc="290">
                <a:latin typeface="Microsoft JhengHei"/>
                <a:cs typeface="Microsoft JhengHei"/>
              </a:rPr>
              <a:t>贷:</a:t>
            </a:r>
            <a:r>
              <a:rPr sz="2400" b="1" spc="-15">
                <a:latin typeface="Microsoft JhengHei"/>
                <a:cs typeface="Microsoft JhengHei"/>
              </a:rPr>
              <a:t>银行存款</a:t>
            </a:r>
            <a:endParaRPr sz="2400">
              <a:latin typeface="Microsoft JhengHei"/>
              <a:cs typeface="Microsoft JhengHei"/>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33</a:t>
            </a:fld>
          </a:p>
        </p:txBody>
      </p:sp>
      <p:sp>
        <p:nvSpPr>
          <p:cNvPr id="2" name="object 2"/>
          <p:cNvSpPr txBox="1">
            <a:spLocks noGrp="1"/>
          </p:cNvSpPr>
          <p:nvPr>
            <p:ph type="title"/>
          </p:nvPr>
        </p:nvSpPr>
        <p:spPr>
          <a:xfrm>
            <a:off x="1403846" y="995884"/>
            <a:ext cx="621284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8.4.5</a:t>
            </a:r>
            <a:r>
              <a:rPr sz="3200" spc="-5"/>
              <a:t>应付工会经费和职工教育经费</a:t>
            </a:r>
            <a:endParaRPr sz="3200">
              <a:latin typeface="Arial"/>
              <a:cs typeface="Arial"/>
            </a:endParaRPr>
          </a:p>
        </p:txBody>
      </p:sp>
      <p:sp>
        <p:nvSpPr>
          <p:cNvPr id="3" name="object 3"/>
          <p:cNvSpPr txBox="1"/>
          <p:nvPr/>
        </p:nvSpPr>
        <p:spPr>
          <a:xfrm>
            <a:off x="905828" y="2340841"/>
            <a:ext cx="5557520" cy="1177925"/>
          </a:xfrm>
          <a:prstGeom prst="rect">
            <a:avLst/>
          </a:prstGeom>
        </p:spPr>
        <p:txBody>
          <a:bodyPr vert="horz" wrap="square" lIns="0" tIns="161925" rIns="0" bIns="0" rtlCol="0">
            <a:spAutoFit/>
          </a:bodyPr>
          <a:lstStyle/>
          <a:p>
            <a:pPr marL="12700">
              <a:lnSpc>
                <a:spcPct val="100000"/>
              </a:lnSpc>
              <a:spcBef>
                <a:spcPts val="1275"/>
              </a:spcBef>
            </a:pPr>
            <a:r>
              <a:rPr sz="2800" b="1">
                <a:latin typeface="Arial"/>
                <a:cs typeface="Arial"/>
              </a:rPr>
              <a:t>1</a:t>
            </a:r>
            <a:r>
              <a:rPr sz="2800" b="1" spc="-5">
                <a:latin typeface="Microsoft JhengHei"/>
                <a:cs typeface="Microsoft JhengHei"/>
              </a:rPr>
              <a:t>、工会经费和职工教育经费的计提</a:t>
            </a:r>
            <a:endParaRPr sz="2800">
              <a:latin typeface="Microsoft JhengHei"/>
              <a:cs typeface="Microsoft JhengHei"/>
            </a:endParaRPr>
          </a:p>
          <a:p>
            <a:pPr marL="12700">
              <a:lnSpc>
                <a:spcPct val="100000"/>
              </a:lnSpc>
              <a:spcBef>
                <a:spcPts val="1175"/>
              </a:spcBef>
            </a:pPr>
            <a:r>
              <a:rPr sz="2800" b="1">
                <a:latin typeface="Arial"/>
                <a:cs typeface="Arial"/>
              </a:rPr>
              <a:t>2</a:t>
            </a:r>
            <a:r>
              <a:rPr sz="2800" b="1" spc="-5">
                <a:latin typeface="Microsoft JhengHei"/>
                <a:cs typeface="Microsoft JhengHei"/>
              </a:rPr>
              <a:t>、工会经费和职工教育经费的使用</a:t>
            </a:r>
            <a:endParaRPr sz="2800">
              <a:latin typeface="Microsoft JhengHei"/>
              <a:cs typeface="Microsoft JhengHei"/>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34</a:t>
            </a:fld>
          </a:p>
        </p:txBody>
      </p:sp>
      <p:sp>
        <p:nvSpPr>
          <p:cNvPr id="2" name="object 2"/>
          <p:cNvSpPr txBox="1">
            <a:spLocks noGrp="1"/>
          </p:cNvSpPr>
          <p:nvPr>
            <p:ph type="title"/>
          </p:nvPr>
        </p:nvSpPr>
        <p:spPr>
          <a:xfrm>
            <a:off x="1501477" y="579958"/>
            <a:ext cx="6347460" cy="513080"/>
          </a:xfrm>
          <a:prstGeom prst="rect">
            <a:avLst/>
          </a:prstGeom>
        </p:spPr>
        <p:txBody>
          <a:bodyPr vert="horz" wrap="square" lIns="0" tIns="12700" rIns="0" bIns="0" rtlCol="0">
            <a:spAutoFit/>
          </a:bodyPr>
          <a:lstStyle/>
          <a:p>
            <a:pPr marL="12700">
              <a:lnSpc>
                <a:spcPct val="100000"/>
              </a:lnSpc>
              <a:spcBef>
                <a:spcPts val="100"/>
              </a:spcBef>
            </a:pPr>
            <a:r>
              <a:rPr sz="3200">
                <a:latin typeface="Arial"/>
                <a:cs typeface="Arial"/>
              </a:rPr>
              <a:t>1</a:t>
            </a:r>
            <a:r>
              <a:rPr sz="3200" spc="-5"/>
              <a:t>、工会经费和职工教育经费的计提</a:t>
            </a:r>
            <a:endParaRPr sz="3200">
              <a:latin typeface="Arial"/>
              <a:cs typeface="Arial"/>
            </a:endParaRPr>
          </a:p>
        </p:txBody>
      </p:sp>
      <p:sp>
        <p:nvSpPr>
          <p:cNvPr id="3" name="object 3"/>
          <p:cNvSpPr txBox="1"/>
          <p:nvPr/>
        </p:nvSpPr>
        <p:spPr>
          <a:xfrm>
            <a:off x="474028" y="1601470"/>
            <a:ext cx="8013700" cy="3162300"/>
          </a:xfrm>
          <a:prstGeom prst="rect">
            <a:avLst/>
          </a:prstGeom>
        </p:spPr>
        <p:txBody>
          <a:bodyPr vert="horz" wrap="square" lIns="0" tIns="12700" rIns="0" bIns="0" rtlCol="0">
            <a:spAutoFit/>
          </a:bodyPr>
          <a:lstStyle/>
          <a:p>
            <a:pPr marL="354965" marR="183515" indent="-342265">
              <a:lnSpc>
                <a:spcPct val="100000"/>
              </a:lnSpc>
              <a:spcBef>
                <a:spcPts val="100"/>
              </a:spcBef>
              <a:buSzPct val="101785"/>
              <a:buFont typeface="Arial"/>
              <a:buChar char="•"/>
              <a:tabLst>
                <a:tab pos="354965"/>
                <a:tab pos="355600"/>
              </a:tabLst>
            </a:pPr>
            <a:r>
              <a:rPr sz="2800" b="1" spc="-5">
                <a:latin typeface="Microsoft JhengHei"/>
                <a:cs typeface="Microsoft JhengHei"/>
              </a:rPr>
              <a:t>工会经费是按照国家规定由企业负担的用于工会</a:t>
            </a:r>
            <a:r>
              <a:rPr sz="2800" b="1" spc="-10">
                <a:latin typeface="Microsoft JhengHei"/>
                <a:cs typeface="Microsoft JhengHei"/>
              </a:rPr>
              <a:t>活动方面的经费。</a:t>
            </a:r>
            <a:endParaRPr sz="2800">
              <a:latin typeface="Microsoft JhengHei"/>
              <a:cs typeface="Microsoft JhengHei"/>
            </a:endParaRPr>
          </a:p>
          <a:p>
            <a:pPr marL="354965" marR="183515" indent="-342265">
              <a:lnSpc>
                <a:spcPct val="100000"/>
              </a:lnSpc>
              <a:spcBef>
                <a:spcPts val="670"/>
              </a:spcBef>
              <a:buSzPct val="101785"/>
              <a:buFont typeface="Arial"/>
              <a:buChar char="•"/>
              <a:tabLst>
                <a:tab pos="354965"/>
                <a:tab pos="355600"/>
              </a:tabLst>
            </a:pPr>
            <a:r>
              <a:rPr sz="2800" b="1" spc="-5">
                <a:latin typeface="Microsoft JhengHei"/>
                <a:cs typeface="Microsoft JhengHei"/>
              </a:rPr>
              <a:t>职工教育经费是按国家规定由企业负担的用于职</a:t>
            </a:r>
            <a:r>
              <a:rPr sz="2800" b="1" spc="-10">
                <a:latin typeface="Microsoft JhengHei"/>
                <a:cs typeface="Microsoft JhengHei"/>
              </a:rPr>
              <a:t>工教育方面的经费。</a:t>
            </a:r>
            <a:endParaRPr sz="2800">
              <a:latin typeface="Microsoft JhengHei"/>
              <a:cs typeface="Microsoft JhengHei"/>
            </a:endParaRPr>
          </a:p>
          <a:p>
            <a:pPr marL="354965" marR="5080" indent="-342265">
              <a:lnSpc>
                <a:spcPct val="97500"/>
              </a:lnSpc>
              <a:spcBef>
                <a:spcPts val="755"/>
              </a:spcBef>
              <a:buSzPct val="101785"/>
              <a:buFont typeface="Arial"/>
              <a:buChar char="•"/>
              <a:tabLst>
                <a:tab pos="354965"/>
                <a:tab pos="355600"/>
              </a:tabLst>
            </a:pPr>
            <a:r>
              <a:rPr sz="2800" b="1" spc="-5">
                <a:latin typeface="Microsoft JhengHei"/>
                <a:cs typeface="Microsoft JhengHei"/>
              </a:rPr>
              <a:t>为了反映工会经费和职工教育经费的提取和使用</a:t>
            </a:r>
            <a:r>
              <a:rPr sz="2800" b="1" spc="-280">
                <a:latin typeface="Microsoft JhengHei"/>
                <a:cs typeface="Microsoft JhengHei"/>
              </a:rPr>
              <a:t>情况，应在</a:t>
            </a:r>
            <a:r>
              <a:rPr sz="2800" b="1" spc="-700">
                <a:latin typeface="Arial"/>
                <a:cs typeface="Arial"/>
              </a:rPr>
              <a:t>““</a:t>
            </a:r>
            <a:r>
              <a:rPr sz="2800" b="1">
                <a:latin typeface="Microsoft JhengHei"/>
                <a:cs typeface="Microsoft JhengHei"/>
              </a:rPr>
              <a:t>应付职工薪酬</a:t>
            </a:r>
            <a:r>
              <a:rPr sz="2800" b="1">
                <a:latin typeface="Arial"/>
                <a:cs typeface="Arial"/>
              </a:rPr>
              <a:t>”</a:t>
            </a:r>
            <a:r>
              <a:rPr sz="2800" b="1">
                <a:latin typeface="Microsoft JhengHei"/>
                <a:cs typeface="Microsoft JhengHei"/>
              </a:rPr>
              <a:t>科目下设置</a:t>
            </a:r>
            <a:r>
              <a:rPr sz="2800" b="1">
                <a:latin typeface="Arial"/>
                <a:cs typeface="Arial"/>
              </a:rPr>
              <a:t>“</a:t>
            </a:r>
            <a:r>
              <a:rPr sz="2800" b="1" spc="-350">
                <a:latin typeface="Microsoft JhengHei"/>
                <a:cs typeface="Microsoft JhengHei"/>
              </a:rPr>
              <a:t>工会经费</a:t>
            </a:r>
            <a:r>
              <a:rPr sz="2800" b="1" spc="-25">
                <a:latin typeface="Arial"/>
                <a:cs typeface="Arial"/>
              </a:rPr>
              <a:t>””</a:t>
            </a:r>
            <a:r>
              <a:rPr sz="2800" b="1" spc="-1400">
                <a:latin typeface="Microsoft JhengHei"/>
                <a:cs typeface="Microsoft JhengHei"/>
              </a:rPr>
              <a:t>和</a:t>
            </a:r>
            <a:r>
              <a:rPr sz="2800" b="1" spc="-700">
                <a:latin typeface="Arial"/>
                <a:cs typeface="Arial"/>
              </a:rPr>
              <a:t>““</a:t>
            </a:r>
            <a:r>
              <a:rPr sz="2800" b="1">
                <a:latin typeface="Microsoft JhengHei"/>
                <a:cs typeface="Microsoft JhengHei"/>
              </a:rPr>
              <a:t>职工教育经费</a:t>
            </a:r>
            <a:r>
              <a:rPr sz="2800" b="1">
                <a:latin typeface="Arial"/>
                <a:cs typeface="Arial"/>
              </a:rPr>
              <a:t>”</a:t>
            </a:r>
            <a:r>
              <a:rPr sz="2800" b="1" spc="-10">
                <a:latin typeface="Microsoft JhengHei"/>
                <a:cs typeface="Microsoft JhengHei"/>
              </a:rPr>
              <a:t>明细科目。</a:t>
            </a:r>
            <a:endParaRPr sz="2800">
              <a:latin typeface="Microsoft JhengHei"/>
              <a:cs typeface="Microsoft JhengHei"/>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35</a:t>
            </a:fld>
          </a:p>
        </p:txBody>
      </p:sp>
      <p:sp>
        <p:nvSpPr>
          <p:cNvPr id="2" name="object 2"/>
          <p:cNvSpPr txBox="1">
            <a:spLocks noGrp="1"/>
          </p:cNvSpPr>
          <p:nvPr>
            <p:ph type="title"/>
          </p:nvPr>
        </p:nvSpPr>
        <p:spPr>
          <a:xfrm>
            <a:off x="474028" y="633882"/>
            <a:ext cx="1744980" cy="452120"/>
          </a:xfrm>
          <a:prstGeom prst="rect">
            <a:avLst/>
          </a:prstGeom>
        </p:spPr>
        <p:txBody>
          <a:bodyPr vert="horz" wrap="square" lIns="0" tIns="12700" rIns="0" bIns="0" rtlCol="0">
            <a:spAutoFit/>
          </a:bodyPr>
          <a:lstStyle/>
          <a:p>
            <a:pPr marL="12700">
              <a:lnSpc>
                <a:spcPct val="100000"/>
              </a:lnSpc>
              <a:spcBef>
                <a:spcPts val="100"/>
              </a:spcBef>
            </a:pPr>
            <a:r>
              <a:rPr spc="-10">
                <a:latin typeface="Arial"/>
                <a:cs typeface="Arial"/>
              </a:rPr>
              <a:t>1.</a:t>
            </a:r>
            <a:r>
              <a:rPr spc="-15"/>
              <a:t>计提时：</a:t>
            </a:r>
          </a:p>
        </p:txBody>
      </p:sp>
      <p:sp>
        <p:nvSpPr>
          <p:cNvPr id="3" name="object 3"/>
          <p:cNvSpPr txBox="1"/>
          <p:nvPr/>
        </p:nvSpPr>
        <p:spPr>
          <a:xfrm>
            <a:off x="474028" y="1086556"/>
            <a:ext cx="6731000" cy="4207510"/>
          </a:xfrm>
          <a:prstGeom prst="rect">
            <a:avLst/>
          </a:prstGeom>
        </p:spPr>
        <p:txBody>
          <a:bodyPr vert="horz" wrap="square" lIns="0" tIns="12700" rIns="0" bIns="0" rtlCol="0">
            <a:spAutoFit/>
          </a:bodyPr>
          <a:lstStyle/>
          <a:p>
            <a:pPr marL="12700" marR="5080">
              <a:lnSpc>
                <a:spcPct val="140000"/>
              </a:lnSpc>
              <a:spcBef>
                <a:spcPts val="100"/>
              </a:spcBef>
            </a:pPr>
            <a:r>
              <a:rPr sz="2400" b="1" spc="-5">
                <a:latin typeface="Microsoft JhengHei"/>
                <a:cs typeface="Microsoft JhengHei"/>
              </a:rPr>
              <a:t>借：生产成本、制造费用、管理费用、销售费用、在建工程、研发支出等</a:t>
            </a:r>
            <a:endParaRPr sz="2400">
              <a:latin typeface="Microsoft JhengHei"/>
              <a:cs typeface="Microsoft JhengHei"/>
            </a:endParaRPr>
          </a:p>
          <a:p>
            <a:pPr marL="12700" marR="2748915">
              <a:lnSpc>
                <a:spcPts val="4029"/>
              </a:lnSpc>
              <a:spcBef>
                <a:spcPts val="160"/>
              </a:spcBef>
            </a:pPr>
            <a:r>
              <a:rPr sz="2400" b="1">
                <a:latin typeface="Microsoft JhengHei"/>
                <a:cs typeface="Microsoft JhengHei"/>
              </a:rPr>
              <a:t>贷：应付职工薪酬</a:t>
            </a:r>
            <a:r>
              <a:rPr sz="2400" b="1">
                <a:latin typeface="Arial"/>
                <a:cs typeface="Arial"/>
              </a:rPr>
              <a:t>—</a:t>
            </a:r>
            <a:r>
              <a:rPr sz="2400" b="1" spc="-15">
                <a:latin typeface="Microsoft JhengHei"/>
                <a:cs typeface="Microsoft JhengHei"/>
              </a:rPr>
              <a:t>工会经费</a:t>
            </a:r>
            <a:r>
              <a:rPr sz="2400" b="1">
                <a:latin typeface="Microsoft JhengHei"/>
                <a:cs typeface="Microsoft JhengHei"/>
              </a:rPr>
              <a:t>应付职工薪酬</a:t>
            </a:r>
            <a:r>
              <a:rPr sz="2400" b="1">
                <a:latin typeface="Arial"/>
                <a:cs typeface="Arial"/>
              </a:rPr>
              <a:t>—</a:t>
            </a:r>
            <a:r>
              <a:rPr sz="2400" b="1" spc="-10">
                <a:latin typeface="Microsoft JhengHei"/>
                <a:cs typeface="Microsoft JhengHei"/>
              </a:rPr>
              <a:t>职工教育经费</a:t>
            </a:r>
            <a:endParaRPr sz="2400">
              <a:latin typeface="Microsoft JhengHei"/>
              <a:cs typeface="Microsoft JhengHei"/>
            </a:endParaRPr>
          </a:p>
          <a:p>
            <a:pPr marL="12700">
              <a:lnSpc>
                <a:spcPct val="100000"/>
              </a:lnSpc>
              <a:spcBef>
                <a:spcPts val="980"/>
              </a:spcBef>
            </a:pPr>
            <a:r>
              <a:rPr sz="2800" b="1" spc="-10">
                <a:latin typeface="Arial"/>
                <a:cs typeface="Arial"/>
              </a:rPr>
              <a:t>2.</a:t>
            </a:r>
            <a:r>
              <a:rPr sz="2800" b="1">
                <a:latin typeface="Microsoft JhengHei"/>
                <a:cs typeface="Microsoft JhengHei"/>
              </a:rPr>
              <a:t>划走时：（给企业工会或总工会</a:t>
            </a:r>
            <a:r>
              <a:rPr sz="2800" b="1" spc="-50">
                <a:latin typeface="Microsoft JhengHei"/>
                <a:cs typeface="Microsoft JhengHei"/>
              </a:rPr>
              <a:t>）</a:t>
            </a:r>
            <a:endParaRPr sz="2800">
              <a:latin typeface="Microsoft JhengHei"/>
              <a:cs typeface="Microsoft JhengHei"/>
            </a:endParaRPr>
          </a:p>
          <a:p>
            <a:pPr marL="12700" marR="2748915">
              <a:lnSpc>
                <a:spcPct val="140000"/>
              </a:lnSpc>
              <a:spcBef>
                <a:spcPts val="40"/>
              </a:spcBef>
            </a:pPr>
            <a:r>
              <a:rPr sz="2400" b="1">
                <a:latin typeface="Microsoft JhengHei"/>
                <a:cs typeface="Microsoft JhengHei"/>
              </a:rPr>
              <a:t>借：应付职工薪酬</a:t>
            </a:r>
            <a:r>
              <a:rPr sz="2400" b="1">
                <a:latin typeface="Arial"/>
                <a:cs typeface="Arial"/>
              </a:rPr>
              <a:t>—</a:t>
            </a:r>
            <a:r>
              <a:rPr sz="2400" b="1" spc="-15">
                <a:latin typeface="Microsoft JhengHei"/>
                <a:cs typeface="Microsoft JhengHei"/>
              </a:rPr>
              <a:t>工会经费</a:t>
            </a:r>
            <a:r>
              <a:rPr sz="2400" b="1">
                <a:latin typeface="Microsoft JhengHei"/>
                <a:cs typeface="Microsoft JhengHei"/>
              </a:rPr>
              <a:t>应付职工薪酬</a:t>
            </a:r>
            <a:r>
              <a:rPr sz="2400" b="1">
                <a:latin typeface="Arial"/>
                <a:cs typeface="Arial"/>
              </a:rPr>
              <a:t>—</a:t>
            </a:r>
            <a:r>
              <a:rPr sz="2400" b="1" spc="-10">
                <a:latin typeface="Microsoft JhengHei"/>
                <a:cs typeface="Microsoft JhengHei"/>
              </a:rPr>
              <a:t>职工教育经费</a:t>
            </a:r>
            <a:endParaRPr sz="2400">
              <a:latin typeface="Microsoft JhengHei"/>
              <a:cs typeface="Microsoft JhengHei"/>
            </a:endParaRPr>
          </a:p>
          <a:p>
            <a:pPr marL="12700">
              <a:lnSpc>
                <a:spcPct val="100000"/>
              </a:lnSpc>
              <a:spcBef>
                <a:spcPts val="1320"/>
              </a:spcBef>
            </a:pPr>
            <a:r>
              <a:rPr sz="2400" b="1" spc="-10">
                <a:latin typeface="Microsoft JhengHei"/>
                <a:cs typeface="Microsoft JhengHei"/>
              </a:rPr>
              <a:t>贷：银行存款</a:t>
            </a:r>
            <a:endParaRPr sz="2400">
              <a:latin typeface="Microsoft JhengHei"/>
              <a:cs typeface="Microsoft JhengHei"/>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36</a:t>
            </a:fld>
          </a:p>
        </p:txBody>
      </p:sp>
      <p:sp>
        <p:nvSpPr>
          <p:cNvPr id="2" name="object 2"/>
          <p:cNvSpPr txBox="1">
            <a:spLocks noGrp="1"/>
          </p:cNvSpPr>
          <p:nvPr>
            <p:ph type="title"/>
          </p:nvPr>
        </p:nvSpPr>
        <p:spPr>
          <a:xfrm>
            <a:off x="1792783" y="1180828"/>
            <a:ext cx="4180840" cy="513080"/>
          </a:xfrm>
          <a:prstGeom prst="rect">
            <a:avLst/>
          </a:prstGeom>
        </p:spPr>
        <p:txBody>
          <a:bodyPr vert="horz" wrap="square" lIns="0" tIns="12700" rIns="0" bIns="0" rtlCol="0">
            <a:spAutoFit/>
          </a:bodyPr>
          <a:lstStyle/>
          <a:p>
            <a:pPr marL="12700">
              <a:lnSpc>
                <a:spcPct val="100000"/>
              </a:lnSpc>
              <a:spcBef>
                <a:spcPts val="100"/>
              </a:spcBef>
            </a:pPr>
            <a:r>
              <a:rPr sz="3200" spc="-10">
                <a:latin typeface="Arial"/>
                <a:cs typeface="Arial"/>
              </a:rPr>
              <a:t>8.4.6</a:t>
            </a:r>
            <a:r>
              <a:rPr sz="3200" spc="-10"/>
              <a:t>应付非货币性福利</a:t>
            </a:r>
            <a:endParaRPr sz="3200">
              <a:latin typeface="Arial"/>
              <a:cs typeface="Arial"/>
            </a:endParaRPr>
          </a:p>
        </p:txBody>
      </p:sp>
      <p:sp>
        <p:nvSpPr>
          <p:cNvPr id="3" name="object 3"/>
          <p:cNvSpPr txBox="1"/>
          <p:nvPr/>
        </p:nvSpPr>
        <p:spPr>
          <a:xfrm>
            <a:off x="1842451" y="2214328"/>
            <a:ext cx="3779520" cy="1049655"/>
          </a:xfrm>
          <a:prstGeom prst="rect">
            <a:avLst/>
          </a:prstGeom>
        </p:spPr>
        <p:txBody>
          <a:bodyPr vert="horz" wrap="square" lIns="0" tIns="97790" rIns="0" bIns="0" rtlCol="0">
            <a:spAutoFit/>
          </a:bodyPr>
          <a:lstStyle/>
          <a:p>
            <a:pPr marL="12700">
              <a:lnSpc>
                <a:spcPct val="100000"/>
              </a:lnSpc>
              <a:spcBef>
                <a:spcPts val="770"/>
              </a:spcBef>
            </a:pPr>
            <a:r>
              <a:rPr sz="2800" b="1">
                <a:latin typeface="Arial"/>
                <a:cs typeface="Arial"/>
              </a:rPr>
              <a:t>1</a:t>
            </a:r>
            <a:r>
              <a:rPr sz="2800" b="1" spc="-5">
                <a:latin typeface="Microsoft JhengHei"/>
                <a:cs typeface="Microsoft JhengHei"/>
              </a:rPr>
              <a:t>、非货币性福利的支付</a:t>
            </a:r>
            <a:endParaRPr sz="2800">
              <a:latin typeface="Microsoft JhengHei"/>
              <a:cs typeface="Microsoft JhengHei"/>
            </a:endParaRPr>
          </a:p>
          <a:p>
            <a:pPr marL="12700">
              <a:lnSpc>
                <a:spcPct val="100000"/>
              </a:lnSpc>
              <a:spcBef>
                <a:spcPts val="675"/>
              </a:spcBef>
            </a:pPr>
            <a:r>
              <a:rPr sz="2800" b="1">
                <a:latin typeface="Arial"/>
                <a:cs typeface="Arial"/>
              </a:rPr>
              <a:t>2</a:t>
            </a:r>
            <a:r>
              <a:rPr sz="2800" b="1" spc="-5">
                <a:latin typeface="Microsoft JhengHei"/>
                <a:cs typeface="Microsoft JhengHei"/>
              </a:rPr>
              <a:t>、非货币性福利的分配</a:t>
            </a:r>
            <a:endParaRPr sz="2800">
              <a:latin typeface="Microsoft JhengHei"/>
              <a:cs typeface="Microsoft JhengHei"/>
            </a:endParaRP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8384892" y="6273333"/>
            <a:ext cx="223520" cy="238760"/>
          </a:xfrm>
          <a:prstGeom prst="rect">
            <a:avLst/>
          </a:prstGeom>
        </p:spPr>
        <p:txBody>
          <a:bodyPr vert="horz" wrap="square" lIns="0" tIns="12700" rIns="0" bIns="0" rtlCol="0">
            <a:spAutoFit/>
          </a:bodyPr>
          <a:lstStyle/>
          <a:p>
            <a:pPr marL="12700">
              <a:lnSpc>
                <a:spcPct val="100000"/>
              </a:lnSpc>
              <a:spcBef>
                <a:spcPts val="100"/>
              </a:spcBef>
            </a:pPr>
            <a:r>
              <a:rPr sz="1400" spc="-25">
                <a:latin typeface="Arial"/>
                <a:cs typeface="Arial"/>
              </a:rPr>
              <a:t>37</a:t>
            </a:r>
            <a:endParaRPr sz="1400">
              <a:latin typeface="Arial"/>
              <a:cs typeface="Arial"/>
            </a:endParaRPr>
          </a:p>
        </p:txBody>
      </p:sp>
      <p:sp>
        <p:nvSpPr>
          <p:cNvPr id="3" name="object 3"/>
          <p:cNvSpPr txBox="1">
            <a:spLocks noGrp="1"/>
          </p:cNvSpPr>
          <p:nvPr>
            <p:ph type="title"/>
          </p:nvPr>
        </p:nvSpPr>
        <p:spPr>
          <a:xfrm>
            <a:off x="1844376" y="273571"/>
            <a:ext cx="4315460" cy="513080"/>
          </a:xfrm>
          <a:prstGeom prst="rect">
            <a:avLst/>
          </a:prstGeom>
        </p:spPr>
        <p:txBody>
          <a:bodyPr vert="horz" wrap="square" lIns="0" tIns="12700" rIns="0" bIns="0" rtlCol="0">
            <a:spAutoFit/>
          </a:bodyPr>
          <a:lstStyle/>
          <a:p>
            <a:pPr marL="12700">
              <a:lnSpc>
                <a:spcPct val="100000"/>
              </a:lnSpc>
              <a:spcBef>
                <a:spcPts val="100"/>
              </a:spcBef>
            </a:pPr>
            <a:r>
              <a:rPr sz="3200">
                <a:latin typeface="Arial"/>
                <a:cs typeface="Arial"/>
              </a:rPr>
              <a:t>1</a:t>
            </a:r>
            <a:r>
              <a:rPr sz="3200" spc="-5"/>
              <a:t>、非货币性福利的支付</a:t>
            </a:r>
            <a:endParaRPr sz="3200">
              <a:latin typeface="Arial"/>
              <a:cs typeface="Arial"/>
            </a:endParaRPr>
          </a:p>
        </p:txBody>
      </p:sp>
      <p:sp>
        <p:nvSpPr>
          <p:cNvPr id="4" name="object 4"/>
          <p:cNvSpPr txBox="1"/>
          <p:nvPr/>
        </p:nvSpPr>
        <p:spPr>
          <a:xfrm>
            <a:off x="474028" y="1091590"/>
            <a:ext cx="8547100" cy="4932680"/>
          </a:xfrm>
          <a:prstGeom prst="rect">
            <a:avLst/>
          </a:prstGeom>
        </p:spPr>
        <p:txBody>
          <a:bodyPr vert="horz" wrap="square" lIns="0" tIns="12700" rIns="0" bIns="0" rtlCol="0">
            <a:spAutoFit/>
          </a:bodyPr>
          <a:lstStyle/>
          <a:p>
            <a:pPr marL="355600" marR="5080" indent="-342900" algn="just">
              <a:lnSpc>
                <a:spcPct val="105000"/>
              </a:lnSpc>
              <a:spcBef>
                <a:spcPts val="100"/>
              </a:spcBef>
              <a:buSzPct val="101785"/>
              <a:buFont typeface="Arial"/>
              <a:buChar char="•"/>
              <a:tabLst>
                <a:tab pos="355600"/>
              </a:tabLst>
            </a:pPr>
            <a:r>
              <a:rPr sz="2800" b="1" spc="-5">
                <a:latin typeface="Microsoft JhengHei"/>
                <a:cs typeface="Microsoft JhengHei"/>
              </a:rPr>
              <a:t>非货币性福利是指企业以非货币性资产支付给职工的的薪酬，主要包括企业以自己的产品或其他有形资产产发放给职工作为福利，向职工无偿提供自己拥有的的资产供其使用，以及为职工无偿提供类似医疗保健</a:t>
            </a:r>
            <a:r>
              <a:rPr sz="2800" b="1" spc="-10">
                <a:latin typeface="Microsoft JhengHei"/>
                <a:cs typeface="Microsoft JhengHei"/>
              </a:rPr>
              <a:t>健服务等。</a:t>
            </a:r>
            <a:endParaRPr sz="2800">
              <a:latin typeface="Microsoft JhengHei"/>
              <a:cs typeface="Microsoft JhengHei"/>
            </a:endParaRPr>
          </a:p>
          <a:p>
            <a:pPr marL="355600" indent="-342900" algn="just">
              <a:lnSpc>
                <a:spcPct val="100000"/>
              </a:lnSpc>
              <a:spcBef>
                <a:spcPts val="840"/>
              </a:spcBef>
              <a:buSzPct val="101785"/>
              <a:buFont typeface="Arial"/>
              <a:buChar char="•"/>
              <a:tabLst>
                <a:tab pos="355600"/>
              </a:tabLst>
            </a:pPr>
            <a:r>
              <a:rPr sz="2800" b="1" spc="-5">
                <a:latin typeface="Microsoft JhengHei"/>
                <a:cs typeface="Microsoft JhengHei"/>
              </a:rPr>
              <a:t>企业发放自己的产品应</a:t>
            </a:r>
            <a:endParaRPr sz="2800">
              <a:latin typeface="Microsoft JhengHei"/>
              <a:cs typeface="Microsoft JhengHei"/>
            </a:endParaRPr>
          </a:p>
          <a:p>
            <a:pPr marL="12700">
              <a:lnSpc>
                <a:spcPct val="100000"/>
              </a:lnSpc>
              <a:spcBef>
                <a:spcPts val="665"/>
              </a:spcBef>
            </a:pPr>
            <a:r>
              <a:rPr sz="2800" b="1">
                <a:latin typeface="Microsoft JhengHei"/>
                <a:cs typeface="Microsoft JhengHei"/>
              </a:rPr>
              <a:t>借：应付职工薪酬</a:t>
            </a:r>
            <a:r>
              <a:rPr sz="2800" b="1">
                <a:latin typeface="Arial"/>
                <a:cs typeface="Arial"/>
              </a:rPr>
              <a:t>—</a:t>
            </a:r>
            <a:r>
              <a:rPr sz="2800" b="1" spc="-10">
                <a:latin typeface="Microsoft JhengHei"/>
                <a:cs typeface="Microsoft JhengHei"/>
              </a:rPr>
              <a:t>非货币性福利</a:t>
            </a:r>
            <a:endParaRPr sz="2800">
              <a:latin typeface="Microsoft JhengHei"/>
              <a:cs typeface="Microsoft JhengHei"/>
            </a:endParaRPr>
          </a:p>
          <a:p>
            <a:pPr marL="12700" marR="2837180" algn="just">
              <a:lnSpc>
                <a:spcPct val="125000"/>
              </a:lnSpc>
              <a:spcBef>
                <a:spcPts val="175"/>
              </a:spcBef>
            </a:pPr>
            <a:r>
              <a:rPr sz="2800" b="1">
                <a:latin typeface="Microsoft JhengHei"/>
                <a:cs typeface="Microsoft JhengHei"/>
              </a:rPr>
              <a:t>贷：主营业务收入（存货视同销售</a:t>
            </a:r>
            <a:r>
              <a:rPr sz="2800" b="1" spc="-50">
                <a:latin typeface="Microsoft JhengHei"/>
                <a:cs typeface="Microsoft JhengHei"/>
              </a:rPr>
              <a:t>）</a:t>
            </a:r>
            <a:r>
              <a:rPr sz="2800" b="1">
                <a:latin typeface="Microsoft JhengHei"/>
                <a:cs typeface="Microsoft JhengHei"/>
              </a:rPr>
              <a:t>应交税费</a:t>
            </a:r>
            <a:r>
              <a:rPr sz="2800" b="1">
                <a:latin typeface="Arial"/>
                <a:cs typeface="Arial"/>
              </a:rPr>
              <a:t>—</a:t>
            </a:r>
            <a:r>
              <a:rPr sz="2800" b="1">
                <a:latin typeface="Microsoft JhengHei"/>
                <a:cs typeface="Microsoft JhengHei"/>
              </a:rPr>
              <a:t>应交增值税（销项税额</a:t>
            </a:r>
            <a:r>
              <a:rPr sz="2800" b="1" spc="-50">
                <a:latin typeface="Microsoft JhengHei"/>
                <a:cs typeface="Microsoft JhengHei"/>
              </a:rPr>
              <a:t>）</a:t>
            </a:r>
            <a:r>
              <a:rPr sz="2800" b="1">
                <a:latin typeface="Microsoft JhengHei"/>
                <a:cs typeface="Microsoft JhengHei"/>
              </a:rPr>
              <a:t>累计折旧（无偿向职工提供住房</a:t>
            </a:r>
            <a:r>
              <a:rPr sz="2800" b="1" spc="-50">
                <a:latin typeface="Microsoft JhengHei"/>
                <a:cs typeface="Microsoft JhengHei"/>
              </a:rPr>
              <a:t>）</a:t>
            </a:r>
            <a:endParaRPr sz="2800">
              <a:latin typeface="Microsoft JhengHei"/>
              <a:cs typeface="Microsoft JhengHei"/>
            </a:endParaRPr>
          </a:p>
        </p:txBody>
      </p:sp>
      <p:sp>
        <p:nvSpPr>
          <p:cNvPr id="5" name="object 5"/>
          <p:cNvSpPr txBox="1"/>
          <p:nvPr/>
        </p:nvSpPr>
        <p:spPr>
          <a:xfrm>
            <a:off x="474028" y="6105551"/>
            <a:ext cx="39370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银行存款（住房租赁费</a:t>
            </a:r>
            <a:r>
              <a:rPr sz="2800" b="1" spc="-50">
                <a:latin typeface="Microsoft JhengHei"/>
                <a:cs typeface="Microsoft JhengHei"/>
              </a:rPr>
              <a:t>）</a:t>
            </a:r>
            <a:endParaRPr sz="2800">
              <a:latin typeface="Microsoft JhengHei"/>
              <a:cs typeface="Microsoft JhengHei"/>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38</a:t>
            </a:fld>
          </a:p>
        </p:txBody>
      </p:sp>
      <p:sp>
        <p:nvSpPr>
          <p:cNvPr id="2" name="object 2"/>
          <p:cNvSpPr txBox="1">
            <a:spLocks noGrp="1"/>
          </p:cNvSpPr>
          <p:nvPr>
            <p:ph type="title"/>
          </p:nvPr>
        </p:nvSpPr>
        <p:spPr>
          <a:xfrm>
            <a:off x="1904702" y="578372"/>
            <a:ext cx="4315460" cy="513080"/>
          </a:xfrm>
          <a:prstGeom prst="rect">
            <a:avLst/>
          </a:prstGeom>
        </p:spPr>
        <p:txBody>
          <a:bodyPr vert="horz" wrap="square" lIns="0" tIns="12700" rIns="0" bIns="0" rtlCol="0">
            <a:spAutoFit/>
          </a:bodyPr>
          <a:lstStyle/>
          <a:p>
            <a:pPr marL="12700">
              <a:lnSpc>
                <a:spcPct val="100000"/>
              </a:lnSpc>
              <a:spcBef>
                <a:spcPts val="100"/>
              </a:spcBef>
            </a:pPr>
            <a:r>
              <a:rPr sz="3200">
                <a:latin typeface="Arial"/>
                <a:cs typeface="Arial"/>
              </a:rPr>
              <a:t>2</a:t>
            </a:r>
            <a:r>
              <a:rPr sz="3200" spc="-5"/>
              <a:t>、非货币性福利的分配</a:t>
            </a:r>
            <a:endParaRPr sz="3200">
              <a:latin typeface="Arial"/>
              <a:cs typeface="Arial"/>
            </a:endParaRPr>
          </a:p>
        </p:txBody>
      </p:sp>
      <p:sp>
        <p:nvSpPr>
          <p:cNvPr id="3" name="object 3"/>
          <p:cNvSpPr txBox="1"/>
          <p:nvPr/>
        </p:nvSpPr>
        <p:spPr>
          <a:xfrm>
            <a:off x="535940" y="1558988"/>
            <a:ext cx="7848600" cy="3077210"/>
          </a:xfrm>
          <a:prstGeom prst="rect">
            <a:avLst/>
          </a:prstGeom>
        </p:spPr>
        <p:txBody>
          <a:bodyPr vert="horz" wrap="square" lIns="0" tIns="97790" rIns="0" bIns="0" rtlCol="0">
            <a:spAutoFit/>
          </a:bodyPr>
          <a:lstStyle/>
          <a:p>
            <a:pPr marL="12700">
              <a:lnSpc>
                <a:spcPct val="100000"/>
              </a:lnSpc>
              <a:spcBef>
                <a:spcPts val="770"/>
              </a:spcBef>
            </a:pPr>
            <a:r>
              <a:rPr sz="2800" b="1" spc="-5">
                <a:latin typeface="Microsoft JhengHei"/>
                <a:cs typeface="Microsoft JhengHei"/>
              </a:rPr>
              <a:t>企业应按照用途进行分配。</a:t>
            </a:r>
            <a:endParaRPr sz="2800">
              <a:latin typeface="Microsoft JhengHei"/>
              <a:cs typeface="Microsoft JhengHei"/>
            </a:endParaRPr>
          </a:p>
          <a:p>
            <a:pPr marL="12700" marR="5080">
              <a:lnSpc>
                <a:spcPct val="120000"/>
              </a:lnSpc>
            </a:pPr>
            <a:r>
              <a:rPr sz="2800" b="1" spc="-5">
                <a:latin typeface="Microsoft JhengHei"/>
                <a:cs typeface="Microsoft JhengHei"/>
              </a:rPr>
              <a:t>借：生产成本、制造费用、管理费用、销售费用、</a:t>
            </a:r>
            <a:r>
              <a:rPr sz="2800" b="1" spc="-10">
                <a:latin typeface="Microsoft JhengHei"/>
                <a:cs typeface="Microsoft JhengHei"/>
              </a:rPr>
              <a:t>在建工程、研发支出</a:t>
            </a:r>
            <a:endParaRPr sz="2800">
              <a:latin typeface="Microsoft JhengHei"/>
              <a:cs typeface="Microsoft JhengHei"/>
            </a:endParaRPr>
          </a:p>
          <a:p>
            <a:pPr marL="12700">
              <a:lnSpc>
                <a:spcPct val="100000"/>
              </a:lnSpc>
              <a:spcBef>
                <a:spcPts val="509"/>
              </a:spcBef>
            </a:pPr>
            <a:r>
              <a:rPr sz="2800" b="1">
                <a:latin typeface="Microsoft JhengHei"/>
                <a:cs typeface="Microsoft JhengHei"/>
              </a:rPr>
              <a:t>贷：应付职工薪酬</a:t>
            </a:r>
            <a:r>
              <a:rPr sz="2800" b="1">
                <a:latin typeface="Arial"/>
                <a:cs typeface="Arial"/>
              </a:rPr>
              <a:t>—</a:t>
            </a:r>
            <a:r>
              <a:rPr sz="2800" b="1" spc="-10">
                <a:latin typeface="Microsoft JhengHei"/>
                <a:cs typeface="Microsoft JhengHei"/>
              </a:rPr>
              <a:t>非货币性福利</a:t>
            </a:r>
            <a:endParaRPr sz="2800">
              <a:latin typeface="Microsoft JhengHei"/>
              <a:cs typeface="Microsoft JhengHei"/>
            </a:endParaRPr>
          </a:p>
          <a:p>
            <a:pPr>
              <a:lnSpc>
                <a:spcPct val="100000"/>
              </a:lnSpc>
              <a:spcBef>
                <a:spcPts val="10"/>
              </a:spcBef>
            </a:pPr>
            <a:endParaRPr sz="2550">
              <a:latin typeface="Microsoft JhengHei"/>
              <a:cs typeface="Microsoft JhengHei"/>
            </a:endParaRPr>
          </a:p>
          <a:p>
            <a:pPr marL="12700">
              <a:lnSpc>
                <a:spcPct val="100000"/>
              </a:lnSpc>
              <a:spcBef>
                <a:spcPts val="5"/>
              </a:spcBef>
            </a:pPr>
            <a:r>
              <a:rPr sz="2800" b="1">
                <a:latin typeface="Microsoft JhengHei"/>
                <a:cs typeface="Microsoft JhengHei"/>
              </a:rPr>
              <a:t>例</a:t>
            </a:r>
            <a:r>
              <a:rPr sz="2800" b="1" spc="-10">
                <a:latin typeface="Arial"/>
                <a:cs typeface="Arial"/>
              </a:rPr>
              <a:t>8-</a:t>
            </a:r>
            <a:r>
              <a:rPr sz="2800" b="1" spc="-25">
                <a:latin typeface="Arial"/>
                <a:cs typeface="Arial"/>
              </a:rPr>
              <a:t>10</a:t>
            </a:r>
            <a:endParaRPr sz="2800">
              <a:latin typeface="Arial"/>
              <a:cs typeface="Arial"/>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39</a:t>
            </a:fld>
          </a:p>
        </p:txBody>
      </p:sp>
      <p:sp>
        <p:nvSpPr>
          <p:cNvPr id="2" name="object 2"/>
          <p:cNvSpPr txBox="1">
            <a:spLocks noGrp="1"/>
          </p:cNvSpPr>
          <p:nvPr>
            <p:ph type="title"/>
          </p:nvPr>
        </p:nvSpPr>
        <p:spPr>
          <a:xfrm>
            <a:off x="474028" y="1049774"/>
            <a:ext cx="8191500" cy="1948814"/>
          </a:xfrm>
          <a:prstGeom prst="rect">
            <a:avLst/>
          </a:prstGeom>
        </p:spPr>
        <p:txBody>
          <a:bodyPr vert="horz" wrap="square" lIns="0" tIns="27939" rIns="0" bIns="0" rtlCol="0">
            <a:spAutoFit/>
          </a:bodyPr>
          <a:lstStyle/>
          <a:p>
            <a:pPr marL="355600" marR="5080" indent="-342900">
              <a:lnSpc>
                <a:spcPct val="111800"/>
              </a:lnSpc>
              <a:spcBef>
                <a:spcPts val="219"/>
              </a:spcBef>
            </a:pPr>
            <a:r>
              <a:rPr/>
              <a:t>【例</a:t>
            </a:r>
            <a:r>
              <a:rPr spc="-150"/>
              <a:t>4</a:t>
            </a:r>
            <a:r>
              <a:rPr spc="-150">
                <a:latin typeface="Arial"/>
                <a:cs typeface="Arial"/>
              </a:rPr>
              <a:t>·</a:t>
            </a:r>
            <a:r>
              <a:rPr spc="-5"/>
              <a:t>单选题】企业在无形资产研究阶段发生的职</a:t>
            </a:r>
            <a:r>
              <a:rPr spc="-50"/>
              <a:t> </a:t>
            </a:r>
            <a:r>
              <a:rPr/>
              <a:t>工薪酬，最终应当计入（）。A.</a:t>
            </a:r>
            <a:r>
              <a:rPr spc="-10"/>
              <a:t>无形资产的成本</a:t>
            </a:r>
            <a:r>
              <a:rPr spc="-50"/>
              <a:t> </a:t>
            </a:r>
            <a:r>
              <a:rPr/>
              <a:t>本</a:t>
            </a:r>
            <a:r>
              <a:rPr spc="135"/>
              <a:t>B.</a:t>
            </a:r>
            <a:r>
              <a:rPr/>
              <a:t>当期损益</a:t>
            </a:r>
            <a:r>
              <a:rPr spc="100"/>
              <a:t>C.</a:t>
            </a:r>
            <a:r>
              <a:rPr/>
              <a:t>存货成本或劳务成本</a:t>
            </a:r>
            <a:r>
              <a:rPr spc="-50"/>
              <a:t>D.</a:t>
            </a:r>
            <a:r>
              <a:rPr spc="-10"/>
              <a:t>在建工程成</a:t>
            </a:r>
            <a:r>
              <a:rPr spc="-25"/>
              <a:t>成本</a:t>
            </a: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40</a:t>
            </a:fld>
          </a:p>
        </p:txBody>
      </p:sp>
      <p:sp>
        <p:nvSpPr>
          <p:cNvPr id="2" name="object 2"/>
          <p:cNvSpPr txBox="1">
            <a:spLocks noGrp="1"/>
          </p:cNvSpPr>
          <p:nvPr>
            <p:ph type="title"/>
          </p:nvPr>
        </p:nvSpPr>
        <p:spPr>
          <a:prstGeom prst="rect">
            <a:avLst/>
          </a:prstGeom>
        </p:spPr>
        <p:txBody>
          <a:bodyPr vert="horz" wrap="square" lIns="0" tIns="12700" rIns="0" bIns="0" rtlCol="0">
            <a:spAutoFit/>
          </a:bodyPr>
          <a:lstStyle/>
          <a:p>
            <a:pPr marL="355600" marR="5080" indent="-342900">
              <a:lnSpc>
                <a:spcPct val="100000"/>
              </a:lnSpc>
              <a:spcBef>
                <a:spcPts val="100"/>
              </a:spcBef>
            </a:pPr>
            <a:r>
              <a:rPr spc="-75"/>
              <a:t>答案：</a:t>
            </a:r>
            <a:r>
              <a:rPr spc="-215"/>
              <a:t>B</a:t>
            </a:r>
            <a:r>
              <a:rPr spc="-5"/>
              <a:t>解析：研究阶段发生的支出包括支付的职工</a:t>
            </a:r>
            <a:r>
              <a:rPr spc="-50"/>
              <a:t>薪</a:t>
            </a:r>
          </a:p>
        </p:txBody>
      </p:sp>
      <p:sp>
        <p:nvSpPr>
          <p:cNvPr id="3" name="object 3"/>
          <p:cNvSpPr txBox="1"/>
          <p:nvPr/>
        </p:nvSpPr>
        <p:spPr>
          <a:xfrm>
            <a:off x="535940" y="2583117"/>
            <a:ext cx="32258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酬，计入当期损益。</a:t>
            </a:r>
            <a:endParaRPr sz="2800">
              <a:latin typeface="Microsoft JhengHei"/>
              <a:cs typeface="Microsoft JhengHei"/>
            </a:endParaRP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https://d.book118.com/787042160143006030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227</Paragraphs>
  <Slides>41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41</vt:i4>
      </vt:variant>
    </vt:vector>
  </HeadingPairs>
  <TitlesOfParts>
    <vt:vector baseType="lpstr" size="45">
      <vt:lpstr>Arial</vt:lpstr>
      <vt:lpstr>Calibri</vt:lpstr>
      <vt:lpstr>Microsoft JhengHei</vt:lpstr>
      <vt:lpstr>Office Theme</vt:lpstr>
      <vt:lpstr>PowerPoint Presentation</vt:lpstr>
      <vt:lpstr>8.1流动负债的性质</vt:lpstr>
      <vt:lpstr>8.2短期借款</vt:lpstr>
      <vt:lpstr>8.2.1短期借款的取得</vt:lpstr>
      <vt:lpstr>8.2.2短期借款的利息费用</vt:lpstr>
      <vt:lpstr>PowerPoint Presentation</vt:lpstr>
      <vt:lpstr>8.2.3短期借款的偿还</vt:lpstr>
      <vt:lpstr>【例1】Ａ股份有限公司于20×9年1月1日向银行借入一笔生产经营用短期借款，共计120000元，期限为9个月，年利率为4%。根据与银行签署的借款协议， 该项借款的本金到期后一次归还；利息分月预提，按按季支付。A股份有限公司的有关会计分录如下：</vt:lpstr>
      <vt:lpstr>PowerPoint Presentation</vt:lpstr>
      <vt:lpstr>【例2·判断题】短期借款利息在预提或实际支付时均均应通过“短期借款”科目核算。（）</vt:lpstr>
      <vt:lpstr>答案：×解析：预提的利息通过“应付利息”科目核算。</vt:lpstr>
      <vt:lpstr>8.3应付票据与应付账款</vt:lpstr>
      <vt:lpstr>8.3.1应付票据</vt:lpstr>
      <vt:lpstr>1、商业汇票的签付</vt:lpstr>
      <vt:lpstr>2、商业汇票的到期</vt:lpstr>
      <vt:lpstr>（3）若是带息票据，计提利息时：借：财务费用
贷：应付票据例8-4</vt:lpstr>
      <vt:lpstr>PowerPoint Presentation</vt:lpstr>
      <vt:lpstr>答案：D解析：企业到期无力支付的银行承兑汇票，应按账面金额转入“短期借款”。</vt:lpstr>
      <vt:lpstr>8.3.2应付账款</vt:lpstr>
      <vt:lpstr>1、应付账款的入账时间</vt:lpstr>
      <vt:lpstr>2、应付账款的入账价值</vt:lpstr>
      <vt:lpstr>PowerPoint Presentation</vt:lpstr>
      <vt:lpstr>8.4应付职工薪酬</vt:lpstr>
      <vt:lpstr>PowerPoint Presentation</vt:lpstr>
      <vt:lpstr>PowerPoint Presentation</vt:lpstr>
      <vt:lpstr>PowerPoint Presentation</vt:lpstr>
      <vt:lpstr>8.4.2应付工资</vt:lpstr>
      <vt:lpstr>8.4.3应付福利费</vt:lpstr>
      <vt:lpstr>PowerPoint Presentation</vt:lpstr>
      <vt:lpstr>8.4.4应付社会保险费和住房公积金</vt:lpstr>
      <vt:lpstr>PowerPoint Presentation</vt:lpstr>
      <vt:lpstr>1.计提时：</vt:lpstr>
      <vt:lpstr>8.4.5应付工会经费和职工教育经费</vt:lpstr>
      <vt:lpstr>1、工会经费和职工教育经费的计提</vt:lpstr>
      <vt:lpstr>1.计提时：</vt:lpstr>
      <vt:lpstr>8.4.6应付非货币性福利</vt:lpstr>
      <vt:lpstr>1、非货币性福利的支付</vt:lpstr>
      <vt:lpstr>2、非货币性福利的分配</vt:lpstr>
      <vt:lpstr>【例4·单选题】企业在无形资产研究阶段发生的职 工薪酬，最终应当计入（）。A.无形资产的成本 本B.当期损益C.存货成本或劳务成本D.在建工程成成本</vt:lpstr>
      <vt:lpstr>答案：B解析：研究阶段发生的支出包括支付的职工薪</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2024-09-02T13:19:36.411</cp:lastPrinted>
  <dcterms:created xsi:type="dcterms:W3CDTF">2024-09-02T05:19:36Z</dcterms:created>
  <dcterms:modified xsi:type="dcterms:W3CDTF">2024-09-02T05:19:37Z</dcterms:modified>
</cp:coreProperties>
</file>