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16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68608-8F1D-42A6-AE29-9B81F3724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A7124-0DD9-4BA3-B807-11E1C2D30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1B992-C73D-456F-ACB1-E288F5E72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D2F4D-AE9B-486B-A3DA-DC1B669C6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D1D4F-FB91-453A-8845-39345E80F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F97AC-A113-42E1-BA5C-F3DBFD528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4460D7-ACBD-449D-ABA0-2A911C35B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7003F-3755-4739-802B-8D0E1A5EB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61748-20FA-4B00-A06E-306D02226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43D9B-8023-4404-B0E9-E97125D6B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9EF39-2F68-498E-B884-E77DB7100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158" r:id="rId2"/>
    <p:sldLayoutId id="2147502159" r:id="rId3"/>
    <p:sldLayoutId id="2147502160" r:id="rId4"/>
    <p:sldLayoutId id="2147502161" r:id="rId5"/>
    <p:sldLayoutId id="2147502162" r:id="rId6"/>
    <p:sldLayoutId id="2147502163" r:id="rId7"/>
    <p:sldLayoutId id="2147502164" r:id="rId8"/>
    <p:sldLayoutId id="2147502165" r:id="rId9"/>
    <p:sldLayoutId id="2147502166" r:id="rId10"/>
    <p:sldLayoutId id="214750216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tags" Target="../tags/tag111.xml" /><Relationship Id="rId2" Type="http://schemas.openxmlformats.org/officeDocument/2006/relationships/tags" Target="../tags/tag94.xml" /><Relationship Id="rId20" Type="http://schemas.openxmlformats.org/officeDocument/2006/relationships/tags" Target="../tags/tag112.xml" /><Relationship Id="rId21" Type="http://schemas.openxmlformats.org/officeDocument/2006/relationships/tags" Target="../tags/tag113.xml" /><Relationship Id="rId22" Type="http://schemas.openxmlformats.org/officeDocument/2006/relationships/tags" Target="../tags/tag114.xml" /><Relationship Id="rId23" Type="http://schemas.openxmlformats.org/officeDocument/2006/relationships/tags" Target="../tags/tag115.xml" /><Relationship Id="rId24" Type="http://schemas.openxmlformats.org/officeDocument/2006/relationships/tags" Target="../tags/tag116.xml" /><Relationship Id="rId25" Type="http://schemas.openxmlformats.org/officeDocument/2006/relationships/tags" Target="../tags/tag117.xml" /><Relationship Id="rId26" Type="http://schemas.openxmlformats.org/officeDocument/2006/relationships/tags" Target="../tags/tag118.xml" /><Relationship Id="rId27" Type="http://schemas.openxmlformats.org/officeDocument/2006/relationships/tags" Target="../tags/tag119.xml" /><Relationship Id="rId28" Type="http://schemas.openxmlformats.org/officeDocument/2006/relationships/tags" Target="../tags/tag120.xml" /><Relationship Id="rId29" Type="http://schemas.openxmlformats.org/officeDocument/2006/relationships/tags" Target="../tags/tag121.xml" /><Relationship Id="rId3" Type="http://schemas.openxmlformats.org/officeDocument/2006/relationships/tags" Target="../tags/tag95.xml" /><Relationship Id="rId30" Type="http://schemas.openxmlformats.org/officeDocument/2006/relationships/tags" Target="../tags/tag122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62051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通过体育教育培养学生的动手能力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体育教育对动手能力的影响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体育教育中培养学生动手能力的策略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体育教育中培养学生动手能力的实践案例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如何将体育教育与动手能力相结合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体育教育中培养学生动手能力的注意事项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体育教育对动手能力的影响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体育教育中的动手活动</a:t>
            </a:r>
            <a:endParaRPr lang="zh-CN" altLang="en-US"/>
          </a:p>
        </p:txBody>
      </p:sp>
      <p:sp>
        <p:nvSpPr>
          <p:cNvPr id="1048846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8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体育器材制作：让学生自己动手制作体育器材，如篮球架、足球门等。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52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4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运动场地布置：让学生参与运动场地的布置，如摆放器材、划线等。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58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运动技能训练：通过教授运动技能，让学生自己动手练习，如投篮、传球等。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64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体育比赛组织：让学生参与体育比赛的组织，如裁判、记分员等。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动手能力在体育教育中的重要性</a:t>
            </a:r>
            <a:endParaRPr lang="zh-CN" altLang="en-US"/>
          </a:p>
        </p:txBody>
      </p:sp>
      <p:sp>
        <p:nvSpPr>
          <p:cNvPr id="1048904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4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2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0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体育教育可以培养学生的动手能力，提高学生的实践操作能力。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动手能力在体育教育中还可以培养学生的团队协作能力和领导能力。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动手能力是体育教育中不可或缺的一部分，它可以帮助学生更好地理解和掌握体育技能。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体育教育中的实践活动可以激发学生的创新思维和创造力。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体育教育对动手能力的促进作用</a:t>
            </a:r>
            <a:endParaRPr lang="zh-CN" altLang="en-US"/>
          </a:p>
        </p:txBody>
      </p:sp>
      <p:sp>
        <p:nvSpPr>
          <p:cNvPr id="1048982" name="圆角矩形 5"/>
          <p:cNvSpPr/>
          <p:nvPr>
            <p:custDataLst>
              <p:tags r:id="rId2"/>
            </p:custDataLst>
          </p:nvPr>
        </p:nvSpPr>
        <p:spPr>
          <a:xfrm>
            <a:off x="154505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圆角矩形 3"/>
          <p:cNvSpPr/>
          <p:nvPr>
            <p:custDataLst>
              <p:tags r:id="rId3"/>
            </p:custDataLst>
          </p:nvPr>
        </p:nvSpPr>
        <p:spPr>
          <a:xfrm>
            <a:off x="1524000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5"/>
          <p:cNvSpPr txBox="1"/>
          <p:nvPr>
            <p:custDataLst>
              <p:tags r:id="rId4"/>
            </p:custDataLst>
          </p:nvPr>
        </p:nvSpPr>
        <p:spPr>
          <a:xfrm>
            <a:off x="1682169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体育教育可以培养学生的动手能力，提高学生的实践操作能力。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6"/>
          <p:cNvSpPr/>
          <p:nvPr>
            <p:custDataLst>
              <p:tags r:id="rId5"/>
            </p:custDataLst>
          </p:nvPr>
        </p:nvSpPr>
        <p:spPr>
          <a:xfrm>
            <a:off x="1687858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90" name="圆角矩形 12"/>
          <p:cNvSpPr/>
          <p:nvPr>
            <p:custDataLst>
              <p:tags r:id="rId6"/>
            </p:custDataLst>
          </p:nvPr>
        </p:nvSpPr>
        <p:spPr>
          <a:xfrm>
            <a:off x="4053565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圆角矩形 13"/>
          <p:cNvSpPr/>
          <p:nvPr>
            <p:custDataLst>
              <p:tags r:id="rId7"/>
            </p:custDataLst>
          </p:nvPr>
        </p:nvSpPr>
        <p:spPr>
          <a:xfrm>
            <a:off x="4027393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圆角矩形 15"/>
          <p:cNvSpPr/>
          <p:nvPr>
            <p:custDataLst>
              <p:tags r:id="rId8"/>
            </p:custDataLst>
          </p:nvPr>
        </p:nvSpPr>
        <p:spPr>
          <a:xfrm>
            <a:off x="4236199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96" name="文本框 10"/>
          <p:cNvSpPr txBox="1"/>
          <p:nvPr>
            <p:custDataLst>
              <p:tags r:id="rId9"/>
            </p:custDataLst>
          </p:nvPr>
        </p:nvSpPr>
        <p:spPr>
          <a:xfrm>
            <a:off x="4186700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体育教育可以培养学生的创新思维和创新能力，提高学生的动手能力。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5"/>
          <p:cNvSpPr/>
          <p:nvPr>
            <p:custDataLst>
              <p:tags r:id="rId10"/>
            </p:custDataLst>
          </p:nvPr>
        </p:nvSpPr>
        <p:spPr>
          <a:xfrm>
            <a:off x="6556958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圆角矩形 3"/>
          <p:cNvSpPr/>
          <p:nvPr>
            <p:custDataLst>
              <p:tags r:id="rId11"/>
            </p:custDataLst>
          </p:nvPr>
        </p:nvSpPr>
        <p:spPr>
          <a:xfrm>
            <a:off x="6535906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23"/>
          <p:cNvSpPr txBox="1"/>
          <p:nvPr>
            <p:custDataLst>
              <p:tags r:id="rId12"/>
            </p:custDataLst>
          </p:nvPr>
        </p:nvSpPr>
        <p:spPr>
          <a:xfrm>
            <a:off x="6694075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体育教育可以培养学生的团队合作精神和协作能力，提高学生的动手能力。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6"/>
          <p:cNvSpPr/>
          <p:nvPr>
            <p:custDataLst>
              <p:tags r:id="rId13"/>
            </p:custDataLst>
          </p:nvPr>
        </p:nvSpPr>
        <p:spPr>
          <a:xfrm>
            <a:off x="6699765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06" name="圆角矩形 12"/>
          <p:cNvSpPr/>
          <p:nvPr>
            <p:custDataLst>
              <p:tags r:id="rId14"/>
            </p:custDataLst>
          </p:nvPr>
        </p:nvSpPr>
        <p:spPr>
          <a:xfrm>
            <a:off x="906547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圆角矩形 13"/>
          <p:cNvSpPr/>
          <p:nvPr>
            <p:custDataLst>
              <p:tags r:id="rId15"/>
            </p:custDataLst>
          </p:nvPr>
        </p:nvSpPr>
        <p:spPr>
          <a:xfrm>
            <a:off x="9039299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圆角矩形 15"/>
          <p:cNvSpPr/>
          <p:nvPr>
            <p:custDataLst>
              <p:tags r:id="rId16"/>
            </p:custDataLst>
          </p:nvPr>
        </p:nvSpPr>
        <p:spPr>
          <a:xfrm>
            <a:off x="9248105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12" name="文本框 32"/>
          <p:cNvSpPr txBox="1"/>
          <p:nvPr>
            <p:custDataLst>
              <p:tags r:id="rId17"/>
            </p:custDataLst>
          </p:nvPr>
        </p:nvSpPr>
        <p:spPr>
          <a:xfrm>
            <a:off x="9198606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体育教育可以培养学生的自我管理和自我调节能力，提高学生的动手能力。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体育教育中培养学生动手能力的策略</a:t>
            </a:r>
            <a:endParaRPr lang="zh-CN" altLang="en-US"/>
          </a:p>
        </p:txBody>
      </p:sp>
      <p:sp>
        <p:nvSpPr>
          <p:cNvPr id="10490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创设实践机会，鼓励学生动手操作</a:t>
            </a:r>
            <a:endParaRPr lang="zh-CN" altLang="en-US"/>
          </a:p>
        </p:txBody>
      </p:sp>
      <p:sp>
        <p:nvSpPr>
          <p:cNvPr id="1049076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设计多样化的体育活动，让学生在活动中动手操作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提供必要的工具和材料，让学生在实践中锻炼动手能力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鼓励学生参与体育比赛的组织和策划，提高他们的动手能力和团队协作精神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引导学生在日常生活中注意观察和思考，培养他们的动手能力和创新意识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注重技能训练，提升动手能力</a:t>
            </a:r>
            <a:endParaRPr lang="zh-CN" altLang="en-US"/>
          </a:p>
        </p:txBody>
      </p:sp>
      <p:sp>
        <p:nvSpPr>
          <p:cNvPr id="1049134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体育教育中，注重技能训练是提升学生动手能力的关键。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体育教育还可以培养学生的团队协作能力和领导能力，这些都是动手能力的重要组成部分。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体育教育还可以培养学生的创新思维和解决问题的能力，例如在比赛中，学生需要根据实际情况调整战术和策略。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通过体育活动，学生可以学习到各种技能，如投篮、传球、运球等，这些技能需要学生亲自动手实践。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创新教学方式，激发动手兴趣</a:t>
            </a:r>
            <a:endParaRPr lang="zh-CN" altLang="en-US"/>
          </a:p>
        </p:txBody>
      </p:sp>
      <p:sp>
        <p:nvSpPr>
          <p:cNvPr id="1049212" name="Freeform 27"/>
          <p:cNvSpPr/>
          <p:nvPr>
            <p:custDataLst>
              <p:tags r:id="rId2"/>
            </p:custDataLst>
          </p:nvPr>
        </p:nvSpPr>
        <p:spPr bwMode="auto">
          <a:xfrm>
            <a:off x="1524000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4" name="矩形: 圆角 32"/>
          <p:cNvSpPr/>
          <p:nvPr>
            <p:custDataLst>
              <p:tags r:id="rId3"/>
            </p:custDataLst>
          </p:nvPr>
        </p:nvSpPr>
        <p:spPr>
          <a:xfrm flipH="1">
            <a:off x="1640511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524000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18" name="正文"/>
          <p:cNvSpPr txBox="1"/>
          <p:nvPr>
            <p:custDataLst>
              <p:tags r:id="rId5"/>
            </p:custDataLst>
          </p:nvPr>
        </p:nvSpPr>
        <p:spPr>
          <a:xfrm>
            <a:off x="1761659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采用游戏化教学，让学生在玩耍中锻炼动手能力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0" name="标题"/>
          <p:cNvSpPr txBox="1"/>
          <p:nvPr>
            <p:custDataLst>
              <p:tags r:id="rId6"/>
            </p:custDataLst>
          </p:nvPr>
        </p:nvSpPr>
        <p:spPr>
          <a:xfrm>
            <a:off x="1586603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22" name="Freeform 27"/>
          <p:cNvSpPr/>
          <p:nvPr>
            <p:custDataLst>
              <p:tags r:id="rId7"/>
            </p:custDataLst>
          </p:nvPr>
        </p:nvSpPr>
        <p:spPr bwMode="auto">
          <a:xfrm>
            <a:off x="4091874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矩形: 圆角 38"/>
          <p:cNvSpPr/>
          <p:nvPr>
            <p:custDataLst>
              <p:tags r:id="rId8"/>
            </p:custDataLst>
          </p:nvPr>
        </p:nvSpPr>
        <p:spPr>
          <a:xfrm flipH="1">
            <a:off x="4208385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4091874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28" name="正文"/>
          <p:cNvSpPr txBox="1"/>
          <p:nvPr>
            <p:custDataLst>
              <p:tags r:id="rId10"/>
            </p:custDataLst>
          </p:nvPr>
        </p:nvSpPr>
        <p:spPr>
          <a:xfrm>
            <a:off x="4329533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开展手工制作、实验等实践活动，让学生在实践中提高动手能力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30" name="标题"/>
          <p:cNvSpPr txBox="1"/>
          <p:nvPr>
            <p:custDataLst>
              <p:tags r:id="rId11"/>
            </p:custDataLst>
          </p:nvPr>
        </p:nvSpPr>
        <p:spPr>
          <a:xfrm>
            <a:off x="4154477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2" name="Freeform 27"/>
          <p:cNvSpPr/>
          <p:nvPr>
            <p:custDataLst>
              <p:tags r:id="rId12"/>
            </p:custDataLst>
          </p:nvPr>
        </p:nvSpPr>
        <p:spPr bwMode="auto">
          <a:xfrm>
            <a:off x="6659749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矩形: 圆角 68"/>
          <p:cNvSpPr/>
          <p:nvPr>
            <p:custDataLst>
              <p:tags r:id="rId13"/>
            </p:custDataLst>
          </p:nvPr>
        </p:nvSpPr>
        <p:spPr>
          <a:xfrm flipH="1">
            <a:off x="6776260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659749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38" name="正文"/>
          <p:cNvSpPr txBox="1"/>
          <p:nvPr>
            <p:custDataLst>
              <p:tags r:id="rId15"/>
            </p:custDataLst>
          </p:nvPr>
        </p:nvSpPr>
        <p:spPr>
          <a:xfrm>
            <a:off x="6897408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鼓励学生参与科技创新活动，激发他们的创新意识和动手能力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0" name="标题"/>
          <p:cNvSpPr txBox="1"/>
          <p:nvPr>
            <p:custDataLst>
              <p:tags r:id="rId16"/>
            </p:custDataLst>
          </p:nvPr>
        </p:nvSpPr>
        <p:spPr>
          <a:xfrm>
            <a:off x="6722352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2" name="Freeform 27"/>
          <p:cNvSpPr/>
          <p:nvPr>
            <p:custDataLst>
              <p:tags r:id="rId17"/>
            </p:custDataLst>
          </p:nvPr>
        </p:nvSpPr>
        <p:spPr bwMode="auto">
          <a:xfrm>
            <a:off x="9227623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矩形: 圆角 74"/>
          <p:cNvSpPr/>
          <p:nvPr>
            <p:custDataLst>
              <p:tags r:id="rId18"/>
            </p:custDataLst>
          </p:nvPr>
        </p:nvSpPr>
        <p:spPr>
          <a:xfrm flipH="1">
            <a:off x="9344714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27623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48" name="正文"/>
          <p:cNvSpPr txBox="1"/>
          <p:nvPr>
            <p:custDataLst>
              <p:tags r:id="rId20"/>
            </p:custDataLst>
          </p:nvPr>
        </p:nvSpPr>
        <p:spPr>
          <a:xfrm>
            <a:off x="9465282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建立激励机制，对学生的动手成果给予肯定和奖励，激发他们的积极性和自信心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0" name="标题"/>
          <p:cNvSpPr txBox="1"/>
          <p:nvPr>
            <p:custDataLst>
              <p:tags r:id="rId21"/>
            </p:custDataLst>
          </p:nvPr>
        </p:nvSpPr>
        <p:spPr>
          <a:xfrm>
            <a:off x="9290806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强化实践环节，培养动手习惯</a:t>
            </a:r>
            <a:endParaRPr lang="zh-CN" altLang="en-US"/>
          </a:p>
        </p:txBody>
      </p:sp>
      <p:sp>
        <p:nvSpPr>
          <p:cNvPr id="1049286" name="任意多边形 35"/>
          <p:cNvSpPr/>
          <p:nvPr>
            <p:custDataLst>
              <p:tags r:id="rId2"/>
            </p:custDataLst>
          </p:nvPr>
        </p:nvSpPr>
        <p:spPr>
          <a:xfrm>
            <a:off x="1524000" y="1639730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8" name="任意多边形 39"/>
          <p:cNvSpPr/>
          <p:nvPr>
            <p:custDataLst>
              <p:tags r:id="rId3"/>
            </p:custDataLst>
          </p:nvPr>
        </p:nvSpPr>
        <p:spPr>
          <a:xfrm>
            <a:off x="1598572" y="1720563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768379" y="1920939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0" name="正文"/>
          <p:cNvSpPr txBox="1"/>
          <p:nvPr>
            <p:custDataLst>
              <p:tags r:id="rId5"/>
            </p:custDataLst>
          </p:nvPr>
        </p:nvSpPr>
        <p:spPr>
          <a:xfrm>
            <a:off x="3004618" y="1707471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增加实践课程：增加体育教育中的实践课程，让学生有更多的机会动手操作。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804071" y="1704055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94" name="任意多边形 45"/>
          <p:cNvSpPr/>
          <p:nvPr>
            <p:custDataLst>
              <p:tags r:id="rId7"/>
            </p:custDataLst>
          </p:nvPr>
        </p:nvSpPr>
        <p:spPr>
          <a:xfrm>
            <a:off x="1524000" y="2748628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6" name="任意多边形 46"/>
          <p:cNvSpPr/>
          <p:nvPr>
            <p:custDataLst>
              <p:tags r:id="rId8"/>
            </p:custDataLst>
          </p:nvPr>
        </p:nvSpPr>
        <p:spPr>
          <a:xfrm>
            <a:off x="1598572" y="2829461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768379" y="3029837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8" name="正文"/>
          <p:cNvSpPr txBox="1"/>
          <p:nvPr>
            <p:custDataLst>
              <p:tags r:id="rId10"/>
            </p:custDataLst>
          </p:nvPr>
        </p:nvSpPr>
        <p:spPr>
          <a:xfrm>
            <a:off x="3004618" y="2816369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注重技能训练：注重体育技能训练，让学生在掌握技能的同时，培养动手能力。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804071" y="2812953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02" name="任意多边形 51"/>
          <p:cNvSpPr/>
          <p:nvPr>
            <p:custDataLst>
              <p:tags r:id="rId12"/>
            </p:custDataLst>
          </p:nvPr>
        </p:nvSpPr>
        <p:spPr>
          <a:xfrm>
            <a:off x="1524000" y="3857526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4" name="任意多边形 52"/>
          <p:cNvSpPr/>
          <p:nvPr>
            <p:custDataLst>
              <p:tags r:id="rId13"/>
            </p:custDataLst>
          </p:nvPr>
        </p:nvSpPr>
        <p:spPr>
          <a:xfrm>
            <a:off x="1598572" y="3938359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768379" y="4138735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6" name="正文"/>
          <p:cNvSpPr txBox="1"/>
          <p:nvPr>
            <p:custDataLst>
              <p:tags r:id="rId15"/>
            </p:custDataLst>
          </p:nvPr>
        </p:nvSpPr>
        <p:spPr>
          <a:xfrm>
            <a:off x="3004618" y="3925267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鼓励学生参与：鼓励学生积极参与体育活动，通过实践操作，培养动手习惯。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804071" y="3921851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10" name="任意多边形 57"/>
          <p:cNvSpPr/>
          <p:nvPr>
            <p:custDataLst>
              <p:tags r:id="rId17"/>
            </p:custDataLst>
          </p:nvPr>
        </p:nvSpPr>
        <p:spPr>
          <a:xfrm>
            <a:off x="1524000" y="4966424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2" name="任意多边形 58"/>
          <p:cNvSpPr/>
          <p:nvPr>
            <p:custDataLst>
              <p:tags r:id="rId18"/>
            </p:custDataLst>
          </p:nvPr>
        </p:nvSpPr>
        <p:spPr>
          <a:xfrm>
            <a:off x="1598572" y="5047257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768379" y="5247633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4" name="正文"/>
          <p:cNvSpPr txBox="1"/>
          <p:nvPr>
            <p:custDataLst>
              <p:tags r:id="rId20"/>
            </p:custDataLst>
          </p:nvPr>
        </p:nvSpPr>
        <p:spPr>
          <a:xfrm>
            <a:off x="3004618" y="5034165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提供实践机会：提供更多的实践机会，让学生在实践中锻炼动手能力。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804071" y="5030749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体育教育中培养学生动手能力的实践案例</a:t>
            </a:r>
            <a:endParaRPr lang="zh-CN" altLang="en-US"/>
          </a:p>
        </p:txBody>
      </p:sp>
      <p:sp>
        <p:nvSpPr>
          <p:cNvPr id="10493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篮球教学中的动手实践</a:t>
            </a:r>
            <a:endParaRPr lang="zh-CN" altLang="en-US"/>
          </a:p>
        </p:txBody>
      </p:sp>
      <p:sp>
        <p:nvSpPr>
          <p:cNvPr id="10493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2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篮球技术的学习：通过实践掌握投篮、运球、传球等基本技术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篮球规则的学习：通过实践理解篮球比赛的规则和裁判手势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4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篮球战术的学习：通过实践掌握各种进攻和防守战术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6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篮球比赛的组织：通过实践学习如何组织一场篮球比赛，包括裁判、记分员、计时员等角色的分工和协作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https://d.book118.com/787062051132006034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+中文正文</vt:lpstr>
      <vt:lpstr>Office Theme</vt:lpstr>
      <vt:lpstr>通过体育教育培养学生的动手能力</vt:lpstr>
      <vt:lpstr>目录</vt:lpstr>
      <vt:lpstr>体育教育对动手能力的影响</vt:lpstr>
      <vt:lpstr>体育教育中的动手活动</vt:lpstr>
      <vt:lpstr>动手能力在体育教育中的重要性</vt:lpstr>
      <vt:lpstr>体育教育对动手能力的促进作用</vt:lpstr>
      <vt:lpstr>体育教育中培养学生动手能力的策略</vt:lpstr>
      <vt:lpstr>创设实践机会，鼓励学生动手操作</vt:lpstr>
      <vt:lpstr>注重技能训练，提升动手能力</vt:lpstr>
      <vt:lpstr>创新教学方式，激发动手兴趣</vt:lpstr>
      <vt:lpstr>强化实践环节，培养动手习惯</vt:lpstr>
      <vt:lpstr>体育教育中培养学生动手能力的实践案例</vt:lpstr>
      <vt:lpstr>篮球教学中的动手实践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2024-09-08T16:49:48.339</cp:lastPrinted>
  <dcterms:created xsi:type="dcterms:W3CDTF">2024-09-08T08:49:48Z</dcterms:created>
  <dcterms:modified xsi:type="dcterms:W3CDTF">2024-09-08T08:49:50Z</dcterms:modified>
</cp:coreProperties>
</file>