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35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65.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7" name="幻灯片图像占位符 1"/>
          <p:cNvSpPr>
            <a:spLocks noGrp="1" noRot="1" noChangeAspect="1"/>
          </p:cNvSpPr>
          <p:nvPr>
            <p:ph type="sldImg"/>
          </p:nvPr>
        </p:nvSpPr>
        <p:spPr/>
      </p:sp>
      <p:sp>
        <p:nvSpPr>
          <p:cNvPr id="1048629" name="备注占位符 2"/>
          <p:cNvSpPr>
            <a:spLocks noGrp="1"/>
          </p:cNvSpPr>
          <p:nvPr>
            <p:ph type="body" idx="1"/>
          </p:nvPr>
        </p:nvSpPr>
        <p:spPr/>
        <p:txBody>
          <a:bodyPr/>
          <a:lstStyle/>
          <a:p>
            <a:endParaRPr lang="zh-CN" altLang="en-US"/>
          </a:p>
        </p:txBody>
      </p:sp>
      <p:sp>
        <p:nvSpPr>
          <p:cNvPr id="1048631"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5E05B9-B9BE-41CC-97AD-F6FEAB834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5DD577-6414-4786-8FA1-6384273A8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8C8489-64D1-4641-8B43-8FCCD97EA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25ABA0-A0FE-4388-BE67-6D298D505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CCF2C7-3507-403A-8D7B-295000F61D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D97C9B-9519-44CD-8D7F-9995C7844B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3BF0F1-765D-42BE-82BD-3C9A990E70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D537F1-9911-4924-9938-0242EBC49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9F7920-3A4D-481D-B6A9-B84ECBBD62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72798-5DF6-4BB9-ADB7-B50320ECE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FC28C-9B99-460E-A581-297D35A7F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8"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20" descr="背景图案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17" descr="图片包含 游戏机  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11"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  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14"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11" descr="黑暗中的灯光  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347" r:id="rId2"/>
    <p:sldLayoutId id="2147484348" r:id="rId3"/>
    <p:sldLayoutId id="2147484349" r:id="rId4"/>
    <p:sldLayoutId id="2147484350" r:id="rId5"/>
    <p:sldLayoutId id="2147484351" r:id="rId6"/>
    <p:sldLayoutId id="2147484352" r:id="rId7"/>
    <p:sldLayoutId id="2147484353" r:id="rId8"/>
    <p:sldLayoutId id="2147484354" r:id="rId9"/>
    <p:sldLayoutId id="2147484355" r:id="rId10"/>
    <p:sldLayoutId id="2147484356"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tags" Target="../tags/tag178.xml" /><Relationship Id="rId20" Type="http://schemas.openxmlformats.org/officeDocument/2006/relationships/tags" Target="../tags/tag196.xml" /><Relationship Id="rId21" Type="http://schemas.openxmlformats.org/officeDocument/2006/relationships/tags" Target="../tags/tag197.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tags" Target="../tags/tag212.xml" /><Relationship Id="rId17" Type="http://schemas.openxmlformats.org/officeDocument/2006/relationships/tags" Target="../tags/tag213.xml" /><Relationship Id="rId18" Type="http://schemas.openxmlformats.org/officeDocument/2006/relationships/tags" Target="../tags/tag214.xml" /><Relationship Id="rId19" Type="http://schemas.openxmlformats.org/officeDocument/2006/relationships/tags" Target="../tags/tag215.xml" /><Relationship Id="rId2" Type="http://schemas.openxmlformats.org/officeDocument/2006/relationships/tags" Target="../tags/tag198.xml" /><Relationship Id="rId20" Type="http://schemas.openxmlformats.org/officeDocument/2006/relationships/tags" Target="../tags/tag216.xml" /><Relationship Id="rId21" Type="http://schemas.openxmlformats.org/officeDocument/2006/relationships/tags" Target="../tags/tag217.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tags" Target="../tags/tag257.xml" /><Relationship Id="rId15" Type="http://schemas.openxmlformats.org/officeDocument/2006/relationships/tags" Target="../tags/tag258.xml" /><Relationship Id="rId16" Type="http://schemas.openxmlformats.org/officeDocument/2006/relationships/tags" Target="../tags/tag259.xml" /><Relationship Id="rId17" Type="http://schemas.openxmlformats.org/officeDocument/2006/relationships/tags" Target="../tags/tag260.xml" /><Relationship Id="rId18" Type="http://schemas.openxmlformats.org/officeDocument/2006/relationships/tags" Target="../tags/tag261.xml" /><Relationship Id="rId19" Type="http://schemas.openxmlformats.org/officeDocument/2006/relationships/tags" Target="../tags/tag262.xml" /><Relationship Id="rId2" Type="http://schemas.openxmlformats.org/officeDocument/2006/relationships/tags" Target="../tags/tag245.xml" /><Relationship Id="rId20" Type="http://schemas.openxmlformats.org/officeDocument/2006/relationships/tags" Target="../tags/tag263.xml" /><Relationship Id="rId21" Type="http://schemas.openxmlformats.org/officeDocument/2006/relationships/tags" Target="../tags/tag264.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6214200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048650" name="标题 10"/>
          <p:cNvSpPr>
            <a:spLocks noGrp="1"/>
          </p:cNvSpPr>
          <p:nvPr>
            <p:ph type="title" idx="2"/>
            <p:custDataLst>
              <p:tags r:id="rId4"/>
            </p:custDataLst>
          </p:nvPr>
        </p:nvSpPr>
        <p:spPr/>
        <p:txBody>
          <a:bodyPr>
            <a:normAutofit fontScale="90000"/>
          </a:bodyPr>
          <a:lstStyle/>
          <a:p>
            <a:r>
              <a:rPr lang="zh-CN" altLang="en-US"/>
              <a:t>地理信息全息大数据映射</a:t>
            </a:r>
            <a:endParaRPr lang="zh-CN" altLang="en-US"/>
          </a:p>
        </p:txBody>
      </p:sp>
      <p:sp>
        <p:nvSpPr>
          <p:cNvPr id="1048652" name="文本占位符 12"/>
          <p:cNvSpPr>
            <a:spLocks noGrp="1"/>
          </p:cNvSpPr>
          <p:nvPr>
            <p:ph type="body" idx="1"/>
            <p:custDataLst>
              <p:tags r:id="rId5"/>
            </p:custDataLst>
          </p:nvPr>
        </p:nvSpPr>
        <p:spPr/>
        <p:txBody>
          <a:bodyPr>
            <a:normAutofit fontScale="92857" lnSpcReduction="10000"/>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10" name="标题 2"/>
          <p:cNvSpPr>
            <a:spLocks noGrp="1"/>
          </p:cNvSpPr>
          <p:nvPr>
            <p:ph type="title" idx="2"/>
            <p:custDataLst>
              <p:tags r:id="rId3"/>
            </p:custDataLst>
          </p:nvPr>
        </p:nvSpPr>
        <p:spPr/>
        <p:txBody>
          <a:bodyPr>
            <a:normAutofit fontScale="96667"/>
          </a:bodyPr>
          <a:lstStyle/>
          <a:p>
            <a:r>
              <a:rPr lang="zh-CN" altLang="en-US">
                <a:solidFill>
                  <a:schemeClr val="tx1"/>
                </a:solidFill>
              </a:rPr>
              <a:t>目录</a:t>
            </a:r>
            <a:endParaRPr lang="zh-CN" altLang="en-US">
              <a:solidFill>
                <a:schemeClr val="tx1"/>
              </a:solidFill>
            </a:endParaRPr>
          </a:p>
        </p:txBody>
      </p:sp>
      <p:sp>
        <p:nvSpPr>
          <p:cNvPr id="1048912" name="文本占位符 6"/>
          <p:cNvSpPr>
            <a:spLocks noGrp="1"/>
          </p:cNvSpPr>
          <p:nvPr>
            <p:ph type="body" idx="1"/>
            <p:custDataLst>
              <p:tags r:id="rId4"/>
            </p:custDataLst>
          </p:nvPr>
        </p:nvSpPr>
        <p:spPr/>
        <p:txBody>
          <a:bodyPr/>
          <a:lstStyle/>
          <a:p>
            <a:r>
              <a:rPr lang="zh-CN" altLang="en-US"/>
              <a:t>CONTENTS</a:t>
            </a:r>
            <a:endParaRPr lang="zh-CN" altLang="en-US"/>
          </a:p>
        </p:txBody>
      </p:sp>
      <p:sp>
        <p:nvSpPr>
          <p:cNvPr id="1048914" name="矩形 21"/>
          <p:cNvSpPr/>
          <p:nvPr>
            <p:custDataLst>
              <p:tags r:id="rId5"/>
            </p:custDataLst>
          </p:nvPr>
        </p:nvSpPr>
        <p:spPr>
          <a:xfrm>
            <a:off x="4431665" y="65976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77105" y="153543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048918" name="标题"/>
          <p:cNvSpPr txBox="1"/>
          <p:nvPr>
            <p:custDataLst>
              <p:tags r:id="rId7"/>
            </p:custDataLst>
          </p:nvPr>
        </p:nvSpPr>
        <p:spPr>
          <a:xfrm>
            <a:off x="4659630" y="77914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添加目录标题</a:t>
            </a:r>
            <a:endParaRPr lang="zh-CN" altLang="en-US" sz="2000">
              <a:solidFill>
                <a:schemeClr val="lt1"/>
              </a:solidFill>
              <a:latin typeface="+mj-ea"/>
              <a:ea typeface="+mj-ea"/>
              <a:cs typeface="MiSans Normal" panose="00000500000000000000" charset="-122"/>
              <a:sym typeface="+mn-ea"/>
            </a:endParaRPr>
          </a:p>
        </p:txBody>
      </p:sp>
      <p:sp>
        <p:nvSpPr>
          <p:cNvPr id="1048920" name="矩形 3"/>
          <p:cNvSpPr/>
          <p:nvPr>
            <p:custDataLst>
              <p:tags r:id="rId8"/>
            </p:custDataLst>
          </p:nvPr>
        </p:nvSpPr>
        <p:spPr>
          <a:xfrm>
            <a:off x="4431665" y="257492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77105" y="344995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1048924" name="标题"/>
          <p:cNvSpPr txBox="1"/>
          <p:nvPr>
            <p:custDataLst>
              <p:tags r:id="rId10"/>
            </p:custDataLst>
          </p:nvPr>
        </p:nvSpPr>
        <p:spPr>
          <a:xfrm>
            <a:off x="4659630" y="269430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地理信息全息大数据概述</a:t>
            </a:r>
            <a:endParaRPr lang="zh-CN" altLang="en-US" sz="2000">
              <a:solidFill>
                <a:schemeClr val="lt1"/>
              </a:solidFill>
              <a:latin typeface="+mj-ea"/>
              <a:ea typeface="+mj-ea"/>
              <a:cs typeface="MiSans Normal" panose="00000500000000000000" charset="-122"/>
              <a:sym typeface="+mn-ea"/>
            </a:endParaRPr>
          </a:p>
        </p:txBody>
      </p:sp>
      <p:sp>
        <p:nvSpPr>
          <p:cNvPr id="1048926" name="矩形 10"/>
          <p:cNvSpPr/>
          <p:nvPr>
            <p:custDataLst>
              <p:tags r:id="rId11"/>
            </p:custDataLst>
          </p:nvPr>
        </p:nvSpPr>
        <p:spPr>
          <a:xfrm>
            <a:off x="4431665" y="449008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77105" y="536511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048930" name="标题"/>
          <p:cNvSpPr txBox="1"/>
          <p:nvPr>
            <p:custDataLst>
              <p:tags r:id="rId13"/>
            </p:custDataLst>
          </p:nvPr>
        </p:nvSpPr>
        <p:spPr>
          <a:xfrm>
            <a:off x="4659630" y="460946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地理信息全息大数据的映射技术</a:t>
            </a:r>
            <a:endParaRPr lang="zh-CN" altLang="en-US" sz="2000">
              <a:solidFill>
                <a:schemeClr val="lt1"/>
              </a:solidFill>
              <a:latin typeface="+mj-ea"/>
              <a:ea typeface="+mj-ea"/>
              <a:cs typeface="MiSans Normal" panose="00000500000000000000" charset="-122"/>
              <a:sym typeface="+mn-ea"/>
            </a:endParaRPr>
          </a:p>
        </p:txBody>
      </p:sp>
      <p:sp>
        <p:nvSpPr>
          <p:cNvPr id="1048932" name="矩形 40"/>
          <p:cNvSpPr/>
          <p:nvPr>
            <p:custDataLst>
              <p:tags r:id="rId14"/>
            </p:custDataLst>
          </p:nvPr>
        </p:nvSpPr>
        <p:spPr>
          <a:xfrm>
            <a:off x="8164830" y="161734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509635" y="249301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1048936" name="标题"/>
          <p:cNvSpPr txBox="1"/>
          <p:nvPr>
            <p:custDataLst>
              <p:tags r:id="rId16"/>
            </p:custDataLst>
          </p:nvPr>
        </p:nvSpPr>
        <p:spPr>
          <a:xfrm>
            <a:off x="8392795" y="173672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地理信息全息大数据的应用场景</a:t>
            </a:r>
            <a:endParaRPr lang="zh-CN" altLang="en-US" sz="2000">
              <a:solidFill>
                <a:schemeClr val="lt1"/>
              </a:solidFill>
              <a:latin typeface="+mj-ea"/>
              <a:ea typeface="+mj-ea"/>
              <a:cs typeface="MiSans Normal" panose="00000500000000000000" charset="-122"/>
              <a:sym typeface="+mn-ea"/>
            </a:endParaRPr>
          </a:p>
        </p:txBody>
      </p:sp>
      <p:sp>
        <p:nvSpPr>
          <p:cNvPr id="1048938" name="矩形 45"/>
          <p:cNvSpPr/>
          <p:nvPr>
            <p:custDataLst>
              <p:tags r:id="rId17"/>
            </p:custDataLst>
          </p:nvPr>
        </p:nvSpPr>
        <p:spPr>
          <a:xfrm>
            <a:off x="8164830" y="353250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509635" y="440753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1048942" name="标题"/>
          <p:cNvSpPr txBox="1"/>
          <p:nvPr>
            <p:custDataLst>
              <p:tags r:id="rId19"/>
            </p:custDataLst>
          </p:nvPr>
        </p:nvSpPr>
        <p:spPr>
          <a:xfrm>
            <a:off x="8392795" y="365188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地理信息全息大数据的挑战和未来发展</a:t>
            </a:r>
            <a:endParaRPr lang="zh-CN" altLang="en-US" sz="2000">
              <a:solidFill>
                <a:schemeClr val="lt1"/>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4" name="文本占位符 4"/>
          <p:cNvSpPr>
            <a:spLocks noGrp="1"/>
          </p:cNvSpPr>
          <p:nvPr>
            <p:ph type="body" idx="5"/>
            <p:custDataLst>
              <p:tags r:id="rId2"/>
            </p:custDataLst>
          </p:nvPr>
        </p:nvSpPr>
        <p:spPr/>
        <p:txBody>
          <a:bodyPr>
            <a:normAutofit fontScale="93750" lnSpcReduction="20000"/>
          </a:bodyPr>
          <a:lstStyle/>
          <a:p>
            <a:r>
              <a:rPr lang="zh-CN" altLang="en-US"/>
              <a:t>PART 01</a:t>
            </a:r>
            <a:endParaRPr lang="zh-CN" altLang="en-US"/>
          </a:p>
        </p:txBody>
      </p:sp>
      <p:sp>
        <p:nvSpPr>
          <p:cNvPr id="1049006" name="标题 14"/>
          <p:cNvSpPr>
            <a:spLocks noGrp="1"/>
          </p:cNvSpPr>
          <p:nvPr>
            <p:ph type="title" idx="4"/>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0" name="文本占位符 4"/>
          <p:cNvSpPr>
            <a:spLocks noGrp="1"/>
          </p:cNvSpPr>
          <p:nvPr>
            <p:ph type="body" idx="5"/>
            <p:custDataLst>
              <p:tags r:id="rId2"/>
            </p:custDataLst>
          </p:nvPr>
        </p:nvSpPr>
        <p:spPr/>
        <p:txBody>
          <a:bodyPr>
            <a:normAutofit fontScale="93750" lnSpcReduction="20000"/>
          </a:bodyPr>
          <a:lstStyle/>
          <a:p>
            <a:r>
              <a:rPr lang="zh-CN" altLang="en-US"/>
              <a:t>PART 02</a:t>
            </a:r>
            <a:endParaRPr lang="zh-CN" altLang="en-US"/>
          </a:p>
        </p:txBody>
      </p:sp>
      <p:sp>
        <p:nvSpPr>
          <p:cNvPr id="1049082" name="标题 14"/>
          <p:cNvSpPr>
            <a:spLocks noGrp="1"/>
          </p:cNvSpPr>
          <p:nvPr>
            <p:ph type="title" idx="4"/>
            <p:custDataLst>
              <p:tags r:id="rId3"/>
            </p:custDataLst>
          </p:nvPr>
        </p:nvSpPr>
        <p:spPr/>
        <p:txBody>
          <a:bodyPr>
            <a:normAutofit fontScale="90000"/>
          </a:bodyPr>
          <a:lstStyle/>
          <a:p>
            <a:r>
              <a:rPr lang="zh-CN" altLang="en-US"/>
              <a:t>地理信息全息大数据概述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56" name="标题 1"/>
          <p:cNvSpPr>
            <a:spLocks noGrp="1"/>
          </p:cNvSpPr>
          <p:nvPr>
            <p:ph type="title" idx="3"/>
          </p:nvPr>
        </p:nvSpPr>
        <p:spPr/>
        <p:txBody>
          <a:bodyPr>
            <a:normAutofit fontScale="93750"/>
          </a:bodyPr>
          <a:lstStyle/>
          <a:p>
            <a:r>
              <a:rPr lang="zh-CN" altLang="en-US"/>
              <a:t>定义和概念</a:t>
            </a:r>
            <a:endParaRPr lang="zh-CN" altLang="en-US"/>
          </a:p>
        </p:txBody>
      </p:sp>
      <p:sp>
        <p:nvSpPr>
          <p:cNvPr id="1049158" name="对角圆角矩形 15"/>
          <p:cNvSpPr/>
          <p:nvPr>
            <p:custDataLst>
              <p:tags r:id="rId2"/>
            </p:custDataLst>
          </p:nvPr>
        </p:nvSpPr>
        <p:spPr>
          <a:xfrm>
            <a:off x="1334418" y="4120047"/>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0" name="对角圆角矩形 16"/>
          <p:cNvSpPr/>
          <p:nvPr>
            <p:custDataLst>
              <p:tags r:id="rId3"/>
            </p:custDataLst>
          </p:nvPr>
        </p:nvSpPr>
        <p:spPr>
          <a:xfrm>
            <a:off x="1334418" y="3974375"/>
            <a:ext cx="579219" cy="55270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2" name="直角三角形 17"/>
          <p:cNvSpPr/>
          <p:nvPr>
            <p:custDataLst>
              <p:tags r:id="rId4"/>
            </p:custDataLst>
          </p:nvPr>
        </p:nvSpPr>
        <p:spPr>
          <a:xfrm>
            <a:off x="1913766" y="3975043"/>
            <a:ext cx="87269" cy="14544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4" name="文本框 27"/>
          <p:cNvSpPr txBox="1"/>
          <p:nvPr>
            <p:custDataLst>
              <p:tags r:id="rId5"/>
            </p:custDataLst>
          </p:nvPr>
        </p:nvSpPr>
        <p:spPr>
          <a:xfrm>
            <a:off x="1951187" y="4131407"/>
            <a:ext cx="8598857" cy="788326"/>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通过地理信息全息大数据的应用，可以实现地理信息的智能化处理、空间分析、可视化表达等功能。</a:t>
            </a:r>
            <a:endParaRPr lang="en-US" altLang="zh-CN">
              <a:solidFill>
                <a:schemeClr val="dk1">
                  <a:lumMod val="80000"/>
                  <a:lumOff val="20000"/>
                </a:schemeClr>
              </a:solidFill>
              <a:latin typeface="+mn-ea"/>
              <a:sym typeface="+mn-ea"/>
            </a:endParaRPr>
          </a:p>
        </p:txBody>
      </p:sp>
      <p:sp>
        <p:nvSpPr>
          <p:cNvPr id="1049166" name="对角圆角矩形 52"/>
          <p:cNvSpPr/>
          <p:nvPr>
            <p:custDataLst>
              <p:tags r:id="rId6"/>
            </p:custDataLst>
          </p:nvPr>
        </p:nvSpPr>
        <p:spPr>
          <a:xfrm>
            <a:off x="1334418" y="1465871"/>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8" name="对角圆角矩形 53"/>
          <p:cNvSpPr/>
          <p:nvPr>
            <p:custDataLst>
              <p:tags r:id="rId7"/>
            </p:custDataLst>
          </p:nvPr>
        </p:nvSpPr>
        <p:spPr>
          <a:xfrm>
            <a:off x="1334418" y="1319530"/>
            <a:ext cx="579219" cy="55270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0" name="直角三角形 54"/>
          <p:cNvSpPr/>
          <p:nvPr>
            <p:custDataLst>
              <p:tags r:id="rId8"/>
            </p:custDataLst>
          </p:nvPr>
        </p:nvSpPr>
        <p:spPr>
          <a:xfrm>
            <a:off x="1913766" y="1320198"/>
            <a:ext cx="87269" cy="14544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2" name="文本框 56"/>
          <p:cNvSpPr txBox="1"/>
          <p:nvPr>
            <p:custDataLst>
              <p:tags r:id="rId9"/>
            </p:custDataLst>
          </p:nvPr>
        </p:nvSpPr>
        <p:spPr>
          <a:xfrm>
            <a:off x="1951187" y="1469212"/>
            <a:ext cx="8598857" cy="788326"/>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地理信息全息大数据是指利用大数据技术对地理信息进行全面、系统的采集、存储、处理和应用。</a:t>
            </a:r>
            <a:endParaRPr lang="zh-CN" altLang="en-US">
              <a:solidFill>
                <a:schemeClr val="dk1">
                  <a:lumMod val="80000"/>
                  <a:lumOff val="20000"/>
                </a:schemeClr>
              </a:solidFill>
              <a:latin typeface="+mn-ea"/>
              <a:sym typeface="+mn-ea"/>
            </a:endParaRPr>
          </a:p>
        </p:txBody>
      </p:sp>
      <p:sp>
        <p:nvSpPr>
          <p:cNvPr id="1049174" name="对角圆角矩形 5"/>
          <p:cNvSpPr/>
          <p:nvPr>
            <p:custDataLst>
              <p:tags r:id="rId10"/>
            </p:custDataLst>
          </p:nvPr>
        </p:nvSpPr>
        <p:spPr>
          <a:xfrm>
            <a:off x="1334418" y="2792959"/>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6" name="对角圆角矩形 6"/>
          <p:cNvSpPr/>
          <p:nvPr>
            <p:custDataLst>
              <p:tags r:id="rId11"/>
            </p:custDataLst>
          </p:nvPr>
        </p:nvSpPr>
        <p:spPr>
          <a:xfrm>
            <a:off x="1334418" y="2646618"/>
            <a:ext cx="579219" cy="55270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8" name="直角三角形 7"/>
          <p:cNvSpPr/>
          <p:nvPr>
            <p:custDataLst>
              <p:tags r:id="rId12"/>
            </p:custDataLst>
          </p:nvPr>
        </p:nvSpPr>
        <p:spPr>
          <a:xfrm>
            <a:off x="1913766" y="2647955"/>
            <a:ext cx="87269" cy="14544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0" name="文本框 8"/>
          <p:cNvSpPr txBox="1"/>
          <p:nvPr>
            <p:custDataLst>
              <p:tags r:id="rId13"/>
            </p:custDataLst>
          </p:nvPr>
        </p:nvSpPr>
        <p:spPr>
          <a:xfrm>
            <a:off x="1951187" y="2804319"/>
            <a:ext cx="8598857" cy="788326"/>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它涵盖了地理信息科学、计算机科学、统计学等多个领域，具有海量数据、多源数据融合等特点。</a:t>
            </a:r>
            <a:endParaRPr lang="zh-CN" altLang="en-US">
              <a:solidFill>
                <a:schemeClr val="dk1">
                  <a:lumMod val="80000"/>
                  <a:lumOff val="20000"/>
                </a:schemeClr>
              </a:solidFill>
              <a:latin typeface="+mn-ea"/>
              <a:sym typeface="+mn-ea"/>
            </a:endParaRPr>
          </a:p>
        </p:txBody>
      </p:sp>
      <p:sp>
        <p:nvSpPr>
          <p:cNvPr id="1049182" name="对角圆角矩形 9"/>
          <p:cNvSpPr/>
          <p:nvPr>
            <p:custDataLst>
              <p:tags r:id="rId14"/>
            </p:custDataLst>
          </p:nvPr>
        </p:nvSpPr>
        <p:spPr>
          <a:xfrm>
            <a:off x="1334418" y="5447804"/>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4" name="对角圆角矩形 10"/>
          <p:cNvSpPr/>
          <p:nvPr>
            <p:custDataLst>
              <p:tags r:id="rId15"/>
            </p:custDataLst>
          </p:nvPr>
        </p:nvSpPr>
        <p:spPr>
          <a:xfrm>
            <a:off x="1334418" y="5301463"/>
            <a:ext cx="579219" cy="55270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6" name="直角三角形 11"/>
          <p:cNvSpPr/>
          <p:nvPr>
            <p:custDataLst>
              <p:tags r:id="rId16"/>
            </p:custDataLst>
          </p:nvPr>
        </p:nvSpPr>
        <p:spPr>
          <a:xfrm>
            <a:off x="1913766" y="5302132"/>
            <a:ext cx="87269" cy="14544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8" name="文本框 12"/>
          <p:cNvSpPr txBox="1"/>
          <p:nvPr>
            <p:custDataLst>
              <p:tags r:id="rId17"/>
            </p:custDataLst>
          </p:nvPr>
        </p:nvSpPr>
        <p:spPr>
          <a:xfrm>
            <a:off x="1951187" y="5458496"/>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在城市规划、环境保护、资源开发等多个领域具有广泛的应用前景。</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46" name="标题 1"/>
          <p:cNvSpPr>
            <a:spLocks noGrp="1"/>
          </p:cNvSpPr>
          <p:nvPr>
            <p:ph type="title" idx="3"/>
          </p:nvPr>
        </p:nvSpPr>
        <p:spPr/>
        <p:txBody>
          <a:bodyPr>
            <a:normAutofit fontScale="93750"/>
          </a:bodyPr>
          <a:lstStyle/>
          <a:p>
            <a:r>
              <a:rPr lang="zh-CN" altLang="en-US"/>
              <a:t>数据来源和类型</a:t>
            </a:r>
            <a:endParaRPr lang="zh-CN" altLang="en-US"/>
          </a:p>
        </p:txBody>
      </p:sp>
      <p:sp>
        <p:nvSpPr>
          <p:cNvPr id="1049248" name="任意多边形 35"/>
          <p:cNvSpPr/>
          <p:nvPr>
            <p:custDataLst>
              <p:tags r:id="rId2"/>
            </p:custDataLst>
          </p:nvPr>
        </p:nvSpPr>
        <p:spPr>
          <a:xfrm>
            <a:off x="608330" y="1406334"/>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50" name="任意多边形 39"/>
          <p:cNvSpPr/>
          <p:nvPr>
            <p:custDataLst>
              <p:tags r:id="rId3"/>
            </p:custDataLst>
          </p:nvPr>
        </p:nvSpPr>
        <p:spPr>
          <a:xfrm>
            <a:off x="691544" y="149653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1996922" y="1720133"/>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52" name="正文"/>
          <p:cNvSpPr txBox="1"/>
          <p:nvPr>
            <p:custDataLst>
              <p:tags r:id="rId5"/>
            </p:custDataLst>
          </p:nvPr>
        </p:nvSpPr>
        <p:spPr>
          <a:xfrm>
            <a:off x="2260539" y="1481925"/>
            <a:ext cx="9009970" cy="879145"/>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遥感数据：卫星、无人机等获取的地理信息数据</a:t>
            </a:r>
            <a:endParaRPr lang="zh-CN" altLang="en-US">
              <a:solidFill>
                <a:schemeClr val="tx1">
                  <a:lumMod val="65000"/>
                  <a:lumOff val="35000"/>
                </a:schemeClr>
              </a:solidFill>
              <a:latin typeface="+中文正文" charset="0"/>
            </a:endParaRPr>
          </a:p>
        </p:txBody>
      </p:sp>
      <p:sp>
        <p:nvSpPr>
          <p:cNvPr id="1049254" name="矩形 42"/>
          <p:cNvSpPr>
            <a:spLocks noChangeAspect="1"/>
          </p:cNvSpPr>
          <p:nvPr>
            <p:custDataLst>
              <p:tags r:id="rId6"/>
            </p:custDataLst>
          </p:nvPr>
        </p:nvSpPr>
        <p:spPr>
          <a:xfrm flipH="1">
            <a:off x="920859" y="1478114"/>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56" name="任意多边形 45"/>
          <p:cNvSpPr/>
          <p:nvPr>
            <p:custDataLst>
              <p:tags r:id="rId7"/>
            </p:custDataLst>
          </p:nvPr>
        </p:nvSpPr>
        <p:spPr>
          <a:xfrm>
            <a:off x="608330" y="2643744"/>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58" name="任意多边形 46"/>
          <p:cNvSpPr/>
          <p:nvPr>
            <p:custDataLst>
              <p:tags r:id="rId8"/>
            </p:custDataLst>
          </p:nvPr>
        </p:nvSpPr>
        <p:spPr>
          <a:xfrm>
            <a:off x="691544" y="273394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1996922" y="2957543"/>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60" name="正文"/>
          <p:cNvSpPr txBox="1"/>
          <p:nvPr>
            <p:custDataLst>
              <p:tags r:id="rId10"/>
            </p:custDataLst>
          </p:nvPr>
        </p:nvSpPr>
        <p:spPr>
          <a:xfrm>
            <a:off x="2260539" y="2719335"/>
            <a:ext cx="9009970" cy="879145"/>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地图数据：各类地图、地形图等</a:t>
            </a:r>
            <a:endParaRPr lang="zh-CN" altLang="en-US">
              <a:solidFill>
                <a:schemeClr val="tx1">
                  <a:lumMod val="65000"/>
                  <a:lumOff val="35000"/>
                </a:schemeClr>
              </a:solidFill>
              <a:latin typeface="+中文正文" charset="0"/>
            </a:endParaRPr>
          </a:p>
        </p:txBody>
      </p:sp>
      <p:sp>
        <p:nvSpPr>
          <p:cNvPr id="1049262" name="矩形 49"/>
          <p:cNvSpPr>
            <a:spLocks noChangeAspect="1"/>
          </p:cNvSpPr>
          <p:nvPr>
            <p:custDataLst>
              <p:tags r:id="rId11"/>
            </p:custDataLst>
          </p:nvPr>
        </p:nvSpPr>
        <p:spPr>
          <a:xfrm flipH="1">
            <a:off x="920859" y="2715524"/>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64" name="任意多边形 51"/>
          <p:cNvSpPr/>
          <p:nvPr>
            <p:custDataLst>
              <p:tags r:id="rId12"/>
            </p:custDataLst>
          </p:nvPr>
        </p:nvSpPr>
        <p:spPr>
          <a:xfrm>
            <a:off x="608330" y="3881154"/>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66" name="任意多边形 52"/>
          <p:cNvSpPr/>
          <p:nvPr>
            <p:custDataLst>
              <p:tags r:id="rId13"/>
            </p:custDataLst>
          </p:nvPr>
        </p:nvSpPr>
        <p:spPr>
          <a:xfrm>
            <a:off x="691544" y="397135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1996922" y="4194953"/>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68" name="正文"/>
          <p:cNvSpPr txBox="1"/>
          <p:nvPr>
            <p:custDataLst>
              <p:tags r:id="rId15"/>
            </p:custDataLst>
          </p:nvPr>
        </p:nvSpPr>
        <p:spPr>
          <a:xfrm>
            <a:off x="2260539" y="3956745"/>
            <a:ext cx="9009970" cy="879145"/>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传感器数据：交通流量、气象监测等传感器采集的数据</a:t>
            </a:r>
            <a:endParaRPr lang="zh-CN" altLang="en-US">
              <a:solidFill>
                <a:schemeClr val="tx1">
                  <a:lumMod val="65000"/>
                  <a:lumOff val="35000"/>
                </a:schemeClr>
              </a:solidFill>
              <a:latin typeface="+中文正文" charset="0"/>
            </a:endParaRPr>
          </a:p>
        </p:txBody>
      </p:sp>
      <p:sp>
        <p:nvSpPr>
          <p:cNvPr id="1049270" name="矩形 55"/>
          <p:cNvSpPr>
            <a:spLocks noChangeAspect="1"/>
          </p:cNvSpPr>
          <p:nvPr>
            <p:custDataLst>
              <p:tags r:id="rId16"/>
            </p:custDataLst>
          </p:nvPr>
        </p:nvSpPr>
        <p:spPr>
          <a:xfrm flipH="1">
            <a:off x="920859" y="3952934"/>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72" name="任意多边形 57"/>
          <p:cNvSpPr/>
          <p:nvPr>
            <p:custDataLst>
              <p:tags r:id="rId17"/>
            </p:custDataLst>
          </p:nvPr>
        </p:nvSpPr>
        <p:spPr>
          <a:xfrm>
            <a:off x="608330" y="5118563"/>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74" name="任意多边形 58"/>
          <p:cNvSpPr/>
          <p:nvPr>
            <p:custDataLst>
              <p:tags r:id="rId18"/>
            </p:custDataLst>
          </p:nvPr>
        </p:nvSpPr>
        <p:spPr>
          <a:xfrm>
            <a:off x="691544" y="520876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1996922" y="5432362"/>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76" name="正文"/>
          <p:cNvSpPr txBox="1"/>
          <p:nvPr>
            <p:custDataLst>
              <p:tags r:id="rId20"/>
            </p:custDataLst>
          </p:nvPr>
        </p:nvSpPr>
        <p:spPr>
          <a:xfrm>
            <a:off x="2260539" y="5194155"/>
            <a:ext cx="9009970" cy="879145"/>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社交媒体数据：用户发布的地理位置信息等</a:t>
            </a:r>
            <a:endParaRPr lang="zh-CN" altLang="en-US">
              <a:solidFill>
                <a:schemeClr val="tx1">
                  <a:lumMod val="65000"/>
                  <a:lumOff val="35000"/>
                </a:schemeClr>
              </a:solidFill>
              <a:latin typeface="+中文正文" charset="0"/>
            </a:endParaRPr>
          </a:p>
        </p:txBody>
      </p:sp>
      <p:sp>
        <p:nvSpPr>
          <p:cNvPr id="1049278" name="矩形 61"/>
          <p:cNvSpPr>
            <a:spLocks noChangeAspect="1"/>
          </p:cNvSpPr>
          <p:nvPr>
            <p:custDataLst>
              <p:tags r:id="rId21"/>
            </p:custDataLst>
          </p:nvPr>
        </p:nvSpPr>
        <p:spPr>
          <a:xfrm flipH="1">
            <a:off x="920859" y="5190343"/>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336" name="标题 1"/>
          <p:cNvSpPr>
            <a:spLocks noGrp="1"/>
          </p:cNvSpPr>
          <p:nvPr>
            <p:ph type="title" idx="3"/>
          </p:nvPr>
        </p:nvSpPr>
        <p:spPr/>
        <p:txBody>
          <a:bodyPr>
            <a:normAutofit fontScale="96875"/>
          </a:bodyPr>
          <a:lstStyle/>
          <a:p>
            <a:r>
              <a:rPr lang="zh-CN" altLang="en-US"/>
              <a:t>大数据在地理信息中的应用</a:t>
            </a:r>
            <a:endParaRPr lang="zh-CN" altLang="en-US"/>
          </a:p>
        </p:txBody>
      </p:sp>
      <p:sp>
        <p:nvSpPr>
          <p:cNvPr id="1049338" name="任意多边形 35"/>
          <p:cNvSpPr/>
          <p:nvPr>
            <p:custDataLst>
              <p:tags r:id="rId2"/>
            </p:custDataLst>
          </p:nvPr>
        </p:nvSpPr>
        <p:spPr>
          <a:xfrm>
            <a:off x="608330" y="1406334"/>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40" name="任意多边形 39"/>
          <p:cNvSpPr/>
          <p:nvPr>
            <p:custDataLst>
              <p:tags r:id="rId3"/>
            </p:custDataLst>
          </p:nvPr>
        </p:nvSpPr>
        <p:spPr>
          <a:xfrm>
            <a:off x="691544" y="149653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7" name="直接连接符 40"/>
          <p:cNvCxnSpPr/>
          <p:nvPr>
            <p:custDataLst>
              <p:tags r:id="rId4"/>
            </p:custDataLst>
          </p:nvPr>
        </p:nvCxnSpPr>
        <p:spPr>
          <a:xfrm flipH="1">
            <a:off x="1996922" y="1720133"/>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42" name="正文"/>
          <p:cNvSpPr txBox="1"/>
          <p:nvPr>
            <p:custDataLst>
              <p:tags r:id="rId5"/>
            </p:custDataLst>
          </p:nvPr>
        </p:nvSpPr>
        <p:spPr>
          <a:xfrm>
            <a:off x="2260539" y="1481925"/>
            <a:ext cx="9009970" cy="879145"/>
          </a:xfrm>
          <a:prstGeom prst="rect">
            <a:avLst/>
          </a:prstGeom>
          <a:noFill/>
        </p:spPr>
        <p:txBody>
          <a:bodyPr wrap="square" lIns="90000" tIns="0" rIns="90000" bIns="71755"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地理信息全息大数据概述：介绍大数据在地理信息中的应用背景、概念、特点和发展趋势。</a:t>
            </a:r>
            <a:endParaRPr lang="zh-CN" altLang="en-US">
              <a:solidFill>
                <a:schemeClr val="tx1">
                  <a:lumMod val="65000"/>
                  <a:lumOff val="35000"/>
                </a:schemeClr>
              </a:solidFill>
              <a:latin typeface="+中文正文" charset="0"/>
            </a:endParaRPr>
          </a:p>
        </p:txBody>
      </p:sp>
      <p:sp>
        <p:nvSpPr>
          <p:cNvPr id="1049344" name="矩形 42"/>
          <p:cNvSpPr>
            <a:spLocks noChangeAspect="1"/>
          </p:cNvSpPr>
          <p:nvPr>
            <p:custDataLst>
              <p:tags r:id="rId6"/>
            </p:custDataLst>
          </p:nvPr>
        </p:nvSpPr>
        <p:spPr>
          <a:xfrm flipH="1">
            <a:off x="920859" y="1478114"/>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46" name="任意多边形 45"/>
          <p:cNvSpPr/>
          <p:nvPr>
            <p:custDataLst>
              <p:tags r:id="rId7"/>
            </p:custDataLst>
          </p:nvPr>
        </p:nvSpPr>
        <p:spPr>
          <a:xfrm>
            <a:off x="608330" y="2643744"/>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48" name="任意多边形 46"/>
          <p:cNvSpPr/>
          <p:nvPr>
            <p:custDataLst>
              <p:tags r:id="rId8"/>
            </p:custDataLst>
          </p:nvPr>
        </p:nvSpPr>
        <p:spPr>
          <a:xfrm>
            <a:off x="691544" y="273394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9" name="直接连接符 47"/>
          <p:cNvCxnSpPr/>
          <p:nvPr>
            <p:custDataLst>
              <p:tags r:id="rId9"/>
            </p:custDataLst>
          </p:nvPr>
        </p:nvCxnSpPr>
        <p:spPr>
          <a:xfrm flipH="1">
            <a:off x="1996922" y="2957543"/>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50" name="正文"/>
          <p:cNvSpPr txBox="1"/>
          <p:nvPr>
            <p:custDataLst>
              <p:tags r:id="rId10"/>
            </p:custDataLst>
          </p:nvPr>
        </p:nvSpPr>
        <p:spPr>
          <a:xfrm>
            <a:off x="2260539" y="2719335"/>
            <a:ext cx="9009970" cy="879145"/>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大数据在地理信息中的采集与处理：介绍如何利用大数据技术进行地理信息的采集、处理和分析，提高数据质量和精度。</a:t>
            </a:r>
            <a:endParaRPr lang="zh-CN" altLang="en-US">
              <a:solidFill>
                <a:schemeClr val="tx1">
                  <a:lumMod val="65000"/>
                  <a:lumOff val="35000"/>
                </a:schemeClr>
              </a:solidFill>
              <a:latin typeface="+中文正文" charset="0"/>
            </a:endParaRPr>
          </a:p>
        </p:txBody>
      </p:sp>
      <p:sp>
        <p:nvSpPr>
          <p:cNvPr id="1049352" name="矩形 49"/>
          <p:cNvSpPr>
            <a:spLocks noChangeAspect="1"/>
          </p:cNvSpPr>
          <p:nvPr>
            <p:custDataLst>
              <p:tags r:id="rId11"/>
            </p:custDataLst>
          </p:nvPr>
        </p:nvSpPr>
        <p:spPr>
          <a:xfrm flipH="1">
            <a:off x="920859" y="2715524"/>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54" name="任意多边形 51"/>
          <p:cNvSpPr/>
          <p:nvPr>
            <p:custDataLst>
              <p:tags r:id="rId12"/>
            </p:custDataLst>
          </p:nvPr>
        </p:nvSpPr>
        <p:spPr>
          <a:xfrm>
            <a:off x="608330" y="3881154"/>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56" name="任意多边形 52"/>
          <p:cNvSpPr/>
          <p:nvPr>
            <p:custDataLst>
              <p:tags r:id="rId13"/>
            </p:custDataLst>
          </p:nvPr>
        </p:nvSpPr>
        <p:spPr>
          <a:xfrm>
            <a:off x="691544" y="397135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1" name="直接连接符 53"/>
          <p:cNvCxnSpPr/>
          <p:nvPr>
            <p:custDataLst>
              <p:tags r:id="rId14"/>
            </p:custDataLst>
          </p:nvPr>
        </p:nvCxnSpPr>
        <p:spPr>
          <a:xfrm flipH="1">
            <a:off x="1996922" y="4194953"/>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58" name="正文"/>
          <p:cNvSpPr txBox="1"/>
          <p:nvPr>
            <p:custDataLst>
              <p:tags r:id="rId15"/>
            </p:custDataLst>
          </p:nvPr>
        </p:nvSpPr>
        <p:spPr>
          <a:xfrm>
            <a:off x="2260539" y="3956745"/>
            <a:ext cx="9009970" cy="879145"/>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大数据在地理信息中的可视化表达：介绍如何利用大数据技术进行地理信息的可视化表达，包括地图制作、三维建模等，提高数据可视化和交互性。</a:t>
            </a:r>
            <a:endParaRPr lang="zh-CN" altLang="en-US">
              <a:solidFill>
                <a:schemeClr val="tx1">
                  <a:lumMod val="65000"/>
                  <a:lumOff val="35000"/>
                </a:schemeClr>
              </a:solidFill>
              <a:latin typeface="+中文正文" charset="0"/>
            </a:endParaRPr>
          </a:p>
        </p:txBody>
      </p:sp>
      <p:sp>
        <p:nvSpPr>
          <p:cNvPr id="1049360" name="矩形 55"/>
          <p:cNvSpPr>
            <a:spLocks noChangeAspect="1"/>
          </p:cNvSpPr>
          <p:nvPr>
            <p:custDataLst>
              <p:tags r:id="rId16"/>
            </p:custDataLst>
          </p:nvPr>
        </p:nvSpPr>
        <p:spPr>
          <a:xfrm flipH="1">
            <a:off x="920859" y="3952934"/>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62" name="任意多边形 57"/>
          <p:cNvSpPr/>
          <p:nvPr>
            <p:custDataLst>
              <p:tags r:id="rId17"/>
            </p:custDataLst>
          </p:nvPr>
        </p:nvSpPr>
        <p:spPr>
          <a:xfrm>
            <a:off x="608330" y="5118563"/>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64" name="任意多边形 58"/>
          <p:cNvSpPr/>
          <p:nvPr>
            <p:custDataLst>
              <p:tags r:id="rId18"/>
            </p:custDataLst>
          </p:nvPr>
        </p:nvSpPr>
        <p:spPr>
          <a:xfrm>
            <a:off x="691544" y="5208765"/>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3" name="直接连接符 59"/>
          <p:cNvCxnSpPr/>
          <p:nvPr>
            <p:custDataLst>
              <p:tags r:id="rId19"/>
            </p:custDataLst>
          </p:nvPr>
        </p:nvCxnSpPr>
        <p:spPr>
          <a:xfrm flipH="1">
            <a:off x="1996922" y="5432362"/>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66" name="正文"/>
          <p:cNvSpPr txBox="1"/>
          <p:nvPr>
            <p:custDataLst>
              <p:tags r:id="rId20"/>
            </p:custDataLst>
          </p:nvPr>
        </p:nvSpPr>
        <p:spPr>
          <a:xfrm>
            <a:off x="2260539" y="5194155"/>
            <a:ext cx="9009970" cy="879145"/>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大数据在地理信息中的智能化应用：介绍如何利用大数据技术进行地理信息的智能化应用，包括智能分析、预测和决策等，提高数据处理和应用水平。</a:t>
            </a:r>
            <a:endParaRPr lang="zh-CN" altLang="en-US">
              <a:solidFill>
                <a:schemeClr val="tx1">
                  <a:lumMod val="65000"/>
                  <a:lumOff val="35000"/>
                </a:schemeClr>
              </a:solidFill>
              <a:latin typeface="+中文正文" charset="0"/>
            </a:endParaRPr>
          </a:p>
        </p:txBody>
      </p:sp>
      <p:sp>
        <p:nvSpPr>
          <p:cNvPr id="1049368" name="矩形 61"/>
          <p:cNvSpPr>
            <a:spLocks noChangeAspect="1"/>
          </p:cNvSpPr>
          <p:nvPr>
            <p:custDataLst>
              <p:tags r:id="rId21"/>
            </p:custDataLst>
          </p:nvPr>
        </p:nvSpPr>
        <p:spPr>
          <a:xfrm flipH="1">
            <a:off x="920859" y="5190343"/>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426" name="文本占位符 4"/>
          <p:cNvSpPr>
            <a:spLocks noGrp="1"/>
          </p:cNvSpPr>
          <p:nvPr>
            <p:ph type="body" idx="5"/>
            <p:custDataLst>
              <p:tags r:id="rId2"/>
            </p:custDataLst>
          </p:nvPr>
        </p:nvSpPr>
        <p:spPr/>
        <p:txBody>
          <a:bodyPr>
            <a:normAutofit fontScale="93750" lnSpcReduction="20000"/>
          </a:bodyPr>
          <a:lstStyle/>
          <a:p>
            <a:r>
              <a:rPr lang="zh-CN" altLang="en-US"/>
              <a:t>PART 03</a:t>
            </a:r>
            <a:endParaRPr lang="zh-CN" altLang="en-US"/>
          </a:p>
        </p:txBody>
      </p:sp>
      <p:sp>
        <p:nvSpPr>
          <p:cNvPr id="1049428" name="标题 14"/>
          <p:cNvSpPr>
            <a:spLocks noGrp="1"/>
          </p:cNvSpPr>
          <p:nvPr>
            <p:ph type="title" idx="4"/>
            <p:custDataLst>
              <p:tags r:id="rId3"/>
            </p:custDataLst>
          </p:nvPr>
        </p:nvSpPr>
        <p:spPr/>
        <p:txBody>
          <a:bodyPr>
            <a:normAutofit fontScale="90000"/>
          </a:bodyPr>
          <a:lstStyle/>
          <a:p>
            <a:r>
              <a:rPr lang="zh-CN" altLang="en-US"/>
              <a:t>地理信息全息大数据的映射技术</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502" name="标题 1"/>
          <p:cNvSpPr>
            <a:spLocks noGrp="1"/>
          </p:cNvSpPr>
          <p:nvPr>
            <p:ph type="title" idx="3"/>
          </p:nvPr>
        </p:nvSpPr>
        <p:spPr/>
        <p:txBody>
          <a:bodyPr>
            <a:normAutofit fontScale="96875"/>
          </a:bodyPr>
          <a:lstStyle/>
          <a:p>
            <a:r>
              <a:rPr lang="zh-CN" altLang="en-US"/>
              <a:t>遥感技术</a:t>
            </a:r>
            <a:endParaRPr lang="zh-CN" altLang="en-US"/>
          </a:p>
        </p:txBody>
      </p:sp>
      <p:sp>
        <p:nvSpPr>
          <p:cNvPr id="1049504" name="矩形 38"/>
          <p:cNvSpPr/>
          <p:nvPr>
            <p:custDataLst>
              <p:tags r:id="rId2"/>
            </p:custDataLst>
          </p:nvPr>
        </p:nvSpPr>
        <p:spPr>
          <a:xfrm rot="204112">
            <a:off x="1363145" y="1319530"/>
            <a:ext cx="4194774" cy="218948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6" name="矩形 39"/>
          <p:cNvSpPr/>
          <p:nvPr>
            <p:custDataLst>
              <p:tags r:id="rId3"/>
            </p:custDataLst>
          </p:nvPr>
        </p:nvSpPr>
        <p:spPr>
          <a:xfrm>
            <a:off x="1367992" y="1320222"/>
            <a:ext cx="4194774" cy="218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8" name="TextBox 2"/>
          <p:cNvSpPr txBox="1"/>
          <p:nvPr>
            <p:custDataLst>
              <p:tags r:id="rId4"/>
            </p:custDataLst>
          </p:nvPr>
        </p:nvSpPr>
        <p:spPr>
          <a:xfrm>
            <a:off x="1611037" y="1491254"/>
            <a:ext cx="3726687" cy="1807949"/>
          </a:xfrm>
          <a:prstGeom prst="rect">
            <a:avLst/>
          </a:prstGeom>
          <a:noFill/>
        </p:spPr>
        <p:txBody>
          <a:bodyPr wrap="square" bIns="46990" rtlCol="0" anchor="ctr" anchorCtr="0">
            <a:normAutofit fontScale="9545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遥感技术是地理信息全息大数据映射中的重要手段，通过卫星、飞机等平台获取地表信息。</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510" name="矩形 100"/>
          <p:cNvSpPr/>
          <p:nvPr>
            <p:custDataLst>
              <p:tags r:id="rId5"/>
            </p:custDataLst>
          </p:nvPr>
        </p:nvSpPr>
        <p:spPr>
          <a:xfrm rot="204112">
            <a:off x="6622192" y="1319530"/>
            <a:ext cx="4194774" cy="2189481"/>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2" name="矩形 101"/>
          <p:cNvSpPr/>
          <p:nvPr>
            <p:custDataLst>
              <p:tags r:id="rId6"/>
            </p:custDataLst>
          </p:nvPr>
        </p:nvSpPr>
        <p:spPr>
          <a:xfrm>
            <a:off x="6627731" y="1320222"/>
            <a:ext cx="4194774" cy="21894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4" name="TextBox 2"/>
          <p:cNvSpPr txBox="1"/>
          <p:nvPr>
            <p:custDataLst>
              <p:tags r:id="rId7"/>
            </p:custDataLst>
          </p:nvPr>
        </p:nvSpPr>
        <p:spPr>
          <a:xfrm>
            <a:off x="6871469" y="1491254"/>
            <a:ext cx="3726687" cy="1807949"/>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遥感技术能够快速获取大范围的地表数据，提高数据获取效率。</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516" name="矩形 122"/>
          <p:cNvSpPr/>
          <p:nvPr>
            <p:custDataLst>
              <p:tags r:id="rId8"/>
            </p:custDataLst>
          </p:nvPr>
        </p:nvSpPr>
        <p:spPr>
          <a:xfrm rot="204112">
            <a:off x="1363145" y="4059497"/>
            <a:ext cx="4194774" cy="2189481"/>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8" name="矩形 123"/>
          <p:cNvSpPr/>
          <p:nvPr>
            <p:custDataLst>
              <p:tags r:id="rId9"/>
            </p:custDataLst>
          </p:nvPr>
        </p:nvSpPr>
        <p:spPr>
          <a:xfrm>
            <a:off x="1367992" y="4060189"/>
            <a:ext cx="4194774" cy="218948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0" name="TextBox 2"/>
          <p:cNvSpPr txBox="1"/>
          <p:nvPr>
            <p:custDataLst>
              <p:tags r:id="rId10"/>
            </p:custDataLst>
          </p:nvPr>
        </p:nvSpPr>
        <p:spPr>
          <a:xfrm>
            <a:off x="1610344" y="4231221"/>
            <a:ext cx="3726687" cy="1807949"/>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遥感技术通过对地表信息的解译和分析，能够提取出丰富的地理信息。</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522" name="矩形 89"/>
          <p:cNvSpPr/>
          <p:nvPr>
            <p:custDataLst>
              <p:tags r:id="rId11"/>
            </p:custDataLst>
          </p:nvPr>
        </p:nvSpPr>
        <p:spPr>
          <a:xfrm rot="204112">
            <a:off x="6622192" y="4059497"/>
            <a:ext cx="4194774" cy="2189481"/>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4" name="矩形 90"/>
          <p:cNvSpPr/>
          <p:nvPr>
            <p:custDataLst>
              <p:tags r:id="rId12"/>
            </p:custDataLst>
          </p:nvPr>
        </p:nvSpPr>
        <p:spPr>
          <a:xfrm>
            <a:off x="6627731" y="4060189"/>
            <a:ext cx="4194774" cy="218948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6" name="TextBox 2"/>
          <p:cNvSpPr txBox="1"/>
          <p:nvPr>
            <p:custDataLst>
              <p:tags r:id="rId13"/>
            </p:custDataLst>
          </p:nvPr>
        </p:nvSpPr>
        <p:spPr>
          <a:xfrm>
            <a:off x="6870084" y="4231221"/>
            <a:ext cx="3726687" cy="1807949"/>
          </a:xfrm>
          <a:prstGeom prst="rect">
            <a:avLst/>
          </a:prstGeom>
          <a:noFill/>
        </p:spPr>
        <p:txBody>
          <a:bodyPr wrap="square" bIns="46990" rtlCol="0" anchor="ctr" anchorCtr="0">
            <a:normAutofit fontScale="4772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遥感技术在实际应用中，需要与其他技术手段相结合，以实现更准确、更全面的地理信息全息大数据映射。</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584" name="标题 1"/>
          <p:cNvSpPr>
            <a:spLocks noGrp="1"/>
          </p:cNvSpPr>
          <p:nvPr>
            <p:ph type="title" idx="3"/>
          </p:nvPr>
        </p:nvSpPr>
        <p:spPr/>
        <p:txBody>
          <a:bodyPr>
            <a:normAutofit fontScale="96875"/>
          </a:bodyPr>
          <a:lstStyle/>
          <a:p>
            <a:r>
              <a:rPr lang="zh-CN" altLang="en-US"/>
              <a:t>地理信息系统（GIS）技术</a:t>
            </a:r>
            <a:endParaRPr lang="zh-CN" altLang="en-US"/>
          </a:p>
        </p:txBody>
      </p:sp>
      <p:sp>
        <p:nvSpPr>
          <p:cNvPr id="1049586" name="任意多边形: 形状 64"/>
          <p:cNvSpPr/>
          <p:nvPr>
            <p:custDataLst>
              <p:tags r:id="rId2"/>
            </p:custDataLst>
          </p:nvPr>
        </p:nvSpPr>
        <p:spPr>
          <a:xfrm rot="10800000">
            <a:off x="1186694"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88" name="矩形 65"/>
          <p:cNvSpPr/>
          <p:nvPr>
            <p:custDataLst>
              <p:tags r:id="rId3"/>
            </p:custDataLst>
          </p:nvPr>
        </p:nvSpPr>
        <p:spPr>
          <a:xfrm>
            <a:off x="1069608" y="1692497"/>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0" name="文本框 66"/>
          <p:cNvSpPr txBox="1"/>
          <p:nvPr>
            <p:custDataLst>
              <p:tags r:id="rId4"/>
            </p:custDataLst>
          </p:nvPr>
        </p:nvSpPr>
        <p:spPr>
          <a:xfrm>
            <a:off x="1460993"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定义：地理信息系统是一种用于收集、存储、管理、分析和显示地理数据的计算机系统。</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592" name="任意多边形: 形状 68"/>
          <p:cNvSpPr/>
          <p:nvPr>
            <p:custDataLst>
              <p:tags r:id="rId5"/>
            </p:custDataLst>
          </p:nvPr>
        </p:nvSpPr>
        <p:spPr>
          <a:xfrm rot="10800000">
            <a:off x="6520060"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4" name="矩形 69"/>
          <p:cNvSpPr/>
          <p:nvPr>
            <p:custDataLst>
              <p:tags r:id="rId6"/>
            </p:custDataLst>
          </p:nvPr>
        </p:nvSpPr>
        <p:spPr>
          <a:xfrm>
            <a:off x="6402316" y="1692497"/>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6" name="文本框 70"/>
          <p:cNvSpPr txBox="1"/>
          <p:nvPr>
            <p:custDataLst>
              <p:tags r:id="rId7"/>
            </p:custDataLst>
          </p:nvPr>
        </p:nvSpPr>
        <p:spPr>
          <a:xfrm>
            <a:off x="6794359"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功能：GIS技术可以用于地图制作、空间查询、地理分析、辅助决策等方面。</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
        <p:nvSpPr>
          <p:cNvPr id="1049598" name="任意多边形: 形状 72"/>
          <p:cNvSpPr/>
          <p:nvPr>
            <p:custDataLst>
              <p:tags r:id="rId8"/>
            </p:custDataLst>
          </p:nvPr>
        </p:nvSpPr>
        <p:spPr>
          <a:xfrm rot="10800000">
            <a:off x="1186694"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600" name="文本框 74"/>
          <p:cNvSpPr txBox="1"/>
          <p:nvPr>
            <p:custDataLst>
              <p:tags r:id="rId9"/>
            </p:custDataLst>
          </p:nvPr>
        </p:nvSpPr>
        <p:spPr>
          <a:xfrm>
            <a:off x="1460993"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应用领域：地理信息系统广泛应用于城市规划、环境保护、资源管理、交通规划等领域。</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602" name="矩形 73"/>
          <p:cNvSpPr/>
          <p:nvPr>
            <p:custDataLst>
              <p:tags r:id="rId10"/>
            </p:custDataLst>
          </p:nvPr>
        </p:nvSpPr>
        <p:spPr>
          <a:xfrm>
            <a:off x="1069608" y="4311161"/>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4" name="任意多边形: 形状 83"/>
          <p:cNvSpPr/>
          <p:nvPr>
            <p:custDataLst>
              <p:tags r:id="rId11"/>
            </p:custDataLst>
          </p:nvPr>
        </p:nvSpPr>
        <p:spPr>
          <a:xfrm rot="10800000">
            <a:off x="6579919"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6" name="矩形 84"/>
          <p:cNvSpPr/>
          <p:nvPr>
            <p:custDataLst>
              <p:tags r:id="rId12"/>
            </p:custDataLst>
          </p:nvPr>
        </p:nvSpPr>
        <p:spPr>
          <a:xfrm>
            <a:off x="6462832" y="4311161"/>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8" name="文本框 85"/>
          <p:cNvSpPr txBox="1"/>
          <p:nvPr>
            <p:custDataLst>
              <p:tags r:id="rId13"/>
            </p:custDataLst>
          </p:nvPr>
        </p:nvSpPr>
        <p:spPr>
          <a:xfrm>
            <a:off x="6854218" y="4208546"/>
            <a:ext cx="3988026" cy="1307285"/>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发展趋势：随着大数据时代的到来，GIS技术将与云计算、物联网等新兴技术融合，实现更高效、智能的地理信息处理和应用。</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666" name="标题 1"/>
          <p:cNvSpPr>
            <a:spLocks noGrp="1"/>
          </p:cNvSpPr>
          <p:nvPr>
            <p:ph type="title" idx="3"/>
          </p:nvPr>
        </p:nvSpPr>
        <p:spPr/>
        <p:txBody>
          <a:bodyPr>
            <a:normAutofit fontScale="96875"/>
          </a:bodyPr>
          <a:lstStyle/>
          <a:p>
            <a:r>
              <a:rPr lang="zh-CN" altLang="en-US"/>
              <a:t>全球定位系统（GPS）技术</a:t>
            </a:r>
            <a:endParaRPr lang="zh-CN" altLang="en-US"/>
          </a:p>
        </p:txBody>
      </p:sp>
      <p:sp>
        <p:nvSpPr>
          <p:cNvPr id="1049668" name="Freeform 27"/>
          <p:cNvSpPr/>
          <p:nvPr>
            <p:custDataLst>
              <p:tags r:id="rId2"/>
            </p:custDataLst>
          </p:nvPr>
        </p:nvSpPr>
        <p:spPr bwMode="auto">
          <a:xfrm>
            <a:off x="608330" y="593467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0" name="矩形: 圆角 32"/>
          <p:cNvSpPr/>
          <p:nvPr>
            <p:custDataLst>
              <p:tags r:id="rId3"/>
            </p:custDataLst>
          </p:nvPr>
        </p:nvSpPr>
        <p:spPr>
          <a:xfrm flipH="1">
            <a:off x="738343" y="136868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72" name="任意多边形: 形状 33"/>
          <p:cNvSpPr/>
          <p:nvPr>
            <p:custDataLst>
              <p:tags r:id="rId4"/>
            </p:custDataLst>
          </p:nvPr>
        </p:nvSpPr>
        <p:spPr bwMode="auto">
          <a:xfrm>
            <a:off x="608330" y="512354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674" name="正文"/>
          <p:cNvSpPr txBox="1"/>
          <p:nvPr>
            <p:custDataLst>
              <p:tags r:id="rId5"/>
            </p:custDataLst>
          </p:nvPr>
        </p:nvSpPr>
        <p:spPr>
          <a:xfrm>
            <a:off x="873531" y="145988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定义：全球定位系统是一种利用卫星信号来确定地理位置和进行导航的科技系统。</a:t>
            </a:r>
            <a:endParaRPr lang="zh-CN" altLang="en-US" sz="1600" spc="150">
              <a:solidFill>
                <a:schemeClr val="tx1">
                  <a:lumMod val="65000"/>
                  <a:lumOff val="35000"/>
                </a:schemeClr>
              </a:solidFill>
              <a:latin typeface="+mn-ea"/>
            </a:endParaRPr>
          </a:p>
        </p:txBody>
      </p:sp>
      <p:sp>
        <p:nvSpPr>
          <p:cNvPr id="1049676" name="标题"/>
          <p:cNvSpPr txBox="1"/>
          <p:nvPr>
            <p:custDataLst>
              <p:tags r:id="rId6"/>
            </p:custDataLst>
          </p:nvPr>
        </p:nvSpPr>
        <p:spPr>
          <a:xfrm>
            <a:off x="678188" y="517335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678" name="Freeform 27"/>
          <p:cNvSpPr/>
          <p:nvPr>
            <p:custDataLst>
              <p:tags r:id="rId7"/>
            </p:custDataLst>
          </p:nvPr>
        </p:nvSpPr>
        <p:spPr bwMode="auto">
          <a:xfrm>
            <a:off x="3473799" y="593467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80" name="矩形: 圆角 38"/>
          <p:cNvSpPr/>
          <p:nvPr>
            <p:custDataLst>
              <p:tags r:id="rId8"/>
            </p:custDataLst>
          </p:nvPr>
        </p:nvSpPr>
        <p:spPr>
          <a:xfrm flipH="1">
            <a:off x="3603813" y="136868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82" name="任意多边形: 形状 39"/>
          <p:cNvSpPr/>
          <p:nvPr>
            <p:custDataLst>
              <p:tags r:id="rId9"/>
            </p:custDataLst>
          </p:nvPr>
        </p:nvSpPr>
        <p:spPr bwMode="auto">
          <a:xfrm>
            <a:off x="3473799" y="512354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684" name="正文"/>
          <p:cNvSpPr txBox="1"/>
          <p:nvPr>
            <p:custDataLst>
              <p:tags r:id="rId10"/>
            </p:custDataLst>
          </p:nvPr>
        </p:nvSpPr>
        <p:spPr>
          <a:xfrm>
            <a:off x="3739001" y="145988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应用领域：广泛应用于军事、交通、气象、地质等领域。</a:t>
            </a:r>
            <a:endParaRPr lang="zh-CN" altLang="en-US" sz="1600" spc="150">
              <a:solidFill>
                <a:schemeClr val="tx1">
                  <a:lumMod val="65000"/>
                  <a:lumOff val="35000"/>
                </a:schemeClr>
              </a:solidFill>
              <a:latin typeface="+mn-ea"/>
            </a:endParaRPr>
          </a:p>
        </p:txBody>
      </p:sp>
      <p:sp>
        <p:nvSpPr>
          <p:cNvPr id="1049686" name="标题"/>
          <p:cNvSpPr txBox="1"/>
          <p:nvPr>
            <p:custDataLst>
              <p:tags r:id="rId11"/>
            </p:custDataLst>
          </p:nvPr>
        </p:nvSpPr>
        <p:spPr>
          <a:xfrm>
            <a:off x="3543657" y="517335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688" name="Freeform 27"/>
          <p:cNvSpPr/>
          <p:nvPr>
            <p:custDataLst>
              <p:tags r:id="rId12"/>
            </p:custDataLst>
          </p:nvPr>
        </p:nvSpPr>
        <p:spPr bwMode="auto">
          <a:xfrm>
            <a:off x="6339268" y="593467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0" name="矩形: 圆角 68"/>
          <p:cNvSpPr/>
          <p:nvPr>
            <p:custDataLst>
              <p:tags r:id="rId13"/>
            </p:custDataLst>
          </p:nvPr>
        </p:nvSpPr>
        <p:spPr>
          <a:xfrm flipH="1">
            <a:off x="6469282" y="136868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2" name="任意多边形: 形状 69"/>
          <p:cNvSpPr/>
          <p:nvPr>
            <p:custDataLst>
              <p:tags r:id="rId14"/>
            </p:custDataLst>
          </p:nvPr>
        </p:nvSpPr>
        <p:spPr bwMode="auto">
          <a:xfrm>
            <a:off x="6339268" y="512354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694" name="正文"/>
          <p:cNvSpPr txBox="1"/>
          <p:nvPr>
            <p:custDataLst>
              <p:tags r:id="rId15"/>
            </p:custDataLst>
          </p:nvPr>
        </p:nvSpPr>
        <p:spPr>
          <a:xfrm>
            <a:off x="6604470" y="145988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技术原理：通过接收来自多颗卫星的信号，计算信号传播时间，从而确定接收点的经纬度等信息。</a:t>
            </a:r>
            <a:endParaRPr lang="zh-CN" altLang="en-US" sz="1600" spc="150">
              <a:solidFill>
                <a:schemeClr val="tx1">
                  <a:lumMod val="65000"/>
                  <a:lumOff val="35000"/>
                </a:schemeClr>
              </a:solidFill>
              <a:latin typeface="+mn-ea"/>
            </a:endParaRPr>
          </a:p>
        </p:txBody>
      </p:sp>
      <p:sp>
        <p:nvSpPr>
          <p:cNvPr id="1049696" name="标题"/>
          <p:cNvSpPr txBox="1"/>
          <p:nvPr>
            <p:custDataLst>
              <p:tags r:id="rId16"/>
            </p:custDataLst>
          </p:nvPr>
        </p:nvSpPr>
        <p:spPr>
          <a:xfrm>
            <a:off x="6409126" y="517335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698" name="Freeform 27"/>
          <p:cNvSpPr/>
          <p:nvPr>
            <p:custDataLst>
              <p:tags r:id="rId17"/>
            </p:custDataLst>
          </p:nvPr>
        </p:nvSpPr>
        <p:spPr bwMode="auto">
          <a:xfrm>
            <a:off x="9204738" y="593467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00" name="矩形: 圆角 74"/>
          <p:cNvSpPr/>
          <p:nvPr>
            <p:custDataLst>
              <p:tags r:id="rId18"/>
            </p:custDataLst>
          </p:nvPr>
        </p:nvSpPr>
        <p:spPr>
          <a:xfrm flipH="1">
            <a:off x="9335398" y="136868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02" name="任意多边形: 形状 75"/>
          <p:cNvSpPr/>
          <p:nvPr>
            <p:custDataLst>
              <p:tags r:id="rId19"/>
            </p:custDataLst>
          </p:nvPr>
        </p:nvSpPr>
        <p:spPr bwMode="auto">
          <a:xfrm>
            <a:off x="9204738" y="512354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704" name="正文"/>
          <p:cNvSpPr txBox="1"/>
          <p:nvPr>
            <p:custDataLst>
              <p:tags r:id="rId20"/>
            </p:custDataLst>
          </p:nvPr>
        </p:nvSpPr>
        <p:spPr>
          <a:xfrm>
            <a:off x="9469939" y="145988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在地理信息全息大数据映射中的应用：通过GPS技术获取地理位置信息，与全息大数据技术结合，实现地理信息的精准映射。</a:t>
            </a:r>
            <a:endParaRPr lang="zh-CN" altLang="en-US" sz="1600" spc="150">
              <a:solidFill>
                <a:schemeClr val="tx1">
                  <a:lumMod val="65000"/>
                  <a:lumOff val="35000"/>
                </a:schemeClr>
              </a:solidFill>
              <a:latin typeface="+mn-ea"/>
            </a:endParaRPr>
          </a:p>
        </p:txBody>
      </p:sp>
      <p:sp>
        <p:nvSpPr>
          <p:cNvPr id="1049706" name="标题"/>
          <p:cNvSpPr txBox="1"/>
          <p:nvPr>
            <p:custDataLst>
              <p:tags r:id="rId21"/>
            </p:custDataLst>
          </p:nvPr>
        </p:nvSpPr>
        <p:spPr>
          <a:xfrm>
            <a:off x="9275242" y="517335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https://d.book118.com/787062142003006033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1_2"/>
  <p:tag name="KSO_WM_UNIT_INDEX" val="1_1_2"/>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2_2"/>
  <p:tag name="KSO_WM_UNIT_INDEX" val="1_2_2"/>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3_2"/>
  <p:tag name="KSO_WM_UNIT_INDEX" val="1_3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4_2"/>
  <p:tag name="KSO_WM_UNIT_INDEX" val="1_4_2"/>
  <p:tag name="KSO_WM_UNIT_LAYERLEVEL" val="1_1_1"/>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5_2"/>
  <p:tag name="KSO_WM_UNIT_INDEX" val="1_5_2"/>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5.xml><?xml version="1.0" encoding="utf-8"?>
<p:tagLst xmlns:p="http://schemas.openxmlformats.org/presentationml/2006/main">
  <p:tag name="KSO_WM_BEAUTIFY_FLAG" val="#wm#"/>
  <p:tag name="KSO_WM_DIAGRAM_GROUP_CODE" val="l1-1"/>
  <p:tag name="KSO_WM_SLIDE_DIAGTYPE" val="l"/>
  <p:tag name="KSO_WM_SLIDE_ID" val="custom20230273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0.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5.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50.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55.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0.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MiSans Heavy</vt:lpstr>
      <vt:lpstr>MiSans Normal</vt:lpstr>
      <vt:lpstr>Wingdings</vt:lpstr>
      <vt:lpstr>Calibri Light</vt:lpstr>
      <vt:lpstr>+中文正文</vt:lpstr>
      <vt:lpstr>微软雅黑</vt:lpstr>
      <vt:lpstr>Office Theme</vt:lpstr>
      <vt:lpstr>地理信息全息大数据映射</vt:lpstr>
      <vt:lpstr>目录</vt:lpstr>
      <vt:lpstr>添加章节标题</vt:lpstr>
      <vt:lpstr>地理信息全息大数据概述</vt:lpstr>
      <vt:lpstr>定义和概念</vt:lpstr>
      <vt:lpstr>数据来源和类型</vt:lpstr>
      <vt:lpstr>大数据在地理信息中的应用</vt:lpstr>
      <vt:lpstr>地理信息全息大数据的映射技术</vt:lpstr>
      <vt:lpstr>遥感技术</vt:lpstr>
      <vt:lpstr>地理信息系统（GIS）技术</vt:lpstr>
      <vt:lpstr>全球定位系统（GPS）技术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2024-09-06T03:38:08.878</cp:lastPrinted>
  <dcterms:created xsi:type="dcterms:W3CDTF">2024-09-05T19:38:08Z</dcterms:created>
  <dcterms:modified xsi:type="dcterms:W3CDTF">2024-09-05T19:38:11Z</dcterms:modified>
</cp:coreProperties>
</file>