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BAA4E-4190-4069-A862-6FA79176E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E6DB3-F495-4D33-B3A4-19C0ADE45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10911-F011-4AB8-9F54-BB2E1EB01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5821B-6143-42F8-BEE2-DE29523C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9772B-07E1-4414-A3CF-F25745744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72797-B828-490F-8C60-B2A8D54B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A055F-EAB7-4F2F-BD66-2A2DFA2EA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61560-C332-44C0-BC87-823B4968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C0E3A-E522-4617-AB5A-99544B0BA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1D496-F6A6-47C1-B8C8-D1632CB35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C10EC-FA9F-41EB-8916-DA4F306A1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640510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通气护理要点\n## 1.机械通气的基本概念与原理\n### 1.1机械通气的定义与发展历程\n### 1.2机械通气的原理及分类\n### 1.3机械通气在临床中的应用场景\n## 2.机械通气的适应症与禁忌症\n### 2.1机械通气的适应症\n### 2.2机械通气的禁忌症\n### 2.3机械通气的相对禁忌症与注意事项\n## 3.机械通气的护理评估与监测\n### 3.1机械通气前的护理评估\n### 3.2机械通气过程中的监测指标\n### 3.3机械通气的护理记录与报告\n## 4.机械通气的护理操作与实施\n### 4.1机械通气的设备选择与准备\n### 4.2机械通气的导管插入与固定\n### 4.3机械通气的参数调节与模式选择\n## 5.机械通气患者的舒适护理\n### 5.1机械通气患者的体位与舒适\n### 5.2机械通气患者的口腔护理与舒适\n### 5.3机械通气患者的心理护理与舒适\n## 6.机械通气患者的并发症预防与护理\n### 6.1机械通气患者的呼吸机相关性肺炎预防与护理\n### 6.2机械通气患者的气管插管相关并发症预防与护理\n### 6.3机械通气患者的其他并发症预防与护理\n## 7.机械通气的护理教育与培训\n### 7.1机械通气的护理理论教育\n### 7.2机械通气的护理技能培训\n### 7.3机械通气的护理团队协作与沟通\n## 8.机械通气的护理质量持续改进\n### 8.1机械通气护理的质量指标与监测\n### 8.2机械通气护理的持续改进措施\n### 8.3机械通气护理的绩效评价与激励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机械通气护理要点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机械通气的基本概念与原理</a:t>
            </a:r>
            <a:endParaRPr/>
          </a:p>
        </p:txBody>
      </p:sp>
      <p:sp>
        <p:nvSpPr>
          <p:cNvPr id="14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机械通气的定义与发展历程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机械通气（mechanical ventilation）是一种通过人工设备（呼吸机）向患者肺部输送气体的方法，以维持正常的呼吸功能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20世纪50年代开始应用于临床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随着医学技术的发展，机械通气在临床中的应用越来越广泛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目前已成为重症监护室（ICU）中治疗呼吸衰竭的重要手段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机械通气的发展历程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20世纪50年代：早期的人工呼吸器，如铁肺（iron lung）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20世纪60年代：可携带的便携式呼吸机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20世纪70年代：微电脑控制的呼吸机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20世纪80年代至今：智能化、个性化的呼吸机</a:t>
            </a:r>
            <a:endParaRPr/>
          </a:p>
        </p:txBody>
      </p:sp>
      <p:cxnSp>
        <p:nvCxnSpPr>
          <p:cNvPr id="28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机械通气的原理</a:t>
                </a:r>
                <a:endParaRPr/>
              </a:p>
            </p:txBody>
          </p:sp>
          <p:sp>
            <p:nvSpPr>
              <p:cNvPr id="3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通过人工设备向患者肺部输送气体，以维持正常的呼吸功能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可以根据患者的呼吸需求调整通气参数，如潮气量、呼吸频率、氧浓度等</a:t>
                </a:r>
                <a:endParaRPr/>
              </a:p>
            </p:txBody>
          </p:sp>
          <p:sp>
            <p:nvSpPr>
              <p:cNvPr id="3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机械通气的分类</a:t>
                </a:r>
                <a:endParaRPr/>
              </a:p>
            </p:txBody>
          </p:sp>
          <p:sp>
            <p:nvSpPr>
              <p:cNvPr id="3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按照通气方式分类：正压通气（positive pressure ventilation）和负压通气（negative pressure ventilation）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按照通气设备分类：呼吸机、简易呼吸器、无创呼吸机等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按照通气模式分类：定时通气、定容通气、定压通气等</a:t>
                </a:r>
                <a:endParaRPr/>
              </a:p>
            </p:txBody>
          </p:sp>
          <p:sp>
            <p:nvSpPr>
              <p:cNvPr id="3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机械通气的原理及分类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5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严重的急性呼吸窘迫综合症（ARDS）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肺栓塞等</a:t>
                </a:r>
                <a:endParaRPr/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呼吸衰竭的治疗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5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全麻手术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局部麻醉手术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疼痛控制</a:t>
                </a:r>
                <a:endParaRPr/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手术及麻醉期间的呼吸支持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59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重症肌无力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脊髓灰质炎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多发性硬化等</a:t>
                </a:r>
                <a:endParaRPr/>
              </a:p>
            </p:txBody>
          </p:sp>
          <p:sp>
            <p:nvSpPr>
              <p:cNvPr id="3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呼吸肌肉麻痹或无力患者的呼吸支持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62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心肺复苏（CPR）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心跳骤停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溺水等</a:t>
                </a:r>
                <a:endParaRPr/>
              </a:p>
            </p:txBody>
          </p:sp>
        </p:grpSp>
      </p:grpSp>
      <p:sp>
        <p:nvSpPr>
          <p:cNvPr id="3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机械通气在临床中的应用场景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机械通气的适应症与禁忌症</a:t>
            </a:r>
            <a:endParaRPr/>
          </a:p>
        </p:txBody>
      </p:sp>
      <p:sp>
        <p:nvSpPr>
          <p:cNvPr id="36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0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71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372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373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374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3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376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7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呼吸衰竭的治疗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严重的急性呼吸窘迫综合症（ARDS）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严重的肺部感染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肺栓塞等</a:t>
                </a:r>
                <a:endParaRPr/>
              </a:p>
            </p:txBody>
          </p:sp>
        </p:grpSp>
        <p:grpSp>
          <p:nvGrpSpPr>
            <p:cNvPr id="379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全麻手术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局部麻醉手术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疼痛控制</a:t>
                </a:r>
                <a:endParaRPr/>
              </a:p>
            </p:txBody>
          </p:sp>
          <p:sp>
            <p:nvSpPr>
              <p:cNvPr id="38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手术及麻醉期间的呼吸支持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2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8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呼吸肌肉麻痹或无力患者的呼吸支持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重症肌无力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脊髓灰质炎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多发性硬化等</a:t>
                </a:r>
                <a:endParaRPr/>
              </a:p>
            </p:txBody>
          </p:sp>
        </p:grpSp>
        <p:grpSp>
          <p:nvGrpSpPr>
            <p:cNvPr id="385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心跳骤停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溺水等</a:t>
                </a:r>
                <a:endParaRPr/>
              </a:p>
            </p:txBody>
          </p:sp>
          <p:sp>
            <p:nvSpPr>
              <p:cNvPr id="387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心肺复苏（CPR）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机械通气的适应症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9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病情不稳定，需要紧急手术的患者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脑血管疾病等</a:t>
                </a:r>
                <a:endParaRPr/>
              </a:p>
            </p:txBody>
          </p:sp>
          <p:sp>
            <p:nvSpPr>
              <p:cNvPr id="39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无法配合呼吸机使用的患者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严重的精神疾病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无法耐受呼吸机导管的患者</a:t>
                </a:r>
                <a:endParaRPr/>
              </a:p>
            </p:txBody>
          </p:sp>
          <p:sp>
            <p:nvSpPr>
              <p:cNvPr id="39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0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有严重肺动脉高压的患者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严重的肺动脉高压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严重的肺纤维化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严重的肺动脉栓塞等</a:t>
                </a:r>
                <a:endParaRPr/>
              </a:p>
            </p:txBody>
          </p:sp>
          <p:sp>
            <p:nvSpPr>
              <p:cNvPr id="40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机械通气的禁忌症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机械通气的相对禁忌症与注意事项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相对禁忌症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有轻度肺动脉高压的患者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有轻度呼吸困难的患者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有轻度意识障碍的患者</a:t>
                </a:r>
                <a:endParaRPr/>
              </a:p>
            </p:txBody>
          </p:sp>
          <p:pic>
            <p:nvPicPr>
              <p:cNvPr id="4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选择合适的通气模式和参数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加强护理，预防并发症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密切观察患者的病情变化</a:t>
                </a:r>
                <a:endParaRPr/>
              </a:p>
            </p:txBody>
          </p:sp>
          <p:pic>
            <p:nvPicPr>
              <p:cNvPr id="4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机械通气的护理评估与监测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865235" y="1824744"/>
            <a:ext cx="4586719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机械通气前的护理评估</a:t>
            </a:r>
            <a:endParaRPr lang="en-US" sz="3600" b="1">
              <a:latin typeface="微软雅黑"/>
              <a:ea typeface="微软雅黑"/>
            </a:endParaRPr>
          </a:p>
        </p:txBody>
      </p:sp>
      <p:cxnSp>
        <p:nvCxnSpPr>
          <p:cNvPr id="12" name="直线连接符 5"/>
          <p:cNvCxnSpPr/>
          <p:nvPr/>
        </p:nvCxnSpPr>
        <p:spPr>
          <a:xfrm>
            <a:off x="6954135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71500" y="729022"/>
            <a:ext cx="5346933" cy="5399957"/>
            <a:chOff x="571500" y="729022"/>
            <a:chExt cx="5346933" cy="5399957"/>
          </a:xfrm>
        </p:grpSpPr>
        <p:grpSp>
          <p:nvGrpSpPr>
            <p:cNvPr id="14" name="组合 65"/>
            <p:cNvGrpSpPr/>
            <p:nvPr/>
          </p:nvGrpSpPr>
          <p:grpSpPr>
            <a:xfrm>
              <a:off x="571500" y="729022"/>
              <a:ext cx="2584799" cy="2584801"/>
              <a:chOff x="734882" y="2022352"/>
              <a:chExt cx="2088000" cy="4063379"/>
            </a:xfrm>
          </p:grpSpPr>
          <p:sp>
            <p:nvSpPr>
              <p:cNvPr id="15" name="圆角矩形 66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887850"/>
                <a:ext cx="1874774" cy="6289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6" y="4506497"/>
                <a:ext cx="1877406" cy="15792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原发病等</a:t>
                </a:r>
                <a:endParaRPr/>
              </a:p>
            </p:txBody>
          </p:sp>
          <p:sp>
            <p:nvSpPr>
              <p:cNvPr id="18" name="椭圆 69" descr="{&quot;isTemplate&quot;:false,&quot;type&quot;:&quot;subTitle&quot;,&quot;canOmit&quot;:true,&quot;range&quot;:0}"/>
              <p:cNvSpPr/>
              <p:nvPr/>
            </p:nvSpPr>
            <p:spPr>
              <a:xfrm>
                <a:off x="1499707" y="2586240"/>
                <a:ext cx="558351" cy="1086586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💡</a:t>
                </a:r>
                <a:endParaRPr/>
              </a:p>
            </p:txBody>
          </p:sp>
        </p:grpSp>
        <p:grpSp>
          <p:nvGrpSpPr>
            <p:cNvPr id="19" name="组合 70"/>
            <p:cNvGrpSpPr/>
            <p:nvPr/>
          </p:nvGrpSpPr>
          <p:grpSpPr>
            <a:xfrm>
              <a:off x="3333634" y="729022"/>
              <a:ext cx="2584799" cy="2584801"/>
              <a:chOff x="734882" y="2022352"/>
              <a:chExt cx="2088000" cy="4063379"/>
            </a:xfrm>
          </p:grpSpPr>
          <p:sp>
            <p:nvSpPr>
              <p:cNvPr id="20" name="圆角矩形 73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3" y="3887850"/>
                <a:ext cx="1874774" cy="6289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患者的呼吸功能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506497"/>
                <a:ext cx="1877406" cy="15792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肺功能检查结果等</a:t>
                </a:r>
                <a:endParaRPr/>
              </a:p>
            </p:txBody>
          </p:sp>
          <p:sp>
            <p:nvSpPr>
              <p:cNvPr id="23" name="椭圆 77" descr="{&quot;isTemplate&quot;:false,&quot;type&quot;:&quot;subTitle&quot;,&quot;canOmit&quot;:true,&quot;range&quot;:0}"/>
              <p:cNvSpPr/>
              <p:nvPr/>
            </p:nvSpPr>
            <p:spPr>
              <a:xfrm>
                <a:off x="1499707" y="2586240"/>
                <a:ext cx="558351" cy="1086586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📖</a:t>
                </a:r>
                <a:endParaRPr/>
              </a:p>
            </p:txBody>
          </p:sp>
        </p:grpSp>
        <p:grpSp>
          <p:nvGrpSpPr>
            <p:cNvPr id="24" name="组合 78"/>
            <p:cNvGrpSpPr/>
            <p:nvPr/>
          </p:nvGrpSpPr>
          <p:grpSpPr>
            <a:xfrm>
              <a:off x="571500" y="3544179"/>
              <a:ext cx="2584799" cy="2584800"/>
              <a:chOff x="734882" y="2022352"/>
              <a:chExt cx="2088000" cy="4063379"/>
            </a:xfrm>
          </p:grpSpPr>
          <p:sp>
            <p:nvSpPr>
              <p:cNvPr id="25" name="圆角矩形 79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887850"/>
                <a:ext cx="1874774" cy="6289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患者的意识状态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506495"/>
                <a:ext cx="1877406" cy="15792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心理状态等</a:t>
                </a:r>
                <a:endParaRPr/>
              </a:p>
            </p:txBody>
          </p:sp>
          <p:sp>
            <p:nvSpPr>
              <p:cNvPr id="28" name="椭圆 82" descr="{&quot;isTemplate&quot;:false,&quot;type&quot;:&quot;subTitle&quot;,&quot;canOmit&quot;:true,&quot;range&quot;:0}"/>
              <p:cNvSpPr/>
              <p:nvPr/>
            </p:nvSpPr>
            <p:spPr>
              <a:xfrm>
                <a:off x="1499707" y="2586240"/>
                <a:ext cx="558351" cy="1086586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⌛️</a:t>
                </a:r>
                <a:endParaRPr/>
              </a:p>
            </p:txBody>
          </p:sp>
        </p:grpSp>
        <p:grpSp>
          <p:nvGrpSpPr>
            <p:cNvPr id="29" name="组合 83"/>
            <p:cNvGrpSpPr/>
            <p:nvPr/>
          </p:nvGrpSpPr>
          <p:grpSpPr>
            <a:xfrm>
              <a:off x="3333631" y="3544179"/>
              <a:ext cx="2584799" cy="2584800"/>
              <a:chOff x="734882" y="2022352"/>
              <a:chExt cx="2088000" cy="4063379"/>
            </a:xfrm>
          </p:grpSpPr>
          <p:sp>
            <p:nvSpPr>
              <p:cNvPr id="30" name="圆角矩形 8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887850"/>
                <a:ext cx="1874774" cy="6289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患者的血流动力学状况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506495"/>
                <a:ext cx="1877406" cy="15792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尿量等</a:t>
                </a:r>
                <a:endParaRPr/>
              </a:p>
            </p:txBody>
          </p:sp>
          <p:sp>
            <p:nvSpPr>
              <p:cNvPr id="33" name="椭圆 87" descr="{&quot;isTemplate&quot;:false,&quot;type&quot;:&quot;subTitle&quot;,&quot;canOmit&quot;:true,&quot;range&quot;:0}"/>
              <p:cNvSpPr/>
              <p:nvPr/>
            </p:nvSpPr>
            <p:spPr>
              <a:xfrm>
                <a:off x="1499707" y="2586240"/>
                <a:ext cx="558351" cy="1086586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⚙️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呼吸功能指标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肺通气量等</a:t>
                </a:r>
                <a:endParaRPr/>
              </a:p>
            </p:txBody>
          </p:sp>
          <p:pic>
            <p:nvPicPr>
              <p:cNvPr id="4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循环功能指标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尿量等</a:t>
                </a:r>
                <a:endParaRPr/>
              </a:p>
            </p:txBody>
          </p:sp>
          <p:pic>
            <p:nvPicPr>
              <p:cNvPr id="4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血液生化指标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血氧分压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血二氧化碳分压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血糖等</a:t>
                </a:r>
                <a:endParaRPr/>
              </a:p>
            </p:txBody>
          </p:sp>
          <p:pic>
            <p:nvPicPr>
              <p:cNvPr id="5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机械通气参数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潮气量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氧浓度等</a:t>
                </a:r>
                <a:endParaRPr/>
              </a:p>
            </p:txBody>
          </p:sp>
          <p:pic>
            <p:nvPicPr>
              <p:cNvPr id="5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机械通气过程中的监测指标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护理措施等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机械通气过程中的异常情况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机械通气的效果评估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机械通气的并发症预防与护理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机械通气的护理记录与报告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机械通气的护理操作与实施</a:t>
            </a:r>
            <a:endParaRPr/>
          </a:p>
        </p:txBody>
      </p:sp>
      <p:sp>
        <p:nvSpPr>
          <p:cNvPr id="7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机械通气的设备选择与准备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根据患者的病情和呼吸需求选择合适的呼吸机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选择合适的通气模式和参数</a:t>
                </a:r>
                <a:endParaRPr/>
              </a:p>
            </p:txBody>
          </p:sp>
          <p:pic>
            <p:nvPicPr>
              <p:cNvPr id="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检查呼吸机的性能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准备充足的氧气源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准备必要的监测设备和急救设备</a:t>
                </a:r>
                <a:endParaRPr/>
              </a:p>
            </p:txBody>
          </p:sp>
          <p:pic>
            <p:nvPicPr>
              <p:cNvPr id="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机械通气的导管插入与固定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导管插入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选择合适的导管类型和尺寸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采用适当的插入方法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插入过程中密切观察患者的反应</a:t>
                </a:r>
                <a:endParaRPr/>
              </a:p>
            </p:txBody>
          </p:sp>
          <p:pic>
            <p:nvPicPr>
              <p:cNvPr id="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导管固定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使用专用的导管固定器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确保导管固定牢固，防止脱落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定期检查导管的位置和固定情况</a:t>
                </a:r>
                <a:endParaRPr/>
              </a:p>
            </p:txBody>
          </p:sp>
          <p:pic>
            <p:nvPicPr>
              <p:cNvPr id="1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参数调节</a:t>
                </a:r>
                <a:endParaRPr/>
              </a:p>
            </p:txBody>
          </p:sp>
          <p:sp>
            <p:nvSpPr>
              <p:cNvPr id="1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根据患者的呼吸需求和病情变化调整潮气量、呼吸频率、氧浓度等参数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密切观察患者的反应和病情变化</a:t>
                </a:r>
                <a:endParaRPr/>
              </a:p>
            </p:txBody>
          </p:sp>
          <p:sp>
            <p:nvSpPr>
              <p:cNvPr id="1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模式选择</a:t>
                </a:r>
                <a:endParaRPr/>
              </a:p>
            </p:txBody>
          </p:sp>
          <p:sp>
            <p:nvSpPr>
              <p:cNvPr id="1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根据患者的病情和呼吸需求选择合适的通气模式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常见的通气模式有：辅助通气（AV）、控制通气（CV）、同步间歇通气（SIMV）等</a:t>
                </a:r>
                <a:endParaRPr/>
              </a:p>
            </p:txBody>
          </p:sp>
          <p:sp>
            <p:nvSpPr>
              <p:cNvPr id="1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机械通气的参数调节与模式选择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https://d.book118.com/787064051052006043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机械通气护理要点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2024-09-17T02:55:08.435</cp:lastPrinted>
  <dcterms:created xsi:type="dcterms:W3CDTF">2024-09-16T18:55:08Z</dcterms:created>
  <dcterms:modified xsi:type="dcterms:W3CDTF">2024-09-16T18:55:10Z</dcterms:modified>
</cp:coreProperties>
</file>