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7160B0E-2316-4C28-BB04-6310FEF941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1AAED3-81EC-421D-94DF-95B499E3B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050D359-AFA2-4D71-81E0-5E9816CFA8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63CA1F-6234-4CB9-AEE1-656CEDBEBC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A274AD-7FF1-4E83-BFAA-453C3904FE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B875BCC-648C-4EA3-A152-64F6816027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573548A-014C-4DD1-8D3E-1C682C81C7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A9CAC5-50C8-45EB-A5BB-DC70935076C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0A93DDE-4D9D-4DF3-B483-28B5413159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23EAA5-7413-4117-8A99-2674607108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0EACEC-FEF7-4665-8BCA-C2BC5DF29B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06513403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solidFill>
                <a:latin typeface="Microsoft Yahei"/>
                <a:ea typeface="Microsoft Yahei"/>
                <a:cs typeface="Microsoft Yahei"/>
              </a:rPr>
              <a:t>薇诺娜促销策略现状</a:t>
            </a:r>
            <a:endParaRPr lang="en-US" sz="1100"/>
          </a:p>
        </p:txBody>
      </p:sp>
      <p:sp>
        <p:nvSpPr>
          <p:cNvPr id="3" name="AutoShape 3"/>
          <p:cNvSpPr/>
          <p:nvPr/>
        </p:nvSpPr>
        <p:spPr>
          <a:xfrm>
            <a:off x="6000750" y="4095750"/>
            <a:ext cx="4101027" cy="524871"/>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汇报时间：2024-01-09</a:t>
            </a:r>
            <a:endParaRPr lang="en-US" sz="1100"/>
          </a:p>
        </p:txBody>
      </p:sp>
      <p:sp>
        <p:nvSpPr>
          <p:cNvPr id="4" name="AutoShape 4"/>
          <p:cNvSpPr/>
          <p:nvPr/>
        </p:nvSpPr>
        <p:spPr>
          <a:xfrm>
            <a:off x="714375" y="4095750"/>
            <a:ext cx="4956128" cy="524871"/>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025">
                <a:solidFill>
                  <a:srgbClr val="FFFFFF"/>
                </a:solidFill>
                <a:latin typeface="Microsoft Yahei"/>
                <a:ea typeface="Microsoft Yahei"/>
                <a:cs typeface="Microsoft Yahei"/>
              </a:rPr>
              <a:t>汇报人：&lt;XXX&gt;</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sp>
        <p:nvSpPr>
          <p:cNvPr id="3" name="TextBox 3"/>
          <p:cNvSpPr txBox="1"/>
          <p:nvPr/>
        </p:nvSpPr>
        <p:spPr>
          <a:xfrm>
            <a:off x="2336170" y="682396"/>
            <a:ext cx="1539079" cy="823690"/>
          </a:xfrm>
          <a:prstGeom prst="rect">
            <a:avLst/>
          </a:prstGeom>
        </p:spPr>
        <p:txBody>
          <a:bodyPr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sp>
        <p:nvSpPr>
          <p:cNvPr id="4" name="TextBox 4"/>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品牌概述</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促销策略现状</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促销效果分析</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促销策略问题与挑战</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未来促销策略建议</a:t>
            </a:r>
          </a:p>
          <a:p>
            <a:pPr marL="203200" lvl="0" indent="-203200">
              <a:lnSpc>
                <a:spcPct val="140000"/>
              </a:lnSpc>
              <a:spcBef>
                <a:spcPts val="375"/>
              </a:spcBef>
              <a:buFont typeface="Arial"/>
              <a:buChar char="•"/>
            </a:pPr>
            <a:r>
              <a:rPr lang="en-US" sz="2400">
                <a:solidFill>
                  <a:srgbClr val="FFFFFF"/>
                </a:solidFill>
                <a:latin typeface="Microsoft Yahei"/>
                <a:ea typeface="Microsoft Yahei"/>
                <a:cs typeface="Microsoft Yahei"/>
              </a:rPr>
              <a:t>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品牌概述</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1990年代初</a:t>
            </a:r>
          </a:p>
        </p:txBody>
      </p:sp>
      <p:sp>
        <p:nvSpPr>
          <p:cNvPr id="7" name="AutoShape 7"/>
          <p:cNvSpPr/>
          <p:nvPr/>
        </p:nvSpPr>
        <p:spPr>
          <a:xfrm>
            <a:off x="83032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薇诺娜品牌由某公司创始人建立，初期专注于护肤品领域。</a:t>
            </a:r>
            <a:endParaRPr lang="en-US" sz="1100"/>
          </a:p>
        </p:txBody>
      </p:sp>
      <p:sp>
        <p:nvSpPr>
          <p:cNvPr id="8" name="AutoShape 8"/>
          <p:cNvSpPr/>
          <p:nvPr/>
        </p:nvSpPr>
        <p:spPr>
          <a:xfrm>
            <a:off x="513055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2000年后</a:t>
            </a:r>
          </a:p>
        </p:txBody>
      </p:sp>
      <p:sp>
        <p:nvSpPr>
          <p:cNvPr id="10" name="AutoShape 10"/>
          <p:cNvSpPr/>
          <p:nvPr/>
        </p:nvSpPr>
        <p:spPr>
          <a:xfrm>
            <a:off x="483894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随着公司规模扩大，薇诺娜逐渐拓展至彩妆、香水等多个品类。</a:t>
            </a:r>
            <a:endParaRPr lang="en-US" sz="1100"/>
          </a:p>
        </p:txBody>
      </p:sp>
      <p:sp>
        <p:nvSpPr>
          <p:cNvPr id="11" name="AutoShape 11"/>
          <p:cNvSpPr/>
          <p:nvPr/>
        </p:nvSpPr>
        <p:spPr>
          <a:xfrm>
            <a:off x="9139175" y="2454645"/>
            <a:ext cx="1930890" cy="646330"/>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solidFill>
                <a:latin typeface="Microsoft Yahei"/>
                <a:ea typeface="Microsoft Yahei"/>
                <a:cs typeface="Microsoft Yahei"/>
              </a:rPr>
              <a:t>2010年至今</a:t>
            </a:r>
          </a:p>
        </p:txBody>
      </p:sp>
      <p:sp>
        <p:nvSpPr>
          <p:cNvPr id="13" name="AutoShape 13"/>
          <p:cNvSpPr/>
          <p:nvPr/>
        </p:nvSpPr>
        <p:spPr>
          <a:xfrm>
            <a:off x="8847563" y="4523956"/>
            <a:ext cx="2514113" cy="132846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solidFill>
                <a:latin typeface="Microsoft Yahei"/>
                <a:ea typeface="Microsoft Yahei"/>
                <a:cs typeface="Microsoft Yahei"/>
              </a:rPr>
              <a:t>品牌加速全球化布局，成为国际知名的美容品牌之一。</a:t>
            </a:r>
            <a:endParaRPr lang="en-US" sz="1100"/>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薇诺娜定位于中高端市场，产品价格相对较高，但品质卓越。</a:t>
            </a:r>
            <a:endParaRPr lang="en-US" sz="1100"/>
          </a:p>
        </p:txBody>
      </p:sp>
      <p:sp>
        <p:nvSpPr>
          <p:cNvPr id="6" name="AutoShape 6"/>
          <p:cNvSpPr/>
          <p:nvPr/>
        </p:nvSpPr>
        <p:spPr>
          <a:xfrm>
            <a:off x="619358" y="3627301"/>
            <a:ext cx="3358143" cy="36933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中高端市场</a:t>
            </a:r>
            <a:endParaRPr lang="en-US" sz="1100"/>
          </a:p>
        </p:txBody>
      </p:sp>
      <p:sp>
        <p:nvSpPr>
          <p:cNvPr id="7" name="AutoShape 7"/>
          <p:cNvSpPr/>
          <p:nvPr/>
        </p:nvSpPr>
        <p:spPr>
          <a:xfrm>
            <a:off x="4363925" y="4213754"/>
            <a:ext cx="3464154" cy="127119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品牌主要面向追求品质生活的消费者，注重产品体验和个性化需求。</a:t>
            </a:r>
            <a:endParaRPr lang="en-US" sz="1100"/>
          </a:p>
        </p:txBody>
      </p:sp>
      <p:sp>
        <p:nvSpPr>
          <p:cNvPr id="8" name="AutoShape 8"/>
          <p:cNvSpPr/>
          <p:nvPr/>
        </p:nvSpPr>
        <p:spPr>
          <a:xfrm>
            <a:off x="4363925" y="3627301"/>
            <a:ext cx="3335471" cy="36933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追求品质生活的消费者</a:t>
            </a:r>
            <a:endParaRPr lang="en-US" sz="1100"/>
          </a:p>
        </p:txBody>
      </p:sp>
      <p:sp>
        <p:nvSpPr>
          <p:cNvPr id="9" name="AutoShape 9"/>
          <p:cNvSpPr/>
          <p:nvPr/>
        </p:nvSpPr>
        <p:spPr>
          <a:xfrm>
            <a:off x="8108491" y="4213754"/>
            <a:ext cx="3464154" cy="1445851"/>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solidFill>
                <a:latin typeface="Microsoft Yahei"/>
                <a:ea typeface="Microsoft Yahei"/>
                <a:cs typeface="Microsoft Yahei"/>
              </a:rPr>
              <a:t>除了护肤品，薇诺娜还提供彩妆、香水等多种品类，为消费者提供全方位的美容解决方案。</a:t>
            </a:r>
            <a:endParaRPr lang="en-US" sz="1100"/>
          </a:p>
        </p:txBody>
      </p:sp>
      <p:sp>
        <p:nvSpPr>
          <p:cNvPr id="10" name="AutoShape 10"/>
          <p:cNvSpPr/>
          <p:nvPr/>
        </p:nvSpPr>
        <p:spPr>
          <a:xfrm>
            <a:off x="8108491" y="3627301"/>
            <a:ext cx="3373750" cy="36933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solidFill>
                <a:latin typeface="Microsoft Yahei"/>
                <a:ea typeface="Microsoft Yahei"/>
                <a:cs typeface="Microsoft Yahei"/>
              </a:rPr>
              <a:t>全方位美容解决方案</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品牌定位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774" r="18774"/>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持续创新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薇诺娜不断进行产品研发和创新，保持品牌的竞争优势和领先地位。</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自然、纯净、高效</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薇诺娜秉持自然、纯净、高效的理念，致力于研发安全、有效的美容产品。</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个性化服务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品牌注重为消费者提供个性化的服务，满足不同消费者的需求和偏好。</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品牌理念</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促销策略现状</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通过降低产品价格来吸引消费者购买。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薇诺娜会不定期地推出限时折扣、满减优惠等价格促销活动，以吸引消费者购买。这些活动通常在官方网站、电商平台以及线下门店同步进行，让消费者可以根据自己的需求和方便选择购买渠道。</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9276" r="927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价格促销</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t="2941" b="294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通过赠送小礼品或附加服务来吸引消费者购买。</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促销活动中，薇诺娜会提供一些赠品或附加服务，如小样、试用装、化妆包等，以增加产品的附加价值。此外，薇诺娜还会根据消费者的购买金额或购买特定产品的数量提供相应的赠品或服务，以激励消费者购买更多产品。</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赠品促销</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与其他品牌或商家合作，共同参与促销活动。</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薇诺娜会与其他品牌或商家进行合作，共同参与促销活动。例如，与电商平台合作推出满额赠品、与线下门店合作推出满额折扣等。这种联合促销方式不仅可以扩大品牌知名度，还可以增加消费者的购买意愿。</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联合促销</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针对会员提供专属的优惠和福利，以增加会员忠诚度。</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为了提高消费者的忠诚度，薇诺娜推出了会员制度，并为会员提供专属的优惠和福利。会员可以享受积分累积、会员专享折扣、生日礼物等福利。此外，薇诺娜还会根据会员的消费情况和购买偏好提供个性化的推荐和促销信息，以增加会员的购买意愿和忠诚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会员促销</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solidFill>
                <a:latin typeface="Microsoft Yahei"/>
                <a:ea typeface="Microsoft Yahei"/>
                <a:cs typeface="Microsoft Yahei"/>
              </a:rPr>
              <a:t>促销效果分析</a:t>
            </a:r>
          </a:p>
        </p:txBody>
      </p:sp>
      <p:sp>
        <p:nvSpPr>
          <p:cNvPr id="3" name="TextBox 3"/>
          <p:cNvSpPr txBox="1"/>
          <p:nvPr/>
        </p:nvSpPr>
        <p:spPr>
          <a:xfrm>
            <a:off x="3563014" y="1906186"/>
            <a:ext cx="5065972" cy="823690"/>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012267" y="3720618"/>
            <a:ext cx="2167467" cy="2120348"/>
          </a:xfrm>
          <a:custGeom>
            <a:rect l="l" t="t" r="r" b="b"/>
            <a:pathLst>
              <a:path w="1905000" h="1905000">
                <a:moveTo>
                  <a:pt x="0" y="0"/>
                </a:moveTo>
                <a:lnTo>
                  <a:pt x="952500" y="1647825"/>
                </a:lnTo>
                <a:lnTo>
                  <a:pt x="1905000"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49697"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776918" y="386501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012267" y="1711093"/>
            <a:ext cx="2167467" cy="1826280"/>
          </a:xfrm>
          <a:prstGeom prs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743787" y="3022600"/>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7259206">
            <a:off x="6589098" y="4674355"/>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7221168">
            <a:off x="4910864" y="4658432"/>
            <a:ext cx="704427" cy="520192"/>
          </a:xfrm>
          <a:custGeom>
            <a:rect l="l" t="t" r="r" b="b"/>
            <a:pathLst>
              <a:path w="1905000" h="1905000">
                <a:moveTo>
                  <a:pt x="952500" y="0"/>
                </a:moveTo>
                <a:lnTo>
                  <a:pt x="0" y="952500"/>
                </a:lnTo>
                <a:lnTo>
                  <a:pt x="476250" y="952500"/>
                </a:lnTo>
                <a:lnTo>
                  <a:pt x="476250" y="1905000"/>
                </a:lnTo>
                <a:lnTo>
                  <a:pt x="1428750" y="1905000"/>
                </a:lnTo>
                <a:lnTo>
                  <a:pt x="1428750" y="952500"/>
                </a:lnTo>
                <a:lnTo>
                  <a:pt x="1905000" y="952500"/>
                </a:lnTo>
                <a:lnTo>
                  <a:pt x="952500" y="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6818377" y="3284051"/>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10897278" y="3216317"/>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996324" y="1208023"/>
            <a:ext cx="3900955"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促销活动对销售的拉动作用</a:t>
            </a:r>
          </a:p>
        </p:txBody>
      </p:sp>
      <p:sp>
        <p:nvSpPr>
          <p:cNvPr id="12" name="TextBox 12"/>
          <p:cNvSpPr txBox="1"/>
          <p:nvPr/>
        </p:nvSpPr>
        <p:spPr>
          <a:xfrm>
            <a:off x="6996324" y="2047219"/>
            <a:ext cx="405267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促销活动如满减、折扣和赠品等对销售的提升作用明显，尤其是针对节假日和特定时段的促销。</a:t>
            </a:r>
          </a:p>
        </p:txBody>
      </p:sp>
      <p:sp>
        <p:nvSpPr>
          <p:cNvPr id="13" name="TextBox 13"/>
          <p:cNvSpPr txBox="1"/>
          <p:nvPr/>
        </p:nvSpPr>
        <p:spPr>
          <a:xfrm>
            <a:off x="8129334" y="3502152"/>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客户购买意愿增强</a:t>
            </a:r>
          </a:p>
        </p:txBody>
      </p:sp>
      <p:sp>
        <p:nvSpPr>
          <p:cNvPr id="14" name="TextBox 14"/>
          <p:cNvSpPr txBox="1"/>
          <p:nvPr/>
        </p:nvSpPr>
        <p:spPr>
          <a:xfrm>
            <a:off x="8141526" y="4429391"/>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通过促销活动，客户对薇诺娜产品的购买意愿明显增强，复购率和客单价均有提高。</a:t>
            </a:r>
          </a:p>
        </p:txBody>
      </p:sp>
      <p:cxnSp>
        <p:nvCxnSpPr>
          <p:cNvPr id="15" name="Connector 15"/>
          <p:cNvCxnSpPr/>
          <p:nvPr/>
        </p:nvCxnSpPr>
        <p:spPr>
          <a:xfrm>
            <a:off x="7345623" y="5627624"/>
            <a:ext cx="4107349"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6" name="AutoShape 16"/>
          <p:cNvSpPr/>
          <p:nvPr/>
        </p:nvSpPr>
        <p:spPr>
          <a:xfrm>
            <a:off x="11424524" y="5559891"/>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904945" y="4589949"/>
            <a:ext cx="3793067"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8" name="AutoShape 18"/>
          <p:cNvSpPr/>
          <p:nvPr/>
        </p:nvSpPr>
        <p:spPr>
          <a:xfrm>
            <a:off x="904945" y="4510024"/>
            <a:ext cx="151723" cy="15172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869006" y="2296376"/>
            <a:ext cx="3483489"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solidFill>
                <a:latin typeface="Microsoft Yahei"/>
                <a:ea typeface="Microsoft Yahei"/>
                <a:cs typeface="Microsoft Yahei"/>
              </a:rPr>
              <a:t>销售额显著增长</a:t>
            </a:r>
          </a:p>
        </p:txBody>
      </p:sp>
      <p:sp>
        <p:nvSpPr>
          <p:cNvPr id="20" name="TextBox 20"/>
          <p:cNvSpPr txBox="1"/>
          <p:nvPr/>
        </p:nvSpPr>
        <p:spPr>
          <a:xfrm>
            <a:off x="869006" y="3223615"/>
            <a:ext cx="348348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通过实施促销策略，薇诺娜的销售额在过去一年内实现了两位数的增长，超过了行业平均水平。</a:t>
            </a:r>
          </a:p>
        </p:txBody>
      </p:sp>
      <p:sp>
        <p:nvSpPr>
          <p:cNvPr id="21" name="Freeform 21"/>
          <p:cNvSpPr/>
          <p:nvPr/>
        </p:nvSpPr>
        <p:spPr>
          <a:xfrm>
            <a:off x="5786411" y="3999944"/>
            <a:ext cx="661803" cy="661803"/>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销售额提升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9083" r="9083"/>
          <a:stretch>
            <a:fillRect/>
          </a:stretch>
        </p:blipFill>
        <p:spPr>
          <a:xfrm>
            <a:off x="454963" y="1569535"/>
            <a:ext cx="4219249"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媒体曝光度增加</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通过与主流媒体的合作，薇诺娜的广告宣传覆盖面更广，品牌知名度得到提升。</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口碑传播效应</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良好的产品口碑和用户评价在社交媒体上广泛传播，进一步提升了品牌知名度。</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市场占有率提高</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随着品牌知名度的提升，薇诺娜在护肤品市场的占有率也有所提高。</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品牌知名度提升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https://d.book118.com/787065134035006034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2024-09-08T01:23:45.018</cp:lastPrinted>
  <dcterms:created xsi:type="dcterms:W3CDTF">2024-09-07T17:23:45Z</dcterms:created>
  <dcterms:modified xsi:type="dcterms:W3CDTF">2024-09-07T17:23:46Z</dcterms:modified>
</cp:coreProperties>
</file>