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7"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3A1D24C-B5AF-40C5-A61F-CD58FED356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DB82ED7-B1AD-4F59-BA19-F5298EBCB71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431B18C-E3BE-41BD-B9C2-1B9D4B6953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C940F0E-3E11-4212-B3E7-F9B3C8D834E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1A44A15-B628-489B-AB20-C419EB6C073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CA62AFF-AE61-4944-9180-DB2B2FF8FA7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C5C5D38-C87D-4FEC-9A5D-747A6108EEF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3118929-D094-417C-B3E6-8FF2AC442E4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3BED14E-4963-4354-9408-0FC20ADAC6F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36EE70B-89D5-41F4-8382-460752BEAC8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F8D6B94-1ACA-4090-BC62-082D064A20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tretch>
            <a:fillRect/>
          </a:stretch>
        </p:blipFill>
        <p:spPr>
          <a:xfrm>
            <a:off x="0" y="-1"/>
            <a:ext cx="12192000" cy="6858000"/>
          </a:xfrm>
          <a:prstGeom prst="rect">
            <a:avLst/>
          </a:prstGeom>
        </p:spPr>
      </p:pic>
      <p:sp>
        <p:nvSpPr>
          <p:cNvPr id="3" name="矩形 4"/>
          <p:cNvSpPr/>
          <p:nvPr userDrawn="1"/>
        </p:nvSpPr>
        <p:spPr>
          <a:xfrm>
            <a:off x="0" y="1"/>
            <a:ext cx="12192000" cy="6857999"/>
          </a:xfrm>
          <a:prstGeom prst="rect">
            <a:avLst/>
          </a:prstGeom>
          <a:gradFill>
            <a:gsLst>
              <a:gs pos="10000">
                <a:schemeClr val="accent3"/>
              </a:gs>
              <a:gs pos="30000">
                <a:schemeClr val="accent2">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4" name="标题 1"/>
          <p:cNvSpPr>
            <a:spLocks noGrp="1"/>
          </p:cNvSpPr>
          <p:nvPr>
            <p:ph type="ctrTitle" idx="2147483647" hasCustomPrompt="1"/>
          </p:nvPr>
        </p:nvSpPr>
        <p:spPr>
          <a:xfrm>
            <a:off x="392698" y="5131305"/>
            <a:ext cx="6019597" cy="1311128"/>
          </a:xfrm>
        </p:spPr>
        <p:txBody>
          <a:bodyPr wrap="none" anchor="b">
            <a:spAutoFit/>
          </a:bodyPr>
          <a:lstStyle>
            <a:lvl1pPr algn="l">
              <a:defRPr sz="8800" b="0" i="0" spc="300">
                <a:solidFill>
                  <a:schemeClr val="bg1"/>
                </a:solidFill>
                <a:latin typeface="Microsoft YaHei" panose="020b0503020204020204" pitchFamily="34" charset="-122"/>
                <a:ea typeface="Microsoft YaHei" panose="020b0503020204020204" pitchFamily="34" charset="-122"/>
              </a:defRPr>
            </a:lvl1pPr>
          </a:lstStyle>
          <a:p>
            <a:r>
              <a:rPr kumimoji="1" lang="zh-CN" altLang="en-US"/>
              <a:t>主标题样式</a:t>
            </a:r>
            <a:endParaRPr/>
          </a:p>
        </p:txBody>
      </p:sp>
      <p:sp>
        <p:nvSpPr>
          <p:cNvPr id="5" name="文本占位符 17"/>
          <p:cNvSpPr>
            <a:spLocks noGrp="1"/>
          </p:cNvSpPr>
          <p:nvPr>
            <p:ph type="body" sz="quarter" idx="10" hasCustomPrompt="1"/>
          </p:nvPr>
        </p:nvSpPr>
        <p:spPr>
          <a:xfrm>
            <a:off x="392698" y="4448586"/>
            <a:ext cx="2941831" cy="646331"/>
          </a:xfrm>
        </p:spPr>
        <p:txBody>
          <a:bodyPr wrap="none" anchor="b">
            <a:spAutoFit/>
          </a:bodyPr>
          <a:lstStyle>
            <a:lvl1pPr marL="0" indent="0" algn="l">
              <a:buNone/>
              <a:defRPr sz="4000" b="0" i="0" spc="300">
                <a:solidFill>
                  <a:schemeClr val="bg1"/>
                </a:solidFill>
                <a:latin typeface="Microsoft YaHei Light" panose="020b0503020204020204" pitchFamily="34" charset="-122"/>
                <a:ea typeface="Microsoft YaHei Light" panose="020b0503020204020204" pitchFamily="34" charset="-122"/>
              </a:defRPr>
            </a:lvl1pPr>
          </a:lstStyle>
          <a:p>
            <a:pPr lvl="0"/>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标题和内容">
    <p:spTree>
      <p:nvGrpSpPr>
        <p:cNvPr id="6" name=""/>
        <p:cNvGrpSpPr/>
        <p:nvPr/>
      </p:nvGrpSpPr>
      <p:grpSpPr>
        <a:xfrm>
          <a:off x="0" y="0"/>
          <a:ext cx="0" cy="0"/>
        </a:xfrm>
      </p:grpSpPr>
      <p:sp>
        <p:nvSpPr>
          <p:cNvPr id="7" name="标题 1"/>
          <p:cNvSpPr>
            <a:spLocks noGrp="1"/>
          </p:cNvSpPr>
          <p:nvPr>
            <p:ph type="title" idx="2147483647"/>
          </p:nvPr>
        </p:nvSpPr>
        <p:spPr/>
        <p:txBody>
          <a:bodyPr/>
          <a:lstStyle>
            <a:lvl1pPr>
              <a:defRPr b="0" i="0">
                <a:latin typeface="Microsoft YaHei" panose="020b0503020204020204" pitchFamily="34" charset="-122"/>
                <a:ea typeface="Microsoft YaHei" panose="020b0503020204020204" pitchFamily="34" charset="-122"/>
              </a:defRPr>
            </a:lvl1pPr>
          </a:lstStyle>
          <a:p>
            <a:r>
              <a:rPr kumimoji="1" lang="zh-CN" altLang="en-US"/>
              <a:t>单击此处编辑母版标题样式</a:t>
            </a:r>
            <a:endParaRPr/>
          </a:p>
        </p:txBody>
      </p:sp>
      <p:sp>
        <p:nvSpPr>
          <p:cNvPr id="8" name="内容占位符 2"/>
          <p:cNvSpPr>
            <a:spLocks noGrp="1"/>
          </p:cNvSpPr>
          <p:nvPr>
            <p:ph idx="1"/>
          </p:nvPr>
        </p:nvSpPr>
        <p:spPr/>
        <p:txBody>
          <a:bodyPr/>
          <a:lstStyle>
            <a:lvl1pPr>
              <a:defRPr b="0" i="0">
                <a:latin typeface="Microsoft YaHei" panose="020b0503020204020204" pitchFamily="34" charset="-122"/>
                <a:ea typeface="Microsoft YaHei" panose="020b0503020204020204" pitchFamily="34" charset="-122"/>
              </a:defRPr>
            </a:lvl1pPr>
            <a:lvl2pPr>
              <a:defRPr b="0" i="0">
                <a:latin typeface="Microsoft YaHei" panose="020b0503020204020204" pitchFamily="34" charset="-122"/>
                <a:ea typeface="Microsoft YaHei" panose="020b0503020204020204" pitchFamily="34" charset="-122"/>
              </a:defRPr>
            </a:lvl2pPr>
            <a:lvl3pPr>
              <a:defRPr b="0" i="0">
                <a:latin typeface="Microsoft YaHei" panose="020b0503020204020204" pitchFamily="34" charset="-122"/>
                <a:ea typeface="Microsoft YaHei" panose="020b0503020204020204" pitchFamily="34" charset="-122"/>
              </a:defRPr>
            </a:lvl3pPr>
            <a:lvl4pPr>
              <a:defRPr b="0" i="0">
                <a:latin typeface="Microsoft YaHei" panose="020b0503020204020204" pitchFamily="34" charset="-122"/>
                <a:ea typeface="Microsoft YaHei" panose="020b0503020204020204" pitchFamily="34" charset="-122"/>
              </a:defRPr>
            </a:lvl4pPr>
            <a:lvl5pPr>
              <a:defRPr b="0" i="0">
                <a:latin typeface="Microsoft YaHei" panose="020b0503020204020204" pitchFamily="34" charset="-122"/>
                <a:ea typeface="Microsoft YaHei" panose="020b0503020204020204" pitchFamily="34" charset="-122"/>
              </a:defRPr>
            </a:lvl5p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9"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10"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1"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12" name=""/>
        <p:cNvGrpSpPr/>
        <p:nvPr/>
      </p:nvGrpSpPr>
      <p:grpSpPr>
        <a:xfrm>
          <a:off x="0" y="0"/>
          <a:ext cx="0" cy="0"/>
        </a:xfrm>
      </p:grpSpPr>
      <p:sp>
        <p:nvSpPr>
          <p:cNvPr id="13"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14"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5"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pic>
        <p:nvPicPr>
          <p:cNvPr id="16" name="图片 2"/>
          <p:cNvPicPr>
            <a:picLocks noChangeAspect="1"/>
          </p:cNvPicPr>
          <p:nvPr userDrawn="1"/>
        </p:nvPicPr>
        <p:blipFill>
          <a:blip r:embed="rId1"/>
          <a:stretch>
            <a:fillRect/>
          </a:stretch>
        </p:blipFill>
        <p:spPr>
          <a:xfrm>
            <a:off x="0" y="-1"/>
            <a:ext cx="12192000" cy="6858000"/>
          </a:xfrm>
          <a:prstGeom prst="rect">
            <a:avLst/>
          </a:prstGeom>
        </p:spPr>
      </p:pic>
      <p:sp>
        <p:nvSpPr>
          <p:cNvPr id="17" name="矩形 6"/>
          <p:cNvSpPr/>
          <p:nvPr userDrawn="1"/>
        </p:nvSpPr>
        <p:spPr>
          <a:xfrm>
            <a:off x="0" y="1"/>
            <a:ext cx="12192000" cy="6857999"/>
          </a:xfrm>
          <a:prstGeom prst="rect">
            <a:avLst/>
          </a:prstGeom>
          <a:gradFill>
            <a:gsLst>
              <a:gs pos="10000">
                <a:schemeClr val="accent3"/>
              </a:gs>
              <a:gs pos="30000">
                <a:schemeClr val="accent2">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accent1">
                <a:lumMod val="20000"/>
                <a:lumOff val="80000"/>
              </a:schemeClr>
            </a:gs>
          </a:gsLst>
          <a:lin ang="16200000" scaled="1"/>
        </a:gradFill>
        <a:effectLst/>
      </p:bgPr>
    </p:bg>
    <p:spTree>
      <p:nvGrpSpPr>
        <p:cNvPr id="18" name=""/>
        <p:cNvGrpSpPr/>
        <p:nvPr/>
      </p:nvGrpSpPr>
      <p:grpSpPr>
        <a:xfrm>
          <a:off x="0" y="0"/>
          <a:ext cx="0" cy="0"/>
        </a:xfrm>
      </p:grpSpPr>
      <p:pic>
        <p:nvPicPr>
          <p:cNvPr id="19"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20" name="矩形 6"/>
          <p:cNvSpPr/>
          <p:nvPr userDrawn="1"/>
        </p:nvSpPr>
        <p:spPr>
          <a:xfrm>
            <a:off x="0" y="1"/>
            <a:ext cx="12192000" cy="6857999"/>
          </a:xfrm>
          <a:prstGeom prst="rect">
            <a:avLst/>
          </a:prstGeom>
          <a:gradFill>
            <a:gsLst>
              <a:gs pos="85000">
                <a:schemeClr val="bg1"/>
              </a:gs>
              <a:gs pos="100000">
                <a:schemeClr val="bg1">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21"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22"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3"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空白">
    <p:spTree>
      <p:nvGrpSpPr>
        <p:cNvPr id="24" name=""/>
        <p:cNvGrpSpPr/>
        <p:nvPr/>
      </p:nvGrpSpPr>
      <p:grpSpPr>
        <a:xfrm>
          <a:off x="0" y="0"/>
          <a:ext cx="0" cy="0"/>
        </a:xfrm>
      </p:grpSpPr>
      <p:sp>
        <p:nvSpPr>
          <p:cNvPr id="25" name="日期占位符 1"/>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26" name="页脚占位符 2"/>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7" name="灯片编号占位符 3"/>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28" name=""/>
        <p:cNvGrpSpPr/>
        <p:nvPr/>
      </p:nvGrpSpPr>
      <p:grpSpPr>
        <a:xfrm>
          <a:off x="0" y="0"/>
          <a:ext cx="0" cy="0"/>
        </a:xfrm>
      </p:grpSpPr>
      <p:pic>
        <p:nvPicPr>
          <p:cNvPr id="29" name="图片 2"/>
          <p:cNvPicPr>
            <a:picLocks noChangeAspect="1"/>
          </p:cNvPicPr>
          <p:nvPr userDrawn="1"/>
        </p:nvPicPr>
        <p:blipFill>
          <a:blip r:embed="rId1"/>
          <a:stretch>
            <a:fillRect/>
          </a:stretch>
        </p:blipFill>
        <p:spPr>
          <a:xfrm>
            <a:off x="0" y="-1"/>
            <a:ext cx="12192000" cy="6858000"/>
          </a:xfrm>
          <a:prstGeom prst="rect">
            <a:avLst/>
          </a:prstGeom>
        </p:spPr>
      </p:pic>
      <p:sp>
        <p:nvSpPr>
          <p:cNvPr id="30" name="矩形 3"/>
          <p:cNvSpPr/>
          <p:nvPr userDrawn="1"/>
        </p:nvSpPr>
        <p:spPr>
          <a:xfrm>
            <a:off x="0" y="1"/>
            <a:ext cx="12192000" cy="6857999"/>
          </a:xfrm>
          <a:prstGeom prst="rect">
            <a:avLst/>
          </a:prstGeom>
          <a:gradFill>
            <a:gsLst>
              <a:gs pos="10000">
                <a:schemeClr val="accent3"/>
              </a:gs>
              <a:gs pos="30000">
                <a:schemeClr val="accent2">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masterClrMapping/>
  </p:clrMapOvr>
  <p:transition/>
  <p:timing/>
  <p:extLst>
    <p:ext uri="{DCECCB84-F9BA-43D5-87BE-67443E8EF086}">
      <p15:sldGuideLst xmlns:p15="http://schemas.microsoft.com/office/powerpoint/2012/main">
        <p15:guide id="3" orient="horz" pos="2160" userDrawn="true">
          <p15:clr>
            <a:srgbClr val="FBAE40"/>
          </p15:clr>
        </p15:guide>
        <p15:guide id="4" pos="3840" userDrawn="true">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Contents Layout">
    <p:spTree>
      <p:nvGrpSpPr>
        <p:cNvPr id="31" name=""/>
        <p:cNvGrpSpPr/>
        <p:nvPr/>
      </p:nvGrpSpPr>
      <p:grpSpPr>
        <a:xfrm>
          <a:off x="0" y="0"/>
          <a:ext cx="0" cy="0"/>
        </a:xfrm>
      </p:grpSpPr>
      <p:sp>
        <p:nvSpPr>
          <p:cNvPr id="32" name="文本占位符 8"/>
          <p:cNvSpPr>
            <a:spLocks noGrp="1"/>
          </p:cNvSpPr>
          <p:nvPr>
            <p:ph type="body" sz="quarter" idx="14" hasCustomPrompt="1"/>
          </p:nvPr>
        </p:nvSpPr>
        <p:spPr>
          <a:xfrm>
            <a:off x="673100" y="1500188"/>
            <a:ext cx="2836562" cy="696024"/>
          </a:xfrm>
        </p:spPr>
        <p:txBody>
          <a:bodyPr>
            <a:spAutoFit/>
          </a:bodyPr>
          <a:lstStyle>
            <a:lvl1pPr marL="0" indent="0" algn="l">
              <a:buFont typeface="+mj-lt"/>
              <a:buNone/>
              <a:defRPr sz="3600" b="1"/>
            </a:lvl1pPr>
            <a:lvl2pPr marL="457200" indent="0">
              <a:buFont typeface="+mj-ea"/>
              <a:buNone/>
              <a:defRPr/>
            </a:lvl2pPr>
            <a:lvl3pPr marL="1257300" indent="-342900">
              <a:buFont typeface="+mj-lt"/>
              <a:buAutoNum type="alphaLcParenR"/>
              <a:defRPr/>
            </a:lvl3pPr>
          </a:lstStyle>
          <a:p>
            <a:pPr lvl="0"/>
            <a:r>
              <a:rPr lang="en-US" altLang="zh-CN"/>
              <a:t>CONTENTS</a:t>
            </a:r>
            <a:endParaRPr lang="zh-CN" altLang="en-US"/>
          </a:p>
        </p:txBody>
      </p:sp>
      <p:sp>
        <p:nvSpPr>
          <p:cNvPr id="33" name="文本占位符 6"/>
          <p:cNvSpPr>
            <a:spLocks noGrp="1"/>
          </p:cNvSpPr>
          <p:nvPr>
            <p:ph type="body" sz="quarter" idx="13"/>
          </p:nvPr>
        </p:nvSpPr>
        <p:spPr>
          <a:xfrm>
            <a:off x="3660536" y="1500187"/>
            <a:ext cx="7871045" cy="4633913"/>
          </a:xfrm>
        </p:spPr>
        <p:txBody>
          <a:bodyPr/>
          <a:lstStyle>
            <a:lvl1pPr marL="342900" indent="-342900">
              <a:buFont typeface="+mj-lt"/>
              <a:buAutoNum type="arabicPeriod"/>
              <a:defRPr/>
            </a:lvl1pPr>
            <a:lvl2pPr marL="800100" indent="-342900">
              <a:buFont typeface="+mj-ea"/>
              <a:buAutoNum type="circleNumDbPlain"/>
              <a:defRPr/>
            </a:lvl2pPr>
            <a:lvl3pPr marL="1257300" indent="-342900">
              <a:buFont typeface="+mj-lt"/>
              <a:buAutoNum type="alphaLcParenR"/>
              <a:defRPr/>
            </a:lvl3pPr>
          </a:lstStyle>
          <a:p>
            <a:pPr lvl="0"/>
            <a:r>
              <a:rPr lang="en-US" altLang="zh-CN"/>
              <a:t>Click to edit Master text styles</a:t>
            </a:r>
            <a:endParaRPr/>
          </a:p>
          <a:p>
            <a:pPr lvl="1"/>
            <a:r>
              <a:rPr lang="en-US" altLang="zh-CN"/>
              <a:t>Second level</a:t>
            </a:r>
            <a:endParaRPr/>
          </a:p>
          <a:p>
            <a:pPr lvl="2"/>
            <a:r>
              <a:rPr lang="en-US" altLang="zh-CN"/>
              <a:t>Third level</a:t>
            </a:r>
            <a:endParaRPr/>
          </a:p>
          <a:p>
            <a:pPr lvl="3"/>
            <a:r>
              <a:rPr lang="en-US" altLang="zh-CN"/>
              <a:t>Fourth level</a:t>
            </a:r>
            <a:endParaRPr/>
          </a:p>
          <a:p>
            <a:pPr lvl="4"/>
            <a:r>
              <a:rPr lang="en-US" altLang="zh-CN"/>
              <a:t>Fifth level</a:t>
            </a:r>
            <a:endParaRPr lang="zh-CN" altLang="en-US"/>
          </a:p>
        </p:txBody>
      </p:sp>
      <p:sp>
        <p:nvSpPr>
          <p:cNvPr id="34" name="页脚占位符 2"/>
          <p:cNvSpPr>
            <a:spLocks noGrp="1"/>
          </p:cNvSpPr>
          <p:nvPr>
            <p:ph type="ftr" sz="quarter" idx="10"/>
          </p:nvPr>
        </p:nvSpPr>
        <p:spPr>
          <a:xfrm>
            <a:off x="673101" y="6423740"/>
            <a:ext cx="3992171" cy="246221"/>
          </a:xfrm>
        </p:spPr>
        <p:txBody>
          <a:bodyPr/>
          <a:lstStyle/>
          <a:p>
            <a:endParaRPr lang="zh-CN" altLang="en-US"/>
          </a:p>
        </p:txBody>
      </p:sp>
      <p:sp>
        <p:nvSpPr>
          <p:cNvPr id="35" name="日期占位符 3"/>
          <p:cNvSpPr>
            <a:spLocks noGrp="1"/>
          </p:cNvSpPr>
          <p:nvPr>
            <p:ph type="dt" sz="half" idx="11"/>
          </p:nvPr>
        </p:nvSpPr>
        <p:spPr>
          <a:xfrm>
            <a:off x="5517356" y="6423740"/>
            <a:ext cx="1802924" cy="246221"/>
          </a:xfrm>
        </p:spPr>
        <p:txBody>
          <a:bodyPr/>
          <a:lstStyle/>
          <a:p>
            <a:fld id="{AC4CC43B-9EB6-4465-8B1A-3F7180DAD0DF}" type="datetime1">
              <a:rPr/>
              <a:t>2023/11/22</a:t>
            </a:fld>
            <a:endParaRPr lang="en-US" altLang="zh-CN"/>
          </a:p>
        </p:txBody>
      </p:sp>
      <p:sp>
        <p:nvSpPr>
          <p:cNvPr id="36" name="灯片编号占位符 4"/>
          <p:cNvSpPr>
            <a:spLocks noGrp="1"/>
          </p:cNvSpPr>
          <p:nvPr>
            <p:ph type="sldNum" sz="quarter" idx="12"/>
          </p:nvPr>
        </p:nvSpPr>
        <p:spPr/>
        <p:txBody>
          <a:bodyPr/>
          <a:lstStyle/>
          <a:p>
            <a:fld id="{7F65B630-C7FF-41C0-9923-C5E5E29EED81}" type="slidenum">
              <a:rPr/>
              <a:t>‹#›</a:t>
            </a:fld>
            <a:endParaRPr lang="en-US" altLang="zh-CN"/>
          </a:p>
        </p:txBody>
      </p:sp>
      <p:cxnSp>
        <p:nvCxnSpPr>
          <p:cNvPr id="37" name="î$ļíďé"/>
          <p:cNvCxnSpPr/>
          <p:nvPr userDrawn="1"/>
        </p:nvCxnSpPr>
        <p:spPr>
          <a:xfrm flipH="1">
            <a:off x="3621019" y="1500188"/>
            <a:ext cx="0" cy="4633913"/>
          </a:xfrm>
          <a:prstGeom prst="line">
            <a:avLst/>
          </a:prstGeom>
          <a:solidFill>
            <a:srgbClr val="FFCC00"/>
          </a:solidFill>
          <a:ln w="3175" cap="flat" cmpd="sng" algn="ctr">
            <a:solidFill>
              <a:schemeClr val="bg1">
                <a:lumMod val="75000"/>
                <a:alpha val="0"/>
              </a:schemeClr>
            </a:solidFill>
            <a:prstDash val="solid"/>
            <a:round/>
            <a:headEnd type="none" w="med" len="med"/>
            <a:tailEnd type="none" w="med" len="med"/>
          </a:ln>
          <a:effectLst/>
        </p:spPr>
      </p:cxnSp>
      <p:sp>
        <p:nvSpPr>
          <p:cNvPr id="38" name="iṣļiďê"/>
          <p:cNvSpPr>
            <a:spLocks noChangeAspect="1"/>
          </p:cNvSpPr>
          <p:nvPr userDrawn="1"/>
        </p:nvSpPr>
        <p:spPr bwMode="auto">
          <a:xfrm>
            <a:off x="2626456" y="5219207"/>
            <a:ext cx="870506" cy="915667"/>
          </a:xfrm>
          <a:custGeom>
            <a:gdLst>
              <a:gd name="T0" fmla="*/ 3353 w 5127"/>
              <a:gd name="T1" fmla="*/ 1728 h 5401"/>
              <a:gd name="T2" fmla="*/ 2183 w 5127"/>
              <a:gd name="T3" fmla="*/ 1608 h 5401"/>
              <a:gd name="T4" fmla="*/ 3353 w 5127"/>
              <a:gd name="T5" fmla="*/ 1488 h 5401"/>
              <a:gd name="T6" fmla="*/ 3103 w 5127"/>
              <a:gd name="T7" fmla="*/ 2231 h 5401"/>
              <a:gd name="T8" fmla="*/ 3103 w 5127"/>
              <a:gd name="T9" fmla="*/ 1991 h 5401"/>
              <a:gd name="T10" fmla="*/ 2432 w 5127"/>
              <a:gd name="T11" fmla="*/ 2111 h 5401"/>
              <a:gd name="T12" fmla="*/ 3103 w 5127"/>
              <a:gd name="T13" fmla="*/ 2231 h 5401"/>
              <a:gd name="T14" fmla="*/ 3353 w 5127"/>
              <a:gd name="T15" fmla="*/ 2648 h 5401"/>
              <a:gd name="T16" fmla="*/ 2183 w 5127"/>
              <a:gd name="T17" fmla="*/ 2768 h 5401"/>
              <a:gd name="T18" fmla="*/ 3353 w 5127"/>
              <a:gd name="T19" fmla="*/ 2888 h 5401"/>
              <a:gd name="T20" fmla="*/ 2552 w 5127"/>
              <a:gd name="T21" fmla="*/ 3151 h 5401"/>
              <a:gd name="T22" fmla="*/ 2552 w 5127"/>
              <a:gd name="T23" fmla="*/ 3391 h 5401"/>
              <a:gd name="T24" fmla="*/ 3223 w 5127"/>
              <a:gd name="T25" fmla="*/ 3271 h 5401"/>
              <a:gd name="T26" fmla="*/ 2552 w 5127"/>
              <a:gd name="T27" fmla="*/ 3151 h 5401"/>
              <a:gd name="T28" fmla="*/ 4448 w 5127"/>
              <a:gd name="T29" fmla="*/ 1442 h 5401"/>
              <a:gd name="T30" fmla="*/ 4688 w 5127"/>
              <a:gd name="T31" fmla="*/ 1442 h 5401"/>
              <a:gd name="T32" fmla="*/ 3988 w 5127"/>
              <a:gd name="T33" fmla="*/ 0 h 5401"/>
              <a:gd name="T34" fmla="*/ 0 w 5127"/>
              <a:gd name="T35" fmla="*/ 604 h 5401"/>
              <a:gd name="T36" fmla="*/ 120 w 5127"/>
              <a:gd name="T37" fmla="*/ 1792 h 5401"/>
              <a:gd name="T38" fmla="*/ 686 w 5127"/>
              <a:gd name="T39" fmla="*/ 1672 h 5401"/>
              <a:gd name="T40" fmla="*/ 240 w 5127"/>
              <a:gd name="T41" fmla="*/ 1552 h 5401"/>
              <a:gd name="T42" fmla="*/ 604 w 5127"/>
              <a:gd name="T43" fmla="*/ 240 h 5401"/>
              <a:gd name="T44" fmla="*/ 968 w 5127"/>
              <a:gd name="T45" fmla="*/ 4179 h 5401"/>
              <a:gd name="T46" fmla="*/ 3904 w 5127"/>
              <a:gd name="T47" fmla="*/ 4879 h 5401"/>
              <a:gd name="T48" fmla="*/ 3904 w 5127"/>
              <a:gd name="T49" fmla="*/ 4639 h 5401"/>
              <a:gd name="T50" fmla="*/ 1208 w 5127"/>
              <a:gd name="T51" fmla="*/ 4179 h 5401"/>
              <a:gd name="T52" fmla="*/ 1086 w 5127"/>
              <a:gd name="T53" fmla="*/ 240 h 5401"/>
              <a:gd name="T54" fmla="*/ 4448 w 5127"/>
              <a:gd name="T55" fmla="*/ 700 h 5401"/>
              <a:gd name="T56" fmla="*/ 4568 w 5127"/>
              <a:gd name="T57" fmla="*/ 2000 h 5401"/>
              <a:gd name="T58" fmla="*/ 4568 w 5127"/>
              <a:gd name="T59" fmla="*/ 2240 h 5401"/>
              <a:gd name="T60" fmla="*/ 4887 w 5127"/>
              <a:gd name="T61" fmla="*/ 2340 h 5401"/>
              <a:gd name="T62" fmla="*/ 5007 w 5127"/>
              <a:gd name="T63" fmla="*/ 3838 h 5401"/>
              <a:gd name="T64" fmla="*/ 5127 w 5127"/>
              <a:gd name="T65" fmla="*/ 2340 h 5401"/>
              <a:gd name="T66" fmla="*/ 4568 w 5127"/>
              <a:gd name="T67" fmla="*/ 5139 h 5401"/>
              <a:gd name="T68" fmla="*/ 4448 w 5127"/>
              <a:gd name="T69" fmla="*/ 5281 h 5401"/>
              <a:gd name="T70" fmla="*/ 4688 w 5127"/>
              <a:gd name="T71" fmla="*/ 5281 h 5401"/>
              <a:gd name="T72" fmla="*/ 4568 w 5127"/>
              <a:gd name="T73" fmla="*/ 5139 h 5401"/>
              <a:gd name="T74" fmla="*/ 4448 w 5127"/>
              <a:gd name="T75" fmla="*/ 2559 h 5401"/>
              <a:gd name="T76" fmla="*/ 4568 w 5127"/>
              <a:gd name="T77" fmla="*/ 4974 h 5401"/>
              <a:gd name="T78" fmla="*/ 4688 w 5127"/>
              <a:gd name="T79" fmla="*/ 2559 h 540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5127" h="5401">
                <a:moveTo>
                  <a:pt x="3473" y="1608"/>
                </a:moveTo>
                <a:cubicBezTo>
                  <a:pt x="3473" y="1674"/>
                  <a:pt x="3419" y="1728"/>
                  <a:pt x="3353" y="1728"/>
                </a:cubicBezTo>
                <a:lnTo>
                  <a:pt x="2303" y="1728"/>
                </a:lnTo>
                <a:cubicBezTo>
                  <a:pt x="2236" y="1728"/>
                  <a:pt x="2183" y="1674"/>
                  <a:pt x="2183" y="1608"/>
                </a:cubicBezTo>
                <a:cubicBezTo>
                  <a:pt x="2183" y="1542"/>
                  <a:pt x="2236" y="1488"/>
                  <a:pt x="2303" y="1488"/>
                </a:cubicBezTo>
                <a:lnTo>
                  <a:pt x="3353" y="1488"/>
                </a:lnTo>
                <a:cubicBezTo>
                  <a:pt x="3419" y="1488"/>
                  <a:pt x="3473" y="1542"/>
                  <a:pt x="3473" y="1608"/>
                </a:cubicBezTo>
                <a:close/>
                <a:moveTo>
                  <a:pt x="3103" y="2231"/>
                </a:moveTo>
                <a:cubicBezTo>
                  <a:pt x="3170" y="2231"/>
                  <a:pt x="3223" y="2178"/>
                  <a:pt x="3223" y="2111"/>
                </a:cubicBezTo>
                <a:cubicBezTo>
                  <a:pt x="3223" y="2045"/>
                  <a:pt x="3170" y="1991"/>
                  <a:pt x="3103" y="1991"/>
                </a:cubicBezTo>
                <a:lnTo>
                  <a:pt x="2552" y="1991"/>
                </a:lnTo>
                <a:cubicBezTo>
                  <a:pt x="2486" y="1991"/>
                  <a:pt x="2432" y="2045"/>
                  <a:pt x="2432" y="2111"/>
                </a:cubicBezTo>
                <a:cubicBezTo>
                  <a:pt x="2432" y="2178"/>
                  <a:pt x="2486" y="2231"/>
                  <a:pt x="2552" y="2231"/>
                </a:cubicBezTo>
                <a:lnTo>
                  <a:pt x="3103" y="2231"/>
                </a:lnTo>
                <a:close/>
                <a:moveTo>
                  <a:pt x="3473" y="2768"/>
                </a:moveTo>
                <a:cubicBezTo>
                  <a:pt x="3473" y="2701"/>
                  <a:pt x="3419" y="2648"/>
                  <a:pt x="3353" y="2648"/>
                </a:cubicBezTo>
                <a:lnTo>
                  <a:pt x="2303" y="2648"/>
                </a:lnTo>
                <a:cubicBezTo>
                  <a:pt x="2236" y="2648"/>
                  <a:pt x="2183" y="2701"/>
                  <a:pt x="2183" y="2768"/>
                </a:cubicBezTo>
                <a:cubicBezTo>
                  <a:pt x="2183" y="2834"/>
                  <a:pt x="2236" y="2888"/>
                  <a:pt x="2303" y="2888"/>
                </a:cubicBezTo>
                <a:lnTo>
                  <a:pt x="3353" y="2888"/>
                </a:lnTo>
                <a:cubicBezTo>
                  <a:pt x="3419" y="2888"/>
                  <a:pt x="3473" y="2834"/>
                  <a:pt x="3473" y="2768"/>
                </a:cubicBezTo>
                <a:close/>
                <a:moveTo>
                  <a:pt x="2552" y="3151"/>
                </a:moveTo>
                <a:cubicBezTo>
                  <a:pt x="2486" y="3151"/>
                  <a:pt x="2432" y="3205"/>
                  <a:pt x="2432" y="3271"/>
                </a:cubicBezTo>
                <a:cubicBezTo>
                  <a:pt x="2432" y="3338"/>
                  <a:pt x="2486" y="3391"/>
                  <a:pt x="2552" y="3391"/>
                </a:cubicBezTo>
                <a:lnTo>
                  <a:pt x="3103" y="3391"/>
                </a:lnTo>
                <a:cubicBezTo>
                  <a:pt x="3170" y="3391"/>
                  <a:pt x="3223" y="3338"/>
                  <a:pt x="3223" y="3271"/>
                </a:cubicBezTo>
                <a:cubicBezTo>
                  <a:pt x="3223" y="3205"/>
                  <a:pt x="3170" y="3151"/>
                  <a:pt x="3103" y="3151"/>
                </a:cubicBezTo>
                <a:lnTo>
                  <a:pt x="2552" y="3151"/>
                </a:lnTo>
                <a:close/>
                <a:moveTo>
                  <a:pt x="4448" y="700"/>
                </a:moveTo>
                <a:lnTo>
                  <a:pt x="4448" y="1442"/>
                </a:lnTo>
                <a:cubicBezTo>
                  <a:pt x="4448" y="1509"/>
                  <a:pt x="4501" y="1562"/>
                  <a:pt x="4568" y="1562"/>
                </a:cubicBezTo>
                <a:cubicBezTo>
                  <a:pt x="4634" y="1562"/>
                  <a:pt x="4688" y="1509"/>
                  <a:pt x="4688" y="1442"/>
                </a:cubicBezTo>
                <a:lnTo>
                  <a:pt x="4688" y="700"/>
                </a:lnTo>
                <a:cubicBezTo>
                  <a:pt x="4688" y="314"/>
                  <a:pt x="4374" y="0"/>
                  <a:pt x="3988" y="0"/>
                </a:cubicBezTo>
                <a:lnTo>
                  <a:pt x="604" y="0"/>
                </a:lnTo>
                <a:cubicBezTo>
                  <a:pt x="271" y="0"/>
                  <a:pt x="0" y="271"/>
                  <a:pt x="0" y="604"/>
                </a:cubicBezTo>
                <a:lnTo>
                  <a:pt x="0" y="1672"/>
                </a:lnTo>
                <a:cubicBezTo>
                  <a:pt x="0" y="1738"/>
                  <a:pt x="53" y="1792"/>
                  <a:pt x="120" y="1792"/>
                </a:cubicBezTo>
                <a:lnTo>
                  <a:pt x="566" y="1792"/>
                </a:lnTo>
                <a:cubicBezTo>
                  <a:pt x="632" y="1792"/>
                  <a:pt x="686" y="1738"/>
                  <a:pt x="686" y="1672"/>
                </a:cubicBezTo>
                <a:cubicBezTo>
                  <a:pt x="686" y="1606"/>
                  <a:pt x="632" y="1552"/>
                  <a:pt x="566" y="1552"/>
                </a:cubicBezTo>
                <a:lnTo>
                  <a:pt x="240" y="1552"/>
                </a:lnTo>
                <a:lnTo>
                  <a:pt x="240" y="604"/>
                </a:lnTo>
                <a:cubicBezTo>
                  <a:pt x="240" y="403"/>
                  <a:pt x="403" y="240"/>
                  <a:pt x="604" y="240"/>
                </a:cubicBezTo>
                <a:cubicBezTo>
                  <a:pt x="805" y="240"/>
                  <a:pt x="968" y="403"/>
                  <a:pt x="968" y="604"/>
                </a:cubicBezTo>
                <a:lnTo>
                  <a:pt x="968" y="4179"/>
                </a:lnTo>
                <a:cubicBezTo>
                  <a:pt x="968" y="4565"/>
                  <a:pt x="1282" y="4879"/>
                  <a:pt x="1668" y="4879"/>
                </a:cubicBezTo>
                <a:lnTo>
                  <a:pt x="3904" y="4879"/>
                </a:lnTo>
                <a:cubicBezTo>
                  <a:pt x="3970" y="4879"/>
                  <a:pt x="4024" y="4825"/>
                  <a:pt x="4024" y="4759"/>
                </a:cubicBezTo>
                <a:cubicBezTo>
                  <a:pt x="4024" y="4693"/>
                  <a:pt x="3970" y="4639"/>
                  <a:pt x="3904" y="4639"/>
                </a:cubicBezTo>
                <a:lnTo>
                  <a:pt x="1668" y="4639"/>
                </a:lnTo>
                <a:cubicBezTo>
                  <a:pt x="1415" y="4639"/>
                  <a:pt x="1208" y="4433"/>
                  <a:pt x="1208" y="4179"/>
                </a:cubicBezTo>
                <a:lnTo>
                  <a:pt x="1208" y="604"/>
                </a:lnTo>
                <a:cubicBezTo>
                  <a:pt x="1208" y="468"/>
                  <a:pt x="1163" y="341"/>
                  <a:pt x="1086" y="240"/>
                </a:cubicBezTo>
                <a:lnTo>
                  <a:pt x="3988" y="240"/>
                </a:lnTo>
                <a:cubicBezTo>
                  <a:pt x="4241" y="240"/>
                  <a:pt x="4448" y="446"/>
                  <a:pt x="4448" y="700"/>
                </a:cubicBezTo>
                <a:close/>
                <a:moveTo>
                  <a:pt x="4787" y="2000"/>
                </a:moveTo>
                <a:lnTo>
                  <a:pt x="4568" y="2000"/>
                </a:lnTo>
                <a:cubicBezTo>
                  <a:pt x="4501" y="2000"/>
                  <a:pt x="4448" y="2054"/>
                  <a:pt x="4448" y="2120"/>
                </a:cubicBezTo>
                <a:cubicBezTo>
                  <a:pt x="4448" y="2187"/>
                  <a:pt x="4501" y="2240"/>
                  <a:pt x="4568" y="2240"/>
                </a:cubicBezTo>
                <a:lnTo>
                  <a:pt x="4787" y="2240"/>
                </a:lnTo>
                <a:cubicBezTo>
                  <a:pt x="4842" y="2240"/>
                  <a:pt x="4887" y="2285"/>
                  <a:pt x="4887" y="2340"/>
                </a:cubicBezTo>
                <a:lnTo>
                  <a:pt x="4887" y="3718"/>
                </a:lnTo>
                <a:cubicBezTo>
                  <a:pt x="4887" y="3785"/>
                  <a:pt x="4941" y="3838"/>
                  <a:pt x="5007" y="3838"/>
                </a:cubicBezTo>
                <a:cubicBezTo>
                  <a:pt x="5073" y="3838"/>
                  <a:pt x="5127" y="3785"/>
                  <a:pt x="5127" y="3718"/>
                </a:cubicBezTo>
                <a:lnTo>
                  <a:pt x="5127" y="2340"/>
                </a:lnTo>
                <a:cubicBezTo>
                  <a:pt x="5127" y="2153"/>
                  <a:pt x="4975" y="2000"/>
                  <a:pt x="4787" y="2000"/>
                </a:cubicBezTo>
                <a:close/>
                <a:moveTo>
                  <a:pt x="4568" y="5139"/>
                </a:moveTo>
                <a:cubicBezTo>
                  <a:pt x="4501" y="5139"/>
                  <a:pt x="4448" y="5193"/>
                  <a:pt x="4448" y="5259"/>
                </a:cubicBezTo>
                <a:lnTo>
                  <a:pt x="4448" y="5281"/>
                </a:lnTo>
                <a:cubicBezTo>
                  <a:pt x="4448" y="5347"/>
                  <a:pt x="4501" y="5401"/>
                  <a:pt x="4568" y="5401"/>
                </a:cubicBezTo>
                <a:cubicBezTo>
                  <a:pt x="4634" y="5401"/>
                  <a:pt x="4688" y="5347"/>
                  <a:pt x="4688" y="5281"/>
                </a:cubicBezTo>
                <a:lnTo>
                  <a:pt x="4688" y="5259"/>
                </a:lnTo>
                <a:cubicBezTo>
                  <a:pt x="4688" y="5193"/>
                  <a:pt x="4634" y="5139"/>
                  <a:pt x="4568" y="5139"/>
                </a:cubicBezTo>
                <a:close/>
                <a:moveTo>
                  <a:pt x="4568" y="2439"/>
                </a:moveTo>
                <a:cubicBezTo>
                  <a:pt x="4501" y="2439"/>
                  <a:pt x="4448" y="2492"/>
                  <a:pt x="4448" y="2559"/>
                </a:cubicBezTo>
                <a:lnTo>
                  <a:pt x="4448" y="4854"/>
                </a:lnTo>
                <a:cubicBezTo>
                  <a:pt x="4448" y="4920"/>
                  <a:pt x="4501" y="4974"/>
                  <a:pt x="4568" y="4974"/>
                </a:cubicBezTo>
                <a:cubicBezTo>
                  <a:pt x="4634" y="4974"/>
                  <a:pt x="4688" y="4920"/>
                  <a:pt x="4688" y="4854"/>
                </a:cubicBezTo>
                <a:lnTo>
                  <a:pt x="4688" y="2559"/>
                </a:lnTo>
                <a:cubicBezTo>
                  <a:pt x="4688" y="2492"/>
                  <a:pt x="4634" y="2439"/>
                  <a:pt x="4568" y="2439"/>
                </a:cubicBezTo>
                <a:close/>
              </a:path>
            </a:pathLst>
          </a:custGeom>
          <a:solidFill>
            <a:schemeClr val="bg1">
              <a:lumMod val="85000"/>
              <a:alpha val="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2023/11/22</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4.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5.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6.jpeg" /><Relationship Id="rId3" Type="http://schemas.openxmlformats.org/officeDocument/2006/relationships/image" Target="../media/image7.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8.jpeg" /><Relationship Id="rId3" Type="http://schemas.openxmlformats.org/officeDocument/2006/relationships/image" Target="../media/image9.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0.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3.jpeg" /><Relationship Id="rId3" Type="http://schemas.openxmlformats.org/officeDocument/2006/relationships/image" Target="../media/image11.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9.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87104163111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民法典》合同编解读之争议解决条款的独立性\n## 1.争议解决条款在合同中的重要性\n### 1.1争议解决条款对合同履行的保障作用\n### 1.2争议解决条款对合同双方权益的保护\n### 1.3争议解决条款对合同争议解决的指导意义\n## 2.争议解决条款的独立性原则\n### 2.1争议解决条款独立性的含义及意义\n### 2.2争议解决条款独立性的法律依据\n### 2.3争议解决条款独立性的实践应用\n## 3.争议解决条款的类型及选择\n### 3.1诉讼解决条款及其特点\n### 3.2仲裁解决条款及其特点\n### 3.3调解解决条款及其特点\n### 3.4选择合适的争议解决条款\n## 4.争议解决条款在合同中的设置\n### 4.1争议解决条款的设立时机\n### 4.2争议解决条款的主要内容\n### 4.3争议解决条款的表述方式\n## 5.争议解决条款独立性的例外情况\n### 5.1合同无效与争议解决条款的独立性\n### 5.2合同变更与争议解决条款的独立性\n### 5.3合同解除与争议解决条款的独立性\n## 6.争议解决条款独立性的实践案例分析\n### 6.1诉讼解决条款独立性的案例分析\n### 6.2仲裁解决条款独立性的案例分析\n### 6.3调解解决条款独立性的案例分析\n## 7.提高争议解决条款独立性的建议与展望\n### 7.1加强争议解决条款的立法完善\n### 7.2提高争议解决条款的适用性\n### 7.3关注争议解决条款的发展趋势\n&quot;,&quot;templateId&quot;:&quot;kdjzibeon3repy5ay4ip9akz5h&quot;}}"/>
        <p:cNvGrpSpPr/>
        <p:nvPr/>
      </p:nvGrpSpPr>
      <p:grpSpPr>
        <a:xfrm>
          <a:off x="0" y="0"/>
          <a:ext cx="0" cy="0"/>
        </a:xfrm>
      </p:grpSpPr>
      <p:sp>
        <p:nvSpPr>
          <p:cNvPr id="2" name="标题 1" descr="{&quot;isTemplate&quot;:true,&quot;type&quot;:&quot;title&quot;,&quot;canOmit&quot;:false,&quot;range&quot;:0}"/>
          <p:cNvSpPr>
            <a:spLocks noGrp="1"/>
          </p:cNvSpPr>
          <p:nvPr>
            <p:ph type="ctrTitle" idx="2147483647"/>
          </p:nvPr>
        </p:nvSpPr>
        <p:spPr>
          <a:xfrm>
            <a:off x="392698" y="5140683"/>
            <a:ext cx="11360150" cy="1301750"/>
          </a:xfrm>
        </p:spPr>
        <p:txBody>
          <a:bodyPr vert="horz" wrap="square" lIns="91440" tIns="45720" rIns="91440" bIns="45720" anchor="t">
            <a:spAutoFit/>
          </a:bodyPr>
          <a:lstStyle/>
          <a:p>
            <a:pPr>
              <a:buNone/>
            </a:pPr>
            <a:r>
              <a:rPr lang="zh-CN" sz="4400"/>
              <a:t>《民法典》合同编解读之争议解决条款的独立性</a:t>
            </a:r>
            <a:endParaRPr/>
          </a:p>
        </p:txBody>
      </p:sp>
      <p:sp>
        <p:nvSpPr>
          <p:cNvPr id="3" name="文本占位符 3"/>
          <p:cNvSpPr>
            <a:spLocks noGrp="1"/>
          </p:cNvSpPr>
          <p:nvPr>
            <p:ph type="body" sz="quarter" idx="10"/>
          </p:nvPr>
        </p:nvSpPr>
        <p:spPr>
          <a:xfrm>
            <a:off x="392698" y="4448586"/>
            <a:ext cx="9226550" cy="647700"/>
          </a:xfrm>
        </p:spPr>
        <p:txBody>
          <a:bodyPr/>
          <a:lstStyle/>
          <a:p>
            <a:r>
              <a:rPr lang="en-US"/>
              <a:t> </a:t>
            </a:r>
            <a:endParaRPr lang="zh-CN" spc="0"/>
          </a:p>
        </p:txBody>
      </p:sp>
      <p:sp>
        <p:nvSpPr>
          <p:cNvPr id="4" name="文本占位符 20"/>
          <p:cNvSpPr txBox="1"/>
          <p:nvPr/>
        </p:nvSpPr>
        <p:spPr>
          <a:xfrm>
            <a:off x="392698" y="580667"/>
            <a:ext cx="1758815" cy="336695"/>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endParaRPr kumimoji="1" lang="en-US" altLang="zh-CN" spc="80">
              <a:solidFill>
                <a:schemeClr val="bg1"/>
              </a:solidFill>
              <a:latin typeface="+mj-ea"/>
              <a:ea typeface="+mj-ea"/>
            </a:endParaRPr>
          </a:p>
        </p:txBody>
      </p:sp>
      <p:sp>
        <p:nvSpPr>
          <p:cNvPr id="5" name="文本占位符 20"/>
          <p:cNvSpPr txBox="1"/>
          <p:nvPr/>
        </p:nvSpPr>
        <p:spPr>
          <a:xfrm>
            <a:off x="10314921" y="580667"/>
            <a:ext cx="1484381" cy="336695"/>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r>
              <a:rPr lang="zh-CN" altLang="en-US" spc="80">
                <a:solidFill>
                  <a:schemeClr val="bg1"/>
                </a:solidFill>
                <a:effectLst/>
              </a:rPr>
              <a:t> </a:t>
            </a:r>
            <a:endParaRPr kumimoji="1" lang="en-US" altLang="zh-CN" spc="80">
              <a:solidFill>
                <a:schemeClr val="bg1"/>
              </a:solidFill>
            </a:endParaRPr>
          </a:p>
        </p:txBody>
      </p:sp>
      <p:cxnSp>
        <p:nvCxnSpPr>
          <p:cNvPr id="6" name="Tencent"/>
          <p:cNvCxnSpPr/>
          <p:nvPr/>
        </p:nvCxnSpPr>
        <p:spPr>
          <a:xfrm>
            <a:off x="443999" y="402867"/>
            <a:ext cx="11304002"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6" name="" descr="{&quot;isTemplate&quot;:true,&quot;type&quot;:2}"/>
        <p:cNvGrpSpPr/>
        <p:nvPr/>
      </p:nvGrpSpPr>
      <p:grpSpPr>
        <a:xfrm>
          <a:off x="0" y="0"/>
          <a:ext cx="0" cy="0"/>
        </a:xfrm>
      </p:grpSpPr>
      <p:sp>
        <p:nvSpPr>
          <p:cNvPr id="127" name="标题 1" descr="{&quot;isTemplate&quot;:true,&quot;type&quot;:&quot;title&quot;,&quot;canOmit&quot;:false,&quot;range&quot;:0}"/>
          <p:cNvSpPr txBox="1"/>
          <p:nvPr/>
        </p:nvSpPr>
        <p:spPr>
          <a:xfrm>
            <a:off x="392698" y="4923294"/>
            <a:ext cx="11215502"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7200"/>
              <a:t>争议解决条款在合同中的重要性</a:t>
            </a:r>
            <a:endParaRPr/>
          </a:p>
        </p:txBody>
      </p:sp>
      <p:sp>
        <p:nvSpPr>
          <p:cNvPr id="128"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01</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05" name="" descr="{&quot;isTemplate&quot;:true,&quot;type&quot;:3}"/>
        <p:cNvGrpSpPr/>
        <p:nvPr/>
      </p:nvGrpSpPr>
      <p:grpSpPr>
        <a:xfrm>
          <a:off x="0" y="0"/>
          <a:ext cx="0" cy="0"/>
        </a:xfrm>
      </p:grpSpPr>
      <p:pic>
        <p:nvPicPr>
          <p:cNvPr id="206" name="Picture 10" descr="{&quot;isTemplate&quot;:true,&quot;type&quot;:&quot;image&quot;,&quot;canOmit&quot;:false,&quot;range&quot;:0}"/>
          <p:cNvPicPr>
            <a:picLocks noChangeAspect="1"/>
          </p:cNvPicPr>
          <p:nvPr/>
        </p:nvPicPr>
        <p:blipFill>
          <a:blip r:embed="rId2"/>
          <a:srcRect l="21875" r="21875"/>
          <a:stretch>
            <a:fillRect/>
          </a:stretch>
        </p:blipFill>
        <p:spPr>
          <a:xfrm>
            <a:off x="869006" y="1293634"/>
            <a:ext cx="4563024" cy="4563025"/>
          </a:xfrm>
          <a:prstGeom prst="diamond">
            <a:avLst/>
          </a:prstGeom>
        </p:spPr>
      </p:pic>
      <p:grpSp>
        <p:nvGrpSpPr>
          <p:cNvPr id="207" name="Group 400" descr="{&quot;isTemplate&quot;:true,&quot;type&quot;:&quot;list&quot;,&quot;alignment&quot;:&quot;left&quot;,&quot;alignmentVertical&quot;:&quot;top&quot;,&quot;canOmit&quot;:false,&quot;scalable&quot;:false,&quot;minItemsCount&quot;:-1}"/>
          <p:cNvGrpSpPr/>
          <p:nvPr/>
        </p:nvGrpSpPr>
        <p:grpSpPr>
          <a:xfrm>
            <a:off x="5982796" y="1468163"/>
            <a:ext cx="5783287" cy="4912094"/>
            <a:chOff x="5982796" y="1468163"/>
            <a:chExt cx="5783287" cy="4912094"/>
          </a:xfrm>
        </p:grpSpPr>
        <p:grpSp>
          <p:nvGrpSpPr>
            <p:cNvPr id="208" name="Group 2"/>
            <p:cNvGrpSpPr/>
            <p:nvPr/>
          </p:nvGrpSpPr>
          <p:grpSpPr>
            <a:xfrm>
              <a:off x="5982796" y="3116804"/>
              <a:ext cx="5783287" cy="1610798"/>
              <a:chOff x="5982796" y="3116804"/>
              <a:chExt cx="5783287" cy="1610798"/>
            </a:xfrm>
          </p:grpSpPr>
          <p:sp>
            <p:nvSpPr>
              <p:cNvPr id="209" name="TextBox 3" descr="{&quot;isTemplate&quot;:true,&quot;type&quot;:&quot;title&quot;,&quot;canOmit&quot;:false,&quot;range&quot;:0}"/>
              <p:cNvSpPr txBox="1"/>
              <p:nvPr/>
            </p:nvSpPr>
            <p:spPr>
              <a:xfrm>
                <a:off x="5982796" y="3116804"/>
                <a:ext cx="5629563"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规定合同双方的权利和义务</a:t>
                </a:r>
                <a:endParaRPr/>
              </a:p>
            </p:txBody>
          </p:sp>
          <p:sp>
            <p:nvSpPr>
              <p:cNvPr id="210" name="TextBox 4" descr="{&quot;isTemplate&quot;:true,&quot;type&quot;:&quot;content&quot;,&quot;canOmit&quot;:false,&quot;range&quot;:0}"/>
              <p:cNvSpPr txBox="1"/>
              <p:nvPr/>
            </p:nvSpPr>
            <p:spPr>
              <a:xfrm>
                <a:off x="5982796" y="3575147"/>
                <a:ext cx="5783287" cy="1152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明确双方在合同履行过程中的权利和义务，防止纠纷的发生。</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争议解决条款可以规定合同双方违约时的责任承担，确保合同履行的顺利进行。</a:t>
                </a:r>
                <a:endParaRPr/>
              </a:p>
            </p:txBody>
          </p:sp>
        </p:grpSp>
        <p:grpSp>
          <p:nvGrpSpPr>
            <p:cNvPr id="211" name="Group 5"/>
            <p:cNvGrpSpPr/>
            <p:nvPr/>
          </p:nvGrpSpPr>
          <p:grpSpPr>
            <a:xfrm>
              <a:off x="5982796" y="4769459"/>
              <a:ext cx="5783287" cy="1610798"/>
              <a:chOff x="5982796" y="4769459"/>
              <a:chExt cx="5783287" cy="1610798"/>
            </a:xfrm>
          </p:grpSpPr>
          <p:sp>
            <p:nvSpPr>
              <p:cNvPr id="212" name="TextBox 6" descr="{&quot;isTemplate&quot;:true,&quot;type&quot;:&quot;title&quot;,&quot;canOmit&quot;:false,&quot;range&quot;:0}"/>
              <p:cNvSpPr txBox="1"/>
              <p:nvPr/>
            </p:nvSpPr>
            <p:spPr>
              <a:xfrm>
                <a:off x="5982796" y="4769459"/>
                <a:ext cx="5629563"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约束合同双方的行为</a:t>
                </a:r>
                <a:endParaRPr/>
              </a:p>
            </p:txBody>
          </p:sp>
          <p:sp>
            <p:nvSpPr>
              <p:cNvPr id="213" name="TextBox 7" descr="{&quot;isTemplate&quot;:true,&quot;type&quot;:&quot;content&quot;,&quot;canOmit&quot;:false,&quot;range&quot;:0}"/>
              <p:cNvSpPr txBox="1"/>
              <p:nvPr/>
            </p:nvSpPr>
            <p:spPr>
              <a:xfrm>
                <a:off x="5982796" y="5227802"/>
                <a:ext cx="5783287" cy="1152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争议解决条款可以规定合同双方在合同履行过程中的行为准则，防止一方滥用权利。</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争议解决条款可以规定合同双方在合同履行过程中的信息披露和保密义务，保障合同的顺利进行。</a:t>
                </a:r>
                <a:endParaRPr/>
              </a:p>
            </p:txBody>
          </p:sp>
        </p:grpSp>
        <p:grpSp>
          <p:nvGrpSpPr>
            <p:cNvPr id="214" name="Group 407"/>
            <p:cNvGrpSpPr/>
            <p:nvPr/>
          </p:nvGrpSpPr>
          <p:grpSpPr>
            <a:xfrm>
              <a:off x="5982796" y="1468163"/>
              <a:ext cx="5700871" cy="1610798"/>
              <a:chOff x="5982796" y="1468163"/>
              <a:chExt cx="5700871" cy="1610798"/>
            </a:xfrm>
          </p:grpSpPr>
          <p:sp>
            <p:nvSpPr>
              <p:cNvPr id="215" name="TextBox 8" descr="{&quot;isTemplate&quot;:true,&quot;type&quot;:&quot;title&quot;,&quot;canOmit&quot;:false,&quot;range&quot;:0}"/>
              <p:cNvSpPr txBox="1"/>
              <p:nvPr/>
            </p:nvSpPr>
            <p:spPr>
              <a:xfrm>
                <a:off x="5982796" y="1468163"/>
                <a:ext cx="5629563"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预防和解决合同争议</a:t>
                </a:r>
                <a:endParaRPr/>
              </a:p>
            </p:txBody>
          </p:sp>
          <p:sp>
            <p:nvSpPr>
              <p:cNvPr id="216" name="TextBox 9" descr="{&quot;isTemplate&quot;:true,&quot;type&quot;:&quot;content&quot;,&quot;canOmit&quot;:false,&quot;range&quot;:0}"/>
              <p:cNvSpPr txBox="1"/>
              <p:nvPr/>
            </p:nvSpPr>
            <p:spPr>
              <a:xfrm>
                <a:off x="5982796" y="1926506"/>
                <a:ext cx="5700871" cy="1152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争议解决条款可以规定合同双方在合同履行过程中遇到争议时的解决方式，避免争议升级。</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争议解决条款可以规定合同双方在合同履行过程中遇到争议时的调解、仲裁或诉讼途径，确保争议得到有效解决。</a:t>
                </a:r>
                <a:endParaRPr/>
              </a:p>
            </p:txBody>
          </p:sp>
        </p:grpSp>
      </p:grpSp>
      <p:sp>
        <p:nvSpPr>
          <p:cNvPr id="217"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争议解决条款对合同履行的保障作用</a:t>
            </a:r>
            <a:endParaRPr lang="en-US" altLang="zh-CN" sz="2800" b="1">
              <a:latin typeface="+mj-ea"/>
              <a:ea typeface="+mj-ea"/>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29" name="" descr="{&quot;isTemplate&quot;:true,&quot;type&quot;:3}"/>
        <p:cNvGrpSpPr/>
        <p:nvPr/>
      </p:nvGrpSpPr>
      <p:grpSpPr>
        <a:xfrm>
          <a:off x="0" y="0"/>
          <a:ext cx="0" cy="0"/>
        </a:xfrm>
      </p:grpSpPr>
      <p:grpSp>
        <p:nvGrpSpPr>
          <p:cNvPr id="230" name="Group 743" descr="{&quot;isTemplate&quot;:true,&quot;type&quot;:&quot;list&quot;,&quot;alignment&quot;:&quot;left&quot;,&quot;alignmentVertical&quot;:&quot;top&quot;,&quot;canOmit&quot;:false,&quot;scalable&quot;:false,&quot;minItemsCount&quot;:-1}"/>
          <p:cNvGrpSpPr/>
          <p:nvPr/>
        </p:nvGrpSpPr>
        <p:grpSpPr>
          <a:xfrm>
            <a:off x="5982796" y="1521950"/>
            <a:ext cx="5783287" cy="4824775"/>
            <a:chOff x="5982796" y="1521950"/>
            <a:chExt cx="5783287" cy="4824775"/>
          </a:xfrm>
        </p:grpSpPr>
        <p:grpSp>
          <p:nvGrpSpPr>
            <p:cNvPr id="231" name="Group 9"/>
            <p:cNvGrpSpPr/>
            <p:nvPr/>
          </p:nvGrpSpPr>
          <p:grpSpPr>
            <a:xfrm>
              <a:off x="5982796" y="1521950"/>
              <a:ext cx="5687135" cy="1523479"/>
              <a:chOff x="5982796" y="1521950"/>
              <a:chExt cx="5687135" cy="1523479"/>
            </a:xfrm>
          </p:grpSpPr>
          <p:sp>
            <p:nvSpPr>
              <p:cNvPr id="232" name="TextBox 10" descr="{&quot;isTemplate&quot;:true,&quot;type&quot;:&quot;title&quot;,&quot;canOmit&quot;:false,&quot;range&quot;:0}"/>
              <p:cNvSpPr txBox="1"/>
              <p:nvPr/>
            </p:nvSpPr>
            <p:spPr>
              <a:xfrm>
                <a:off x="5982796" y="1521950"/>
                <a:ext cx="56134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保护合同双方的合法权益</a:t>
                </a:r>
                <a:endParaRPr/>
              </a:p>
            </p:txBody>
          </p:sp>
          <p:sp>
            <p:nvSpPr>
              <p:cNvPr id="233" name="TextBox 11" descr="{&quot;isTemplate&quot;:true,&quot;type&quot;:&quot;content&quot;,&quot;canOmit&quot;:false,&quot;range&quot;:0}"/>
              <p:cNvSpPr txBox="1"/>
              <p:nvPr/>
            </p:nvSpPr>
            <p:spPr>
              <a:xfrm>
                <a:off x="5982796" y="1992485"/>
                <a:ext cx="5687135" cy="1052944"/>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争议解决条款可以规定合同双方在合同履行过程中的合法权益，确保双方在合同履行过程中得到公平对待。</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争议解决条款可以规定合同双方在合同履行过程中的权益救济途径，确保双方在权益受到侵害时得到及时救济。</a:t>
                </a:r>
                <a:endParaRPr/>
              </a:p>
            </p:txBody>
          </p:sp>
        </p:grpSp>
        <p:grpSp>
          <p:nvGrpSpPr>
            <p:cNvPr id="234" name="Group 2"/>
            <p:cNvGrpSpPr/>
            <p:nvPr/>
          </p:nvGrpSpPr>
          <p:grpSpPr>
            <a:xfrm>
              <a:off x="5982796" y="3170591"/>
              <a:ext cx="5783287" cy="1523479"/>
              <a:chOff x="5982796" y="3170591"/>
              <a:chExt cx="5783287" cy="1523479"/>
            </a:xfrm>
          </p:grpSpPr>
          <p:sp>
            <p:nvSpPr>
              <p:cNvPr id="235" name="TextBox 3" descr="{&quot;isTemplate&quot;:true,&quot;type&quot;:&quot;title&quot;,&quot;canOmit&quot;:false,&quot;range&quot;:0}"/>
              <p:cNvSpPr txBox="1"/>
              <p:nvPr/>
            </p:nvSpPr>
            <p:spPr>
              <a:xfrm>
                <a:off x="5982796" y="3170591"/>
                <a:ext cx="56134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维护合同关系的稳定</a:t>
                </a:r>
                <a:endParaRPr/>
              </a:p>
            </p:txBody>
          </p:sp>
          <p:sp>
            <p:nvSpPr>
              <p:cNvPr id="236" name="TextBox 4" descr="{&quot;isTemplate&quot;:true,&quot;type&quot;:&quot;content&quot;,&quot;canOmit&quot;:false,&quot;range&quot;:0}"/>
              <p:cNvSpPr txBox="1"/>
              <p:nvPr/>
            </p:nvSpPr>
            <p:spPr>
              <a:xfrm>
                <a:off x="5982796" y="3641126"/>
                <a:ext cx="5783287" cy="1052944"/>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争议解决条款可以规定合同双方在合同履行过程中的争议解决方式，避免争议导致合同关系的破裂。</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争议解决条款可以规定合同双方在合同履行过程中的和解、调解、仲裁或诉讼途径，确保合同关系得到维护。</a:t>
                </a:r>
                <a:endParaRPr/>
              </a:p>
            </p:txBody>
          </p:sp>
        </p:grpSp>
        <p:grpSp>
          <p:nvGrpSpPr>
            <p:cNvPr id="237" name="Group 5"/>
            <p:cNvGrpSpPr/>
            <p:nvPr/>
          </p:nvGrpSpPr>
          <p:grpSpPr>
            <a:xfrm>
              <a:off x="5982796" y="4823246"/>
              <a:ext cx="5783287" cy="1523479"/>
              <a:chOff x="5982796" y="4823246"/>
              <a:chExt cx="5783287" cy="1523479"/>
            </a:xfrm>
          </p:grpSpPr>
          <p:sp>
            <p:nvSpPr>
              <p:cNvPr id="238" name="TextBox 6" descr="{&quot;isTemplate&quot;:true,&quot;type&quot;:&quot;title&quot;,&quot;canOmit&quot;:false,&quot;range&quot;:0}"/>
              <p:cNvSpPr txBox="1"/>
              <p:nvPr/>
            </p:nvSpPr>
            <p:spPr>
              <a:xfrm>
                <a:off x="5982796" y="4823246"/>
                <a:ext cx="56134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促进合同双方的友好合作</a:t>
                </a:r>
                <a:endParaRPr/>
              </a:p>
            </p:txBody>
          </p:sp>
          <p:sp>
            <p:nvSpPr>
              <p:cNvPr id="239" name="TextBox 7" descr="{&quot;isTemplate&quot;:true,&quot;type&quot;:&quot;content&quot;,&quot;canOmit&quot;:false,&quot;range&quot;:0}"/>
              <p:cNvSpPr txBox="1"/>
              <p:nvPr/>
            </p:nvSpPr>
            <p:spPr>
              <a:xfrm>
                <a:off x="5982796" y="5293781"/>
                <a:ext cx="5783287" cy="1052944"/>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争议解决条款可以规定合同双方在合同履行过程中的争议解决方式，促进双方在争议解决过程中的友好协商。</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争议解决条款可以规定合同双方在合同履行过程中的权益救济途径，促进双方在合同履行过程中的友好合作。</a:t>
                </a:r>
                <a:endParaRPr/>
              </a:p>
            </p:txBody>
          </p:sp>
        </p:grpSp>
      </p:grpSp>
      <p:pic>
        <p:nvPicPr>
          <p:cNvPr id="240" name="Picture 18" descr="{&quot;isTemplate&quot;:true,&quot;type&quot;:&quot;image&quot;,&quot;canOmit&quot;:false,&quot;range&quot;:0}"/>
          <p:cNvPicPr>
            <a:picLocks noChangeAspect="1"/>
          </p:cNvPicPr>
          <p:nvPr/>
        </p:nvPicPr>
        <p:blipFill>
          <a:blip r:embed="rId2"/>
          <a:srcRect l="21478" r="21478"/>
          <a:stretch>
            <a:fillRect/>
          </a:stretch>
        </p:blipFill>
        <p:spPr>
          <a:xfrm>
            <a:off x="641457" y="1883900"/>
            <a:ext cx="3722789" cy="3671084"/>
          </a:xfrm>
          <a:prstGeom prst="rect">
            <a:avLst/>
          </a:prstGeom>
        </p:spPr>
      </p:pic>
      <p:sp>
        <p:nvSpPr>
          <p:cNvPr id="241" name="Tencent" descr="{&quot;isTemplate&quot;:true,&quot;type&quot;:&quot;title&quot;,&quot;canOmit&quot;:false,&quot;range&quot;:0}"/>
          <p:cNvSpPr txBox="1"/>
          <p:nvPr/>
        </p:nvSpPr>
        <p:spPr>
          <a:xfrm>
            <a:off x="660396" y="418039"/>
            <a:ext cx="1100953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争议解决条款对合同双方权益的保护</a:t>
            </a:r>
            <a:endParaRPr lang="en-US" altLang="zh-CN" sz="2800" b="1">
              <a:latin typeface="+mj-ea"/>
              <a:ea typeface="+mj-ea"/>
            </a:endParaRPr>
          </a:p>
        </p:txBody>
      </p:sp>
      <p:sp>
        <p:nvSpPr>
          <p:cNvPr id="242" name="椭圆 7"/>
          <p:cNvSpPr>
            <a:spLocks noChangeAspect="1"/>
          </p:cNvSpPr>
          <p:nvPr/>
        </p:nvSpPr>
        <p:spPr>
          <a:xfrm>
            <a:off x="4804244" y="1524563"/>
            <a:ext cx="864000" cy="864000"/>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243" name="椭圆 8"/>
          <p:cNvSpPr>
            <a:spLocks noChangeAspect="1"/>
          </p:cNvSpPr>
          <p:nvPr/>
        </p:nvSpPr>
        <p:spPr>
          <a:xfrm>
            <a:off x="4804244" y="3170591"/>
            <a:ext cx="864000" cy="864000"/>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244" name="椭圆 9"/>
          <p:cNvSpPr>
            <a:spLocks noChangeAspect="1"/>
          </p:cNvSpPr>
          <p:nvPr/>
        </p:nvSpPr>
        <p:spPr>
          <a:xfrm>
            <a:off x="4804244" y="4822844"/>
            <a:ext cx="864000" cy="864000"/>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45" name="" descr="{&quot;isTemplate&quot;:true,&quot;type&quot;:3}"/>
        <p:cNvGrpSpPr/>
        <p:nvPr/>
      </p:nvGrpSpPr>
      <p:grpSpPr>
        <a:xfrm>
          <a:off x="0" y="0"/>
          <a:ext cx="0" cy="0"/>
        </a:xfrm>
      </p:grpSpPr>
      <p:grpSp>
        <p:nvGrpSpPr>
          <p:cNvPr id="246" name="Group 743" descr="{&quot;isTemplate&quot;:true,&quot;type&quot;:&quot;list&quot;,&quot;alignment&quot;:&quot;left&quot;,&quot;alignmentVertical&quot;:&quot;top&quot;,&quot;canOmit&quot;:false,&quot;scalable&quot;:false,&quot;minItemsCount&quot;:-1}"/>
          <p:cNvGrpSpPr/>
          <p:nvPr/>
        </p:nvGrpSpPr>
        <p:grpSpPr>
          <a:xfrm>
            <a:off x="5982796" y="1521950"/>
            <a:ext cx="5783287" cy="4824775"/>
            <a:chOff x="5982796" y="1521950"/>
            <a:chExt cx="5783287" cy="4824775"/>
          </a:xfrm>
        </p:grpSpPr>
        <p:grpSp>
          <p:nvGrpSpPr>
            <p:cNvPr id="247" name="Group 9"/>
            <p:cNvGrpSpPr/>
            <p:nvPr/>
          </p:nvGrpSpPr>
          <p:grpSpPr>
            <a:xfrm>
              <a:off x="5982796" y="1521950"/>
              <a:ext cx="5687135" cy="1523479"/>
              <a:chOff x="5982796" y="1521950"/>
              <a:chExt cx="5687135" cy="1523479"/>
            </a:xfrm>
          </p:grpSpPr>
          <p:sp>
            <p:nvSpPr>
              <p:cNvPr id="248" name="TextBox 10" descr="{&quot;isTemplate&quot;:true,&quot;type&quot;:&quot;title&quot;,&quot;canOmit&quot;:false,&quot;range&quot;:0}"/>
              <p:cNvSpPr txBox="1"/>
              <p:nvPr/>
            </p:nvSpPr>
            <p:spPr>
              <a:xfrm>
                <a:off x="5982796" y="1521950"/>
                <a:ext cx="56134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指导合同双方解决争议</a:t>
                </a:r>
                <a:endParaRPr/>
              </a:p>
            </p:txBody>
          </p:sp>
          <p:sp>
            <p:nvSpPr>
              <p:cNvPr id="249" name="TextBox 11" descr="{&quot;isTemplate&quot;:true,&quot;type&quot;:&quot;content&quot;,&quot;canOmit&quot;:false,&quot;range&quot;:0}"/>
              <p:cNvSpPr txBox="1"/>
              <p:nvPr/>
            </p:nvSpPr>
            <p:spPr>
              <a:xfrm>
                <a:off x="5982796" y="1992485"/>
                <a:ext cx="5687135" cy="1052944"/>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争议解决条款可以规定合同双方在合同履行过程中遇到争议时的解决方式，为双方提供解决争议的指南。</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争议解决条款可以规定合同双方在合同履行过程中遇到争议时的调解、仲裁或诉讼途径，为双方提供解决争议的途径。</a:t>
                </a:r>
                <a:endParaRPr/>
              </a:p>
            </p:txBody>
          </p:sp>
        </p:grpSp>
        <p:grpSp>
          <p:nvGrpSpPr>
            <p:cNvPr id="250" name="Group 2"/>
            <p:cNvGrpSpPr/>
            <p:nvPr/>
          </p:nvGrpSpPr>
          <p:grpSpPr>
            <a:xfrm>
              <a:off x="5982796" y="3170591"/>
              <a:ext cx="5783287" cy="1523479"/>
              <a:chOff x="5982796" y="3170591"/>
              <a:chExt cx="5783287" cy="1523479"/>
            </a:xfrm>
          </p:grpSpPr>
          <p:sp>
            <p:nvSpPr>
              <p:cNvPr id="251" name="TextBox 3" descr="{&quot;isTemplate&quot;:true,&quot;type&quot;:&quot;title&quot;,&quot;canOmit&quot;:false,&quot;range&quot;:0}"/>
              <p:cNvSpPr txBox="1"/>
              <p:nvPr/>
            </p:nvSpPr>
            <p:spPr>
              <a:xfrm>
                <a:off x="5982796" y="3170591"/>
                <a:ext cx="56134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保障合同争议解决的公平性</a:t>
                </a:r>
                <a:endParaRPr/>
              </a:p>
            </p:txBody>
          </p:sp>
          <p:sp>
            <p:nvSpPr>
              <p:cNvPr id="252" name="TextBox 4" descr="{&quot;isTemplate&quot;:true,&quot;type&quot;:&quot;content&quot;,&quot;canOmit&quot;:false,&quot;range&quot;:0}"/>
              <p:cNvSpPr txBox="1"/>
              <p:nvPr/>
            </p:nvSpPr>
            <p:spPr>
              <a:xfrm>
                <a:off x="5982796" y="3641126"/>
                <a:ext cx="5783287" cy="1052944"/>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争议解决条款可以规定合同双方在合同履行过程中遇到争议时的解决方式，确保争议解决的公平性。</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争议解决条款可以规定合同双方在合同履行过程中遇到争议时的调解、仲裁或诉讼途径，确保争议解决的公平性。</a:t>
                </a:r>
                <a:endParaRPr/>
              </a:p>
            </p:txBody>
          </p:sp>
        </p:grpSp>
        <p:grpSp>
          <p:nvGrpSpPr>
            <p:cNvPr id="253" name="Group 5"/>
            <p:cNvGrpSpPr/>
            <p:nvPr/>
          </p:nvGrpSpPr>
          <p:grpSpPr>
            <a:xfrm>
              <a:off x="5982796" y="4823246"/>
              <a:ext cx="5783287" cy="1523479"/>
              <a:chOff x="5982796" y="4823246"/>
              <a:chExt cx="5783287" cy="1523479"/>
            </a:xfrm>
          </p:grpSpPr>
          <p:sp>
            <p:nvSpPr>
              <p:cNvPr id="254" name="TextBox 6" descr="{&quot;isTemplate&quot;:true,&quot;type&quot;:&quot;title&quot;,&quot;canOmit&quot;:false,&quot;range&quot;:0}"/>
              <p:cNvSpPr txBox="1"/>
              <p:nvPr/>
            </p:nvSpPr>
            <p:spPr>
              <a:xfrm>
                <a:off x="5982796" y="4823246"/>
                <a:ext cx="56134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提高合同争议解决效率</a:t>
                </a:r>
                <a:endParaRPr/>
              </a:p>
            </p:txBody>
          </p:sp>
          <p:sp>
            <p:nvSpPr>
              <p:cNvPr id="255" name="TextBox 7" descr="{&quot;isTemplate&quot;:true,&quot;type&quot;:&quot;content&quot;,&quot;canOmit&quot;:false,&quot;range&quot;:0}"/>
              <p:cNvSpPr txBox="1"/>
              <p:nvPr/>
            </p:nvSpPr>
            <p:spPr>
              <a:xfrm>
                <a:off x="5982796" y="5293781"/>
                <a:ext cx="5783287" cy="1052944"/>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争议解决条款可以规定合同双方在合同履行过程中遇到争议时的解决方式，提高争议解决的效率。</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争议解决条款可以规定合同双方在合同履行过程中遇到争议时的调解、仲裁或诉讼途径，提高争议解决的效率。</a:t>
                </a:r>
                <a:endParaRPr/>
              </a:p>
            </p:txBody>
          </p:sp>
        </p:grpSp>
      </p:grpSp>
      <p:pic>
        <p:nvPicPr>
          <p:cNvPr id="256" name="Picture 18" descr="{&quot;isTemplate&quot;:true,&quot;type&quot;:&quot;image&quot;,&quot;canOmit&quot;:false,&quot;range&quot;:0}"/>
          <p:cNvPicPr>
            <a:picLocks noChangeAspect="1"/>
          </p:cNvPicPr>
          <p:nvPr/>
        </p:nvPicPr>
        <p:blipFill>
          <a:blip r:embed="rId2"/>
          <a:srcRect l="21478" r="21478"/>
          <a:stretch>
            <a:fillRect/>
          </a:stretch>
        </p:blipFill>
        <p:spPr>
          <a:xfrm>
            <a:off x="641457" y="1883900"/>
            <a:ext cx="3722789" cy="3671084"/>
          </a:xfrm>
          <a:prstGeom prst="rect">
            <a:avLst/>
          </a:prstGeom>
        </p:spPr>
      </p:pic>
      <p:sp>
        <p:nvSpPr>
          <p:cNvPr id="257" name="Tencent" descr="{&quot;isTemplate&quot;:true,&quot;type&quot;:&quot;title&quot;,&quot;canOmit&quot;:false,&quot;range&quot;:0}"/>
          <p:cNvSpPr txBox="1"/>
          <p:nvPr/>
        </p:nvSpPr>
        <p:spPr>
          <a:xfrm>
            <a:off x="660396" y="418039"/>
            <a:ext cx="1100953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争议解决条款对合同争议解决的指导意义</a:t>
            </a:r>
            <a:endParaRPr lang="en-US" altLang="zh-CN" sz="2800" b="1">
              <a:latin typeface="+mj-ea"/>
              <a:ea typeface="+mj-ea"/>
            </a:endParaRPr>
          </a:p>
        </p:txBody>
      </p:sp>
      <p:sp>
        <p:nvSpPr>
          <p:cNvPr id="258" name="椭圆 7"/>
          <p:cNvSpPr>
            <a:spLocks noChangeAspect="1"/>
          </p:cNvSpPr>
          <p:nvPr/>
        </p:nvSpPr>
        <p:spPr>
          <a:xfrm>
            <a:off x="4804244" y="1524563"/>
            <a:ext cx="864000" cy="864000"/>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259" name="椭圆 8"/>
          <p:cNvSpPr>
            <a:spLocks noChangeAspect="1"/>
          </p:cNvSpPr>
          <p:nvPr/>
        </p:nvSpPr>
        <p:spPr>
          <a:xfrm>
            <a:off x="4804244" y="3170591"/>
            <a:ext cx="864000" cy="864000"/>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260" name="椭圆 9"/>
          <p:cNvSpPr>
            <a:spLocks noChangeAspect="1"/>
          </p:cNvSpPr>
          <p:nvPr/>
        </p:nvSpPr>
        <p:spPr>
          <a:xfrm>
            <a:off x="4804244" y="4822844"/>
            <a:ext cx="864000" cy="864000"/>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61" name="" descr="{&quot;isTemplate&quot;:true,&quot;type&quot;:2}"/>
        <p:cNvGrpSpPr/>
        <p:nvPr/>
      </p:nvGrpSpPr>
      <p:grpSpPr>
        <a:xfrm>
          <a:off x="0" y="0"/>
          <a:ext cx="0" cy="0"/>
        </a:xfrm>
      </p:grpSpPr>
      <p:sp>
        <p:nvSpPr>
          <p:cNvPr id="262" name="标题 1" descr="{&quot;isTemplate&quot;:true,&quot;type&quot;:&quot;title&quot;,&quot;canOmit&quot;:false,&quot;range&quot;:0}"/>
          <p:cNvSpPr txBox="1"/>
          <p:nvPr/>
        </p:nvSpPr>
        <p:spPr>
          <a:xfrm>
            <a:off x="392698" y="4923294"/>
            <a:ext cx="11215502"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7200"/>
              <a:t>争议解决条款的独立性原则</a:t>
            </a:r>
            <a:endParaRPr/>
          </a:p>
        </p:txBody>
      </p:sp>
      <p:sp>
        <p:nvSpPr>
          <p:cNvPr id="263"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02</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64" name="" descr="{&quot;isTemplate&quot;:true,&quot;type&quot;:3}"/>
        <p:cNvGrpSpPr/>
        <p:nvPr/>
      </p:nvGrpSpPr>
      <p:grpSpPr>
        <a:xfrm>
          <a:off x="0" y="0"/>
          <a:ext cx="0" cy="0"/>
        </a:xfrm>
      </p:grpSpPr>
      <p:pic>
        <p:nvPicPr>
          <p:cNvPr id="265"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66"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67" name="Group 598"/>
            <p:cNvGrpSpPr/>
            <p:nvPr/>
          </p:nvGrpSpPr>
          <p:grpSpPr>
            <a:xfrm>
              <a:off x="763829" y="1414808"/>
              <a:ext cx="6972294" cy="2337649"/>
              <a:chOff x="763829" y="1414808"/>
              <a:chExt cx="6972294" cy="2337649"/>
            </a:xfrm>
          </p:grpSpPr>
          <p:sp>
            <p:nvSpPr>
              <p:cNvPr id="268"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争议解决条款独立性的含义</a:t>
                </a:r>
                <a:endParaRPr/>
              </a:p>
            </p:txBody>
          </p:sp>
          <p:sp>
            <p:nvSpPr>
              <p:cNvPr id="269"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争议解决条款独立性是指争议解决条款在合同中的地位，不受合同其他条款的影响，具有独立的效力。</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争议解决条款独立性是指争议解决条款在合同中的适用，不受合同其他条款的制约，具有独立的适用性。</a:t>
                </a:r>
                <a:endParaRPr/>
              </a:p>
            </p:txBody>
          </p:sp>
          <p:sp>
            <p:nvSpPr>
              <p:cNvPr id="270"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1"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2"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73"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74" name="Group 591"/>
            <p:cNvGrpSpPr/>
            <p:nvPr/>
          </p:nvGrpSpPr>
          <p:grpSpPr>
            <a:xfrm>
              <a:off x="689593" y="3949139"/>
              <a:ext cx="7078256" cy="2128975"/>
              <a:chOff x="689593" y="3949139"/>
              <a:chExt cx="7078256" cy="2128975"/>
            </a:xfrm>
          </p:grpSpPr>
          <p:sp>
            <p:nvSpPr>
              <p:cNvPr id="275"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争议解决条款独立性的意义</a:t>
                </a:r>
                <a:endParaRPr/>
              </a:p>
            </p:txBody>
          </p:sp>
          <p:sp>
            <p:nvSpPr>
              <p:cNvPr id="276"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争议解决条款独立性有助于保护合同双方的合法权益，确保争议解决条款在合同履行过程中的效力。</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争议解决条款独立性有助于维护合同关系的稳定，确保争议解决条款在合同履行过程中的适用性。</a:t>
                </a:r>
                <a:endParaRPr/>
              </a:p>
            </p:txBody>
          </p:sp>
          <p:sp>
            <p:nvSpPr>
              <p:cNvPr id="277"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8"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9"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80"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81"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争议解决条款独立性的含义及意义</a:t>
            </a:r>
            <a:endParaRPr lang="en-US" altLang="zh-CN" sz="2800" b="1">
              <a:latin typeface="+mj-ea"/>
              <a:ea typeface="+mj-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82" name="" descr="{&quot;isTemplate&quot;:true,&quot;type&quot;:3}"/>
        <p:cNvGrpSpPr/>
        <p:nvPr/>
      </p:nvGrpSpPr>
      <p:grpSpPr>
        <a:xfrm>
          <a:off x="0" y="0"/>
          <a:ext cx="0" cy="0"/>
        </a:xfrm>
      </p:grpSpPr>
      <p:sp>
        <p:nvSpPr>
          <p:cNvPr id="283"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争议解决条款独立性的法律依据</a:t>
            </a:r>
            <a:endParaRPr lang="en-US" altLang="zh-CN" sz="2800" b="1">
              <a:latin typeface="+mj-ea"/>
              <a:ea typeface="+mj-ea"/>
            </a:endParaRPr>
          </a:p>
        </p:txBody>
      </p:sp>
      <p:grpSp>
        <p:nvGrpSpPr>
          <p:cNvPr id="284" name=""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285" name=""/>
            <p:cNvGrpSpPr/>
            <p:nvPr/>
          </p:nvGrpSpPr>
          <p:grpSpPr>
            <a:xfrm>
              <a:off x="660399" y="2074672"/>
              <a:ext cx="5100082" cy="4536540"/>
              <a:chOff x="660399" y="2074672"/>
              <a:chExt cx="5100082" cy="4536540"/>
            </a:xfrm>
          </p:grpSpPr>
          <p:sp>
            <p:nvSpPr>
              <p:cNvPr id="286"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87"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合同法的规定</a:t>
                </a:r>
                <a:endParaRPr lang="en-US" altLang="zh-CN" sz="2000" b="1">
                  <a:latin typeface="Microsoft YaHei" panose="020b0503020204020204" pitchFamily="34" charset="-122"/>
                  <a:ea typeface="Microsoft YaHei" panose="020b0503020204020204" pitchFamily="34" charset="-122"/>
                </a:endParaRPr>
              </a:p>
            </p:txBody>
          </p:sp>
          <p:sp>
            <p:nvSpPr>
              <p:cNvPr id="288"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合同法规定，合同当事人可以约定争议解决方式，争议解决条款具有独立性。</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合同法规定，合同当事人可以约定争议解决方式的适用，争议解决条款具有独立性。</a:t>
                </a:r>
                <a:endParaRPr/>
              </a:p>
            </p:txBody>
          </p:sp>
          <p:pic>
            <p:nvPicPr>
              <p:cNvPr id="289"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290" name=""/>
            <p:cNvGrpSpPr/>
            <p:nvPr/>
          </p:nvGrpSpPr>
          <p:grpSpPr>
            <a:xfrm>
              <a:off x="6431519" y="2074672"/>
              <a:ext cx="5100082" cy="4536540"/>
              <a:chOff x="660399" y="2074672"/>
              <a:chExt cx="5100082" cy="4536540"/>
            </a:xfrm>
          </p:grpSpPr>
          <p:sp>
            <p:nvSpPr>
              <p:cNvPr id="291"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92"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司法解释的规定</a:t>
                </a:r>
                <a:endParaRPr lang="en-US" altLang="zh-CN" sz="2000" b="1">
                  <a:latin typeface="Microsoft YaHei" panose="020b0503020204020204" pitchFamily="34" charset="-122"/>
                  <a:ea typeface="Microsoft YaHei" panose="020b0503020204020204" pitchFamily="34" charset="-122"/>
                </a:endParaRPr>
              </a:p>
            </p:txBody>
          </p:sp>
          <p:sp>
            <p:nvSpPr>
              <p:cNvPr id="293"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最高人民法院有关司法解释规定，争议解决条款在合同中具有独立性，不受合同其他条款的影响。</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最高人民法院有关司法解释规定，争议解决条款在合同中具有独立性，不受合同其他条款的制约。</a:t>
                </a:r>
                <a:endParaRPr/>
              </a:p>
            </p:txBody>
          </p:sp>
          <p:pic>
            <p:nvPicPr>
              <p:cNvPr id="294"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5" name="" descr="{&quot;isTemplate&quot;:true,&quot;type&quot;:3}"/>
        <p:cNvGrpSpPr/>
        <p:nvPr/>
      </p:nvGrpSpPr>
      <p:grpSpPr>
        <a:xfrm>
          <a:off x="0" y="0"/>
          <a:ext cx="0" cy="0"/>
        </a:xfrm>
      </p:grpSpPr>
      <p:sp>
        <p:nvSpPr>
          <p:cNvPr id="296"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争议解决条款独立性的实践应用</a:t>
            </a:r>
            <a:endParaRPr lang="en-US" altLang="zh-CN" sz="2800" b="1">
              <a:latin typeface="+mj-ea"/>
              <a:ea typeface="+mj-ea"/>
            </a:endParaRPr>
          </a:p>
        </p:txBody>
      </p:sp>
      <p:grpSp>
        <p:nvGrpSpPr>
          <p:cNvPr id="297" name=""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298" name=""/>
            <p:cNvGrpSpPr/>
            <p:nvPr/>
          </p:nvGrpSpPr>
          <p:grpSpPr>
            <a:xfrm>
              <a:off x="660399" y="2074672"/>
              <a:ext cx="5100082" cy="4536540"/>
              <a:chOff x="660399" y="2074672"/>
              <a:chExt cx="5100082" cy="4536540"/>
            </a:xfrm>
          </p:grpSpPr>
          <p:sp>
            <p:nvSpPr>
              <p:cNvPr id="299"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300"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争议解决条款独立性的应用</a:t>
                </a:r>
                <a:endParaRPr lang="en-US" altLang="zh-CN" sz="2000" b="1">
                  <a:latin typeface="Microsoft YaHei" panose="020b0503020204020204" pitchFamily="34" charset="-122"/>
                  <a:ea typeface="Microsoft YaHei" panose="020b0503020204020204" pitchFamily="34" charset="-122"/>
                </a:endParaRPr>
              </a:p>
            </p:txBody>
          </p:sp>
          <p:sp>
            <p:nvSpPr>
              <p:cNvPr id="301"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在合同履行过程中，争议解决条款独立性有助于保护合同双方的合法权益，确保争议解决条款的效力。</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在合同履行过程中，争议解决条款独立性有助于维护合同关系的稳定，确保争议解决条款的适用性。</a:t>
                </a:r>
                <a:endParaRPr/>
              </a:p>
            </p:txBody>
          </p:sp>
          <p:pic>
            <p:nvPicPr>
              <p:cNvPr id="302"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303" name=""/>
            <p:cNvGrpSpPr/>
            <p:nvPr/>
          </p:nvGrpSpPr>
          <p:grpSpPr>
            <a:xfrm>
              <a:off x="6431519" y="2074672"/>
              <a:ext cx="5100082" cy="4536540"/>
              <a:chOff x="660399" y="2074672"/>
              <a:chExt cx="5100082" cy="4536540"/>
            </a:xfrm>
          </p:grpSpPr>
          <p:sp>
            <p:nvSpPr>
              <p:cNvPr id="304"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305"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争议解决条款独立性的案例分析</a:t>
                </a:r>
                <a:endParaRPr lang="en-US" altLang="zh-CN" sz="2000" b="1">
                  <a:latin typeface="Microsoft YaHei" panose="020b0503020204020204" pitchFamily="34" charset="-122"/>
                  <a:ea typeface="Microsoft YaHei" panose="020b0503020204020204" pitchFamily="34" charset="-122"/>
                </a:endParaRPr>
              </a:p>
            </p:txBody>
          </p:sp>
          <p:sp>
            <p:nvSpPr>
              <p:cNvPr id="306"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最高人民法院有关争议解决条款独立性的案例分析，有助于理解争议解决条款独立性的含义和意义。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最高人民法院有关争议解决条款独立性的案例分析，有助于掌握争议解决条款独立性的适用原则和方法。</a:t>
                </a:r>
                <a:endParaRPr/>
              </a:p>
            </p:txBody>
          </p:sp>
          <p:pic>
            <p:nvPicPr>
              <p:cNvPr id="307"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 name="" descr="{&quot;isTemplate&quot;:true,&quot;type&quot;:2}"/>
        <p:cNvGrpSpPr/>
        <p:nvPr/>
      </p:nvGrpSpPr>
      <p:grpSpPr>
        <a:xfrm>
          <a:off x="0" y="0"/>
          <a:ext cx="0" cy="0"/>
        </a:xfrm>
      </p:grpSpPr>
      <p:sp>
        <p:nvSpPr>
          <p:cNvPr id="8" name="标题 1" descr="{&quot;isTemplate&quot;:true,&quot;type&quot;:&quot;title&quot;,&quot;canOmit&quot;:false,&quot;range&quot;:0}"/>
          <p:cNvSpPr txBox="1"/>
          <p:nvPr/>
        </p:nvSpPr>
        <p:spPr>
          <a:xfrm>
            <a:off x="392698" y="4923294"/>
            <a:ext cx="11215502"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7200"/>
              <a:t>争议解决条款的类型及选择</a:t>
            </a:r>
            <a:endParaRPr/>
          </a:p>
        </p:txBody>
      </p:sp>
      <p:sp>
        <p:nvSpPr>
          <p:cNvPr id="9"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03</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 name="" descr="{&quot;isTemplate&quot;:true,&quot;type&quot;:3}"/>
        <p:cNvGrpSpPr/>
        <p:nvPr/>
      </p:nvGrpSpPr>
      <p:grpSpPr>
        <a:xfrm>
          <a:off x="0" y="0"/>
          <a:ext cx="0" cy="0"/>
        </a:xfrm>
      </p:grpSpPr>
      <p:pic>
        <p:nvPicPr>
          <p:cNvPr id="11"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12"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13" name="Group 598"/>
            <p:cNvGrpSpPr/>
            <p:nvPr/>
          </p:nvGrpSpPr>
          <p:grpSpPr>
            <a:xfrm>
              <a:off x="763829" y="1414808"/>
              <a:ext cx="6972294" cy="2337649"/>
              <a:chOff x="763829" y="1414808"/>
              <a:chExt cx="6972294" cy="2337649"/>
            </a:xfrm>
          </p:grpSpPr>
          <p:sp>
            <p:nvSpPr>
              <p:cNvPr id="14"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诉讼解决条款的含义</a:t>
                </a:r>
                <a:endParaRPr/>
              </a:p>
            </p:txBody>
          </p:sp>
          <p:sp>
            <p:nvSpPr>
              <p:cNvPr id="15"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诉讼解决条款是指合同当事人约定在合同争议发生时，通过诉讼方式解决争议的条款。</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诉讼解决条款是指合同当事人约定在合同争议发生时，通过诉讼途径解决争议的条款。</a:t>
                </a:r>
                <a:endParaRPr/>
              </a:p>
            </p:txBody>
          </p:sp>
          <p:sp>
            <p:nvSpPr>
              <p:cNvPr id="16"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9"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0" name="Group 591"/>
            <p:cNvGrpSpPr/>
            <p:nvPr/>
          </p:nvGrpSpPr>
          <p:grpSpPr>
            <a:xfrm>
              <a:off x="689593" y="3949139"/>
              <a:ext cx="7078256" cy="2128975"/>
              <a:chOff x="689593" y="3949139"/>
              <a:chExt cx="7078256" cy="2128975"/>
            </a:xfrm>
          </p:grpSpPr>
          <p:sp>
            <p:nvSpPr>
              <p:cNvPr id="21"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诉讼解决条款的特点</a:t>
                </a:r>
                <a:endParaRPr/>
              </a:p>
            </p:txBody>
          </p:sp>
          <p:sp>
            <p:nvSpPr>
              <p:cNvPr id="22"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诉讼解决条款具有法律约束力，合同双方必须遵守。</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诉讼解决条款具有公开性，合同纠纷可以通过法院判决公开解决。</a:t>
                </a:r>
                <a:endParaRPr/>
              </a:p>
            </p:txBody>
          </p:sp>
          <p:sp>
            <p:nvSpPr>
              <p:cNvPr id="23"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6"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7"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诉讼解决条款及其特点</a:t>
            </a:r>
            <a:endParaRPr lang="en-US" altLang="zh-CN" sz="2800" b="1">
              <a:latin typeface="+mj-ea"/>
              <a:ea typeface="+mj-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8" name="" descr="{&quot;isTemplate&quot;:true,&quot;type&quot;:3}"/>
        <p:cNvGrpSpPr/>
        <p:nvPr/>
      </p:nvGrpSpPr>
      <p:grpSpPr>
        <a:xfrm>
          <a:off x="0" y="0"/>
          <a:ext cx="0" cy="0"/>
        </a:xfrm>
      </p:grpSpPr>
      <p:sp>
        <p:nvSpPr>
          <p:cNvPr id="29"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仲裁解决条款及其特点</a:t>
            </a:r>
            <a:endParaRPr lang="en-US" altLang="zh-CN" sz="2800" b="1">
              <a:latin typeface="+mj-ea"/>
              <a:ea typeface="+mj-ea"/>
            </a:endParaRPr>
          </a:p>
        </p:txBody>
      </p:sp>
      <p:grpSp>
        <p:nvGrpSpPr>
          <p:cNvPr id="30" name=""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31" name=""/>
            <p:cNvGrpSpPr/>
            <p:nvPr/>
          </p:nvGrpSpPr>
          <p:grpSpPr>
            <a:xfrm>
              <a:off x="660399" y="2074672"/>
              <a:ext cx="5100082" cy="4536540"/>
              <a:chOff x="660399" y="2074672"/>
              <a:chExt cx="5100082" cy="4536540"/>
            </a:xfrm>
          </p:grpSpPr>
          <p:sp>
            <p:nvSpPr>
              <p:cNvPr id="32"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33"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仲裁解决条款的含义</a:t>
                </a:r>
                <a:endParaRPr lang="en-US" altLang="zh-CN" sz="2000" b="1">
                  <a:latin typeface="Microsoft YaHei" panose="020b0503020204020204" pitchFamily="34" charset="-122"/>
                  <a:ea typeface="Microsoft YaHei" panose="020b0503020204020204" pitchFamily="34" charset="-122"/>
                </a:endParaRPr>
              </a:p>
            </p:txBody>
          </p:sp>
          <p:sp>
            <p:nvSpPr>
              <p:cNvPr id="34"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仲裁解决条款是指合同当事人约定在合同争议发生时，通过仲裁方式解决争议的条款。</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仲裁解决条款是指合同当事人约定在合同争议发生时，通过仲裁途径解决争议的条款。</a:t>
                </a:r>
                <a:endParaRPr/>
              </a:p>
            </p:txBody>
          </p:sp>
          <p:pic>
            <p:nvPicPr>
              <p:cNvPr id="35"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36" name=""/>
            <p:cNvGrpSpPr/>
            <p:nvPr/>
          </p:nvGrpSpPr>
          <p:grpSpPr>
            <a:xfrm>
              <a:off x="6431519" y="2074672"/>
              <a:ext cx="5100082" cy="4536540"/>
              <a:chOff x="660399" y="2074672"/>
              <a:chExt cx="5100082" cy="4536540"/>
            </a:xfrm>
          </p:grpSpPr>
          <p:sp>
            <p:nvSpPr>
              <p:cNvPr id="37"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38"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仲裁解决条款的特点</a:t>
                </a:r>
                <a:endParaRPr lang="en-US" altLang="zh-CN" sz="2000" b="1">
                  <a:latin typeface="Microsoft YaHei" panose="020b0503020204020204" pitchFamily="34" charset="-122"/>
                  <a:ea typeface="Microsoft YaHei" panose="020b0503020204020204" pitchFamily="34" charset="-122"/>
                </a:endParaRPr>
              </a:p>
            </p:txBody>
          </p:sp>
          <p:sp>
            <p:nvSpPr>
              <p:cNvPr id="39"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仲裁解决条款具有法律约束力，合同双方必须遵守。</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仲裁解决条款具有保密性，合同纠纷可以通过仲裁机构保密解决。</a:t>
                </a:r>
                <a:endParaRPr/>
              </a:p>
            </p:txBody>
          </p:sp>
          <p:pic>
            <p:nvPicPr>
              <p:cNvPr id="40"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41" name="" descr="{&quot;isTemplate&quot;:true,&quot;type&quot;:3}"/>
        <p:cNvGrpSpPr/>
        <p:nvPr/>
      </p:nvGrpSpPr>
      <p:grpSpPr>
        <a:xfrm>
          <a:off x="0" y="0"/>
          <a:ext cx="0" cy="0"/>
        </a:xfrm>
      </p:grpSpPr>
      <p:pic>
        <p:nvPicPr>
          <p:cNvPr id="42"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43"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44" name="Group 598"/>
            <p:cNvGrpSpPr/>
            <p:nvPr/>
          </p:nvGrpSpPr>
          <p:grpSpPr>
            <a:xfrm>
              <a:off x="763829" y="1414808"/>
              <a:ext cx="6972294" cy="2337649"/>
              <a:chOff x="763829" y="1414808"/>
              <a:chExt cx="6972294" cy="2337649"/>
            </a:xfrm>
          </p:grpSpPr>
          <p:sp>
            <p:nvSpPr>
              <p:cNvPr id="45"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调解解决条款的含义</a:t>
                </a:r>
                <a:endParaRPr/>
              </a:p>
            </p:txBody>
          </p:sp>
          <p:sp>
            <p:nvSpPr>
              <p:cNvPr id="46"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调解解决条款是指合同当事人约定在合同争议发生时，通过调解方式解决争议的条款。</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调解解决条款是指合同当事人约定在合同争议发生时，通过调解途径解决争议的条款。</a:t>
                </a:r>
                <a:endParaRPr/>
              </a:p>
            </p:txBody>
          </p:sp>
          <p:sp>
            <p:nvSpPr>
              <p:cNvPr id="47"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9"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50"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51" name="Group 591"/>
            <p:cNvGrpSpPr/>
            <p:nvPr/>
          </p:nvGrpSpPr>
          <p:grpSpPr>
            <a:xfrm>
              <a:off x="689593" y="3949139"/>
              <a:ext cx="7078256" cy="2128975"/>
              <a:chOff x="689593" y="3949139"/>
              <a:chExt cx="7078256" cy="2128975"/>
            </a:xfrm>
          </p:grpSpPr>
          <p:sp>
            <p:nvSpPr>
              <p:cNvPr id="52"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调解解决条款的特点</a:t>
                </a:r>
                <a:endParaRPr/>
              </a:p>
            </p:txBody>
          </p:sp>
          <p:sp>
            <p:nvSpPr>
              <p:cNvPr id="53"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调解解决条款具有自愿性，合同双方可以自愿选择是否进行调解。</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调解解决条款具有灵活性，调解过程和结果可以根据合同双方的需求进行调整。</a:t>
                </a:r>
                <a:endParaRPr/>
              </a:p>
            </p:txBody>
          </p:sp>
          <p:sp>
            <p:nvSpPr>
              <p:cNvPr id="54"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57"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58"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调解解决条款及其特点</a:t>
            </a:r>
            <a:endParaRPr lang="en-US" altLang="zh-CN" sz="2800" b="1">
              <a:latin typeface="+mj-ea"/>
              <a:ea typeface="+mj-ea"/>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9" name="" descr="{&quot;isTemplate&quot;:true,&quot;type&quot;:3}"/>
        <p:cNvGrpSpPr/>
        <p:nvPr/>
      </p:nvGrpSpPr>
      <p:grpSpPr>
        <a:xfrm>
          <a:off x="0" y="0"/>
          <a:ext cx="0" cy="0"/>
        </a:xfrm>
      </p:grpSpPr>
      <p:pic>
        <p:nvPicPr>
          <p:cNvPr id="60"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61"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62" name="Group 598"/>
            <p:cNvGrpSpPr/>
            <p:nvPr/>
          </p:nvGrpSpPr>
          <p:grpSpPr>
            <a:xfrm>
              <a:off x="763829" y="1414808"/>
              <a:ext cx="6972294" cy="2337649"/>
              <a:chOff x="763829" y="1414808"/>
              <a:chExt cx="6972294" cy="2337649"/>
            </a:xfrm>
          </p:grpSpPr>
          <p:sp>
            <p:nvSpPr>
              <p:cNvPr id="63"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根据合同性质和争议特点选择争议解决条款</a:t>
                </a:r>
                <a:endParaRPr/>
              </a:p>
            </p:txBody>
          </p:sp>
          <p:sp>
            <p:nvSpPr>
              <p:cNvPr id="64"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对于涉及法律强制性规定的合同，可以选择诉讼解决条款。</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对于涉及商业秘密和敏感信息的合同，可以选择仲裁解决条款。</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对于争议较小且希望尽快解决的合同，可以选择调解解决条款。</a:t>
                </a:r>
                <a:endParaRPr/>
              </a:p>
            </p:txBody>
          </p:sp>
          <p:sp>
            <p:nvSpPr>
              <p:cNvPr id="65"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68"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69" name="Group 591"/>
            <p:cNvGrpSpPr/>
            <p:nvPr/>
          </p:nvGrpSpPr>
          <p:grpSpPr>
            <a:xfrm>
              <a:off x="689593" y="3949139"/>
              <a:ext cx="7078256" cy="2128975"/>
              <a:chOff x="689593" y="3949139"/>
              <a:chExt cx="7078256" cy="2128975"/>
            </a:xfrm>
          </p:grpSpPr>
          <p:sp>
            <p:nvSpPr>
              <p:cNvPr id="70"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考虑合同双方的需求和意愿选择争议解决条款</a:t>
                </a:r>
                <a:endParaRPr/>
              </a:p>
            </p:txBody>
          </p:sp>
          <p:sp>
            <p:nvSpPr>
              <p:cNvPr id="71"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考虑合同双方对争议解决方式的期望和需求，选择双方都能接受的争议解决条款。</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考虑合同双方在争议解决过程中的意愿，选择能够促进双方友好合作的争议解决条款。</a:t>
                </a:r>
                <a:endParaRPr/>
              </a:p>
            </p:txBody>
          </p:sp>
          <p:sp>
            <p:nvSpPr>
              <p:cNvPr id="72"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75"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76"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选择合适的争议解决条款</a:t>
            </a:r>
            <a:endParaRPr lang="en-US" altLang="zh-CN" sz="2800" b="1">
              <a:latin typeface="+mj-ea"/>
              <a:ea typeface="+mj-ea"/>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7" name="" descr="{&quot;isTemplate&quot;:true,&quot;type&quot;:2}"/>
        <p:cNvGrpSpPr/>
        <p:nvPr/>
      </p:nvGrpSpPr>
      <p:grpSpPr>
        <a:xfrm>
          <a:off x="0" y="0"/>
          <a:ext cx="0" cy="0"/>
        </a:xfrm>
      </p:grpSpPr>
      <p:sp>
        <p:nvSpPr>
          <p:cNvPr id="78" name="标题 1" descr="{&quot;isTemplate&quot;:true,&quot;type&quot;:&quot;title&quot;,&quot;canOmit&quot;:false,&quot;range&quot;:0}"/>
          <p:cNvSpPr txBox="1"/>
          <p:nvPr/>
        </p:nvSpPr>
        <p:spPr>
          <a:xfrm>
            <a:off x="392698" y="4923294"/>
            <a:ext cx="11215502"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7200"/>
              <a:t>争议解决条款在合同中的设置</a:t>
            </a:r>
            <a:endParaRPr/>
          </a:p>
        </p:txBody>
      </p:sp>
      <p:sp>
        <p:nvSpPr>
          <p:cNvPr id="79"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04</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https://d.book118.com/787104163111006043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techno_mountain_gray">
      <a:dk1>
        <a:srgbClr val="000000"/>
      </a:dk1>
      <a:lt1>
        <a:srgbClr val="FFFFFF"/>
      </a:lt1>
      <a:dk2>
        <a:srgbClr val="1A1D20"/>
      </a:dk2>
      <a:lt2>
        <a:srgbClr val="EFF1F2"/>
      </a:lt2>
      <a:accent1>
        <a:srgbClr val="5D6897"/>
      </a:accent1>
      <a:accent2>
        <a:srgbClr val="AFBFD5"/>
      </a:accent2>
      <a:accent3>
        <a:srgbClr val="7384B0"/>
      </a:accent3>
      <a:accent4>
        <a:srgbClr val="424E82"/>
      </a:accent4>
      <a:accent5>
        <a:srgbClr val="C0C9D8"/>
      </a:accent5>
      <a:accent6>
        <a:srgbClr val="7D8893"/>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98</Paragraphs>
  <Slides>16</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16</vt:i4>
      </vt:variant>
    </vt:vector>
  </HeadingPairs>
  <TitlesOfParts>
    <vt:vector baseType="lpstr" size="25">
      <vt:lpstr>Arial</vt:lpstr>
      <vt:lpstr>Calibri</vt:lpstr>
      <vt:lpstr>Arial Black</vt:lpstr>
      <vt:lpstr>微软雅黑</vt:lpstr>
      <vt:lpstr>黑体</vt:lpstr>
      <vt:lpstr>Microsoft YaHei</vt:lpstr>
      <vt:lpstr>Microsoft YaHei Light</vt:lpstr>
      <vt:lpstr>Microsoft Yahei</vt:lpstr>
      <vt:lpstr>Office Theme</vt:lpstr>
      <vt:lpstr>《民法典》合同编解读之争议解决条款的独立性</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2024-09-17T09:37:37.282</cp:lastPrinted>
  <dcterms:created xsi:type="dcterms:W3CDTF">2024-09-17T01:37:37Z</dcterms:created>
  <dcterms:modified xsi:type="dcterms:W3CDTF">2024-09-17T01:37:39Z</dcterms:modified>
</cp:coreProperties>
</file>