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8217AC-98C4-45FF-8AE7-09CF6BBB5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B97AF-8D72-4A6A-8AE2-1DCE2CE2D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1F6C7F-F6B8-4E61-9266-A45F4865B5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582A27-AC87-4AD8-BC03-A7DDD2F343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A58749-DCAE-423D-96AB-12973EBB5F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C7F4CE-D027-4D89-B5DE-6A57D1BBE3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DEADE6-76F8-4006-9D9C-A9EF2DDE0D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735F36-C40A-45D8-A9E9-582075792D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5FED21-1B74-4516-92C0-5C003C9A15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6A9928-1674-46A8-AC62-065C31FAB9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7D2057-6C6B-4FAB-82DB-C0F272217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11606603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新生儿重力喂奶</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新生儿重力喂奶的介绍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新生儿重力喂奶的适用情况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新生儿重力喂奶的正确使用方法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新生儿重力喂奶的常见问题和解决方案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新生儿重力喂奶的清洁和维护</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新生儿重力喂奶与其他喂养方式的比较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新生儿重力喂奶的介绍</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原理</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新生儿重力喂奶是指利用重力的原理，使奶水通过重力的作用自然流入宝宝的口中，而不需要使用吸吮的方式。</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新生儿重力喂奶的原理主要是利用奶瓶内外的压力差，使奶水在重力的作用下从奶瓶流出，通过奶嘴流入宝宝的口中。</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新生儿重力喂奶的历史可以追溯到20世纪初，当时人们开始尝试使用各种方法来简化喂养过程。随着技术的不断进步，新生儿重力喂奶逐渐成为一种可行的喂养方式。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新生儿重力喂奶的发展主要得益于材料科学的进步和设计理念的更新。现代的奶瓶和奶嘴设计更加符合宝宝的生理特点和需求，使得重力喂奶更加方便、安全和舒适。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历史和发展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新生儿重力喂奶的优点包括方便、省力、易于控制流量和温度等。此外，重力喂奶还可以减少宝宝因吸吮而产生的疲劳感，减轻妈妈的哺乳压力。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虽然新生儿重力喂奶具有许多优点，但它也存在一些局限性。例如，由于奶水是通过重力流入宝宝的口中，因此可能会造成宝宝吞咽困难或过度饱食的情况。此外，如果奶嘴的设计不合理或使用不当，还可能会导致宝宝吸入空气或发生溢奶现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局限性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优点和局限性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新生儿重力喂奶的适用情况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46" r="1046"/>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891" r="1891"/>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201" r="1201"/>
          <a:stretch>
            <a:fillRect/>
          </a:stretch>
        </p:blipFill>
        <p:spPr>
          <a:xfrm>
            <a:off x="8842438" y="3854863"/>
            <a:ext cx="2558510" cy="2621472"/>
          </a:xfrm>
          <a:prstGeom prst="rect">
            <a:avLst/>
          </a:prstGeom>
        </p:spPr>
      </p:pic>
      <p:pic>
        <p:nvPicPr>
          <p:cNvPr id="5" name="Picture 5"/>
          <p:cNvPicPr>
            <a:picLocks noChangeAspect="1"/>
          </p:cNvPicPr>
          <p:nvPr/>
        </p:nvPicPr>
        <p:blipFill>
          <a:blip r:embed="rId5"/>
          <a:srcRect l="10397" r="10397"/>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8" name="Connector 8"/>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9" name="Group 9"/>
          <p:cNvGrpSpPr/>
          <p:nvPr/>
        </p:nvGrpSpPr>
        <p:grpSpPr>
          <a:xfrm>
            <a:off x="8842439" y="1144815"/>
            <a:ext cx="2558510" cy="2593557"/>
            <a:chOff x="8842439" y="1144815"/>
            <a:chExt cx="2558510" cy="2593557"/>
          </a:xfrm>
        </p:grpSpPr>
        <p:sp>
          <p:nvSpPr>
            <p:cNvPr id="10" name="AutoShape 10"/>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1" name="Connector 11"/>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2" name="Group 12"/>
          <p:cNvGrpSpPr/>
          <p:nvPr/>
        </p:nvGrpSpPr>
        <p:grpSpPr>
          <a:xfrm>
            <a:off x="3521636" y="1144815"/>
            <a:ext cx="2511690" cy="2593557"/>
            <a:chOff x="3521636" y="1144815"/>
            <a:chExt cx="2511690" cy="2593557"/>
          </a:xfrm>
        </p:grpSpPr>
        <p:sp>
          <p:nvSpPr>
            <p:cNvPr id="13" name="AutoShape 13"/>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新生儿重力喂奶适用于出生后不久的婴儿，通常在出生后的第一周内。</a:t>
            </a:r>
            <a:endParaRPr lang="en-US" sz="1100"/>
          </a:p>
        </p:txBody>
      </p:sp>
      <p:grpSp>
        <p:nvGrpSpPr>
          <p:cNvPr id="16" name="Group 16"/>
          <p:cNvGrpSpPr/>
          <p:nvPr/>
        </p:nvGrpSpPr>
        <p:grpSpPr>
          <a:xfrm>
            <a:off x="6158675" y="3854863"/>
            <a:ext cx="2558510" cy="2621472"/>
            <a:chOff x="6158675" y="3854863"/>
            <a:chExt cx="2558510" cy="2621472"/>
          </a:xfrm>
        </p:grpSpPr>
        <p:sp>
          <p:nvSpPr>
            <p:cNvPr id="17" name="AutoShape 17"/>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906577" y="4324921"/>
            <a:ext cx="1062610" cy="887826"/>
            <a:chOff x="6906577" y="4324921"/>
            <a:chExt cx="1062610" cy="887826"/>
          </a:xfrm>
        </p:grpSpPr>
        <p:sp>
          <p:nvSpPr>
            <p:cNvPr id="19" name="Freeform 19"/>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6221730" y="5263039"/>
            <a:ext cx="2432304" cy="886682"/>
            <a:chOff x="6221730" y="5263039"/>
            <a:chExt cx="2432304" cy="886682"/>
          </a:xfrm>
        </p:grpSpPr>
        <p:sp>
          <p:nvSpPr>
            <p:cNvPr id="24" name="AutoShape 24"/>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这个阶段是新生儿开始适应外界环境和建立母乳喂养习惯的关键时期。</a:t>
              </a:r>
              <a:endParaRPr lang="en-US" sz="1100"/>
            </a:p>
          </p:txBody>
        </p:sp>
      </p:grpSp>
      <p:sp>
        <p:nvSpPr>
          <p:cNvPr id="25" name="TextBox 25"/>
          <p:cNvSpPr txBox="1"/>
          <p:nvPr/>
        </p:nvSpPr>
        <p:spPr>
          <a:xfrm>
            <a:off x="1224547" y="476745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26" name="Connector 26"/>
          <p:cNvCxnSpPr/>
          <p:nvPr/>
        </p:nvCxnSpPr>
        <p:spPr>
          <a:xfrm>
            <a:off x="1224547" y="5563744"/>
            <a:ext cx="1754505" cy="0"/>
          </a:xfrm>
          <a:prstGeom prst="line">
            <a:avLst/>
          </a:prstGeom>
          <a:ln w="19050">
            <a:solidFill>
              <a:srgbClr val="FFFFFF">
                <a:alpha val="100000"/>
              </a:srgbClr>
            </a:solidFill>
            <a:prstDash val="dash"/>
          </a:ln>
        </p:spPr>
      </p:cxnSp>
      <p:sp>
        <p:nvSpPr>
          <p:cNvPr id="27" name="TextBox 27"/>
          <p:cNvSpPr txBox="1"/>
          <p:nvPr/>
        </p:nvSpPr>
        <p:spPr>
          <a:xfrm>
            <a:off x="9245632" y="19865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28" name="Connector 28"/>
          <p:cNvCxnSpPr/>
          <p:nvPr/>
        </p:nvCxnSpPr>
        <p:spPr>
          <a:xfrm>
            <a:off x="9245632" y="2813837"/>
            <a:ext cx="1754505" cy="0"/>
          </a:xfrm>
          <a:prstGeom prst="line">
            <a:avLst/>
          </a:prstGeom>
          <a:ln w="19050">
            <a:solidFill>
              <a:srgbClr val="FFFFFF">
                <a:alpha val="100000"/>
              </a:srgbClr>
            </a:solidFill>
            <a:prstDash val="dash"/>
          </a:ln>
        </p:spPr>
      </p:cxn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适用年龄段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新生儿重力喂奶适用于体重在正常范围内的婴儿，通常是2.5公斤至4公斤之间。</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身高范围通常在47厘米至53厘米之间。</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适用体重和身高范围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如果新生儿有特殊的健康问题，如早产、低血糖、呼吸困难等，可能不适合使用重力喂奶。</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t="5563" b="5563"/>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11535" r="11535"/>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l="14900" r="14900"/>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在使用新生儿重力喂奶时，需要注意正确的姿势和技巧，以免造成婴儿的不适或伤害。</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家长应该密切观察婴儿的反应和进食情况，如果发现异常应及时咨询医生。</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不适用的情况和注意事项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新生儿重力喂奶的正确使用方法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在使用前，应将奶瓶和奶嘴彻底清洗干净，并确保没有残留物。</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确保奶瓶和奶嘴清洁</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将温水倒入奶瓶中，注意水温不宜过热，以免烫伤宝宝。</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准备温水</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确保奶嘴没有破损或堵塞，以保证奶水顺畅流出。</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检查奶嘴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准备工作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https://d.book118.com/787116066035006044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2024-09-18T11:48:34.005</cp:lastPrinted>
  <dcterms:created xsi:type="dcterms:W3CDTF">2024-09-18T03:48:34Z</dcterms:created>
  <dcterms:modified xsi:type="dcterms:W3CDTF">2024-09-18T03:48:36Z</dcterms:modified>
</cp:coreProperties>
</file>