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NCSVNH+MS-UIGothic"/>
      <p:regular r:id="rId16"/>
    </p:embeddedFont>
    <p:embeddedFont>
      <p:font typeface="UOCMQP+CGVWTB+ArialMT"/>
      <p:regular r:id="rId17"/>
    </p:embeddedFont>
    <p:embeddedFont>
      <p:font typeface="NOKHRA+EINKSQ+MicrosoftYaHei-Bold"/>
      <p:regular r:id="rId18"/>
    </p:embeddedFont>
    <p:embeddedFont>
      <p:font typeface="BFJCBF+HGCNGI+Arial-BoldMT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1698B-0363-4232-AB2D-01058EE58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97109-493F-4A5D-B0D9-FEE944E88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3D40D-4ACF-4D4C-A4A1-A9A76F7DA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9E0E3-FA74-4BF5-B570-4C51D364C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A9A05F-B916-4D58-A7A6-3F991AE6C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6F730C-BC1D-4C61-A27A-77AA17F9A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D667BB-5CEA-4DB0-AF0B-B3AB24DAE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B308E-DE59-4D37-B0CB-9A034AB2E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420068-C66D-42CD-BCDE-84534195B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033B7-0318-482A-8C54-F911C1587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AF125-ADFF-4331-A783-3DC1D5FB8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420041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3725" y="3832760"/>
            <a:ext cx="29432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D0D0D"/>
                </a:solidFill>
                <a:latin typeface="NCSVNH+MS-UIGothic"/>
                <a:cs typeface="NCSVNH+MS-UIGothic"/>
              </a:rPr>
              <a:t>与析件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OCMQP+CGVWTB+ArialMT"/>
                <a:cs typeface="UOCMQP+CGVWTB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训诂</a:t>
            </a:r>
            <a:r>
              <a:rPr sz="2400">
                <a:solidFill>
                  <a:srgbClr val="3045FD"/>
                </a:solidFill>
                <a:latin typeface="NCSVNH+MS-UIGothic"/>
                <a:cs typeface="NCSVNH+MS-UIGothic"/>
              </a:rPr>
              <a:t>学概述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OCMQP+CGVWTB+ArialMT"/>
                <a:cs typeface="UOCMQP+CGVWTB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训诂</a:t>
            </a:r>
            <a:r>
              <a:rPr sz="2400">
                <a:solidFill>
                  <a:srgbClr val="3045FD"/>
                </a:solidFill>
                <a:latin typeface="NCSVNH+MS-UIGothic"/>
                <a:cs typeface="NCSVNH+MS-UIGothic"/>
              </a:rPr>
              <a:t>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4089341" cy="18807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OCMQP+CGVWTB+ArialMT"/>
                <a:cs typeface="UOCMQP+CGVWTB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训诂</a:t>
            </a:r>
            <a:r>
              <a:rPr sz="2400">
                <a:solidFill>
                  <a:srgbClr val="3045FD"/>
                </a:solidFill>
                <a:latin typeface="NCSVNH+MS-UIGothic"/>
                <a:cs typeface="NCSVNH+MS-UIGothic"/>
              </a:rPr>
              <a:t>学与其他学科的关系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OCMQP+CGVWTB+ArialMT"/>
                <a:cs typeface="UOCMQP+CGVWTB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训诂</a:t>
            </a:r>
            <a:r>
              <a:rPr sz="2400">
                <a:solidFill>
                  <a:srgbClr val="3045FD"/>
                </a:solidFill>
                <a:latin typeface="NCSVNH+MS-UIGothic"/>
                <a:cs typeface="NCSVNH+MS-UIGothic"/>
              </a:rPr>
              <a:t>学研究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3045FD"/>
                </a:solidFill>
                <a:latin typeface="NCSVNH+MS-UIGothic"/>
                <a:cs typeface="NCSVNH+MS-UIGothic"/>
              </a:rPr>
              <a:t>状与展望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UOCMQP+CGVWTB+ArialMT"/>
                <a:cs typeface="UOCMQP+CGVWTB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训诂</a:t>
            </a:r>
            <a:r>
              <a:rPr sz="2400">
                <a:solidFill>
                  <a:srgbClr val="3045FD"/>
                </a:solidFill>
                <a:latin typeface="NCSVNH+MS-UIGothic"/>
                <a:cs typeface="NCSVNH+MS-UIGothic"/>
              </a:rPr>
              <a:t>学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3045FD"/>
                </a:solidFill>
                <a:latin typeface="NCSVNH+MS-UIGothic"/>
                <a:cs typeface="NCSVNH+MS-UIGothic"/>
              </a:rPr>
              <a:t>践案例分析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NCSVNH+MS-UIGothic"/>
                <a:cs typeface="NCSVNH+MS-UIGothic"/>
              </a:rPr>
              <a:t>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NCSVNH+MS-UIGothic"/>
                <a:cs typeface="NCSVNH+MS-UIGothic"/>
              </a:rPr>
              <a:t>与性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NCSVNH+MS-UIGothic"/>
                <a:cs typeface="NCSVNH+MS-UIGothic"/>
              </a:rPr>
              <a:t>定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347333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训诂</a:t>
            </a:r>
            <a:r>
              <a:rPr sz="1500">
                <a:solidFill>
                  <a:srgbClr val="000000"/>
                </a:solidFill>
                <a:latin typeface="NCSVNH+MS-UIGothic"/>
                <a:cs typeface="NCSVNH+MS-UIGothic"/>
              </a:rPr>
              <a:t>学是一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NCSVNH+MS-UIGothic"/>
                <a:cs typeface="NCSVNH+MS-UIGothic"/>
              </a:rPr>
              <a:t>研究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NCSVNH+MS-UIGothic"/>
                <a:cs typeface="NCSVNH+MS-UIGothic"/>
              </a:rPr>
              <a:t>言文字的学科，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SVNH+MS-UIGothic"/>
                <a:cs typeface="NCSVNH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过对语</a:t>
            </a:r>
            <a:r>
              <a:rPr sz="1500">
                <a:solidFill>
                  <a:srgbClr val="000000"/>
                </a:solidFill>
                <a:latin typeface="NCSVNH+MS-UIGothic"/>
                <a:cs typeface="NCSVNH+MS-UIGothic"/>
              </a:rPr>
              <a:t>言文字的音、形、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义进</a:t>
            </a:r>
            <a:r>
              <a:rPr sz="1500">
                <a:solidFill>
                  <a:srgbClr val="000000"/>
                </a:solidFill>
                <a:latin typeface="NCSVNH+MS-UIGothic"/>
                <a:cs typeface="NCSVNH+MS-UIGothic"/>
              </a:rPr>
              <a:t>行研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SVNH+MS-UIGothic"/>
                <a:cs typeface="NCSVNH+MS-UIGothic"/>
              </a:rPr>
              <a:t>究，揭示其内在含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NCSVNH+MS-UIGothic"/>
                <a:cs typeface="NCSVNH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NCSVNH+MS-UIGothic"/>
                <a:cs typeface="NCSVNH+MS-UIGothic"/>
              </a:rPr>
              <a:t>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NCSVNH+MS-UIGothic"/>
                <a:cs typeface="NCSVNH+MS-UIGothic"/>
              </a:rPr>
              <a:t>性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33994" y="4772397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训诂</a:t>
            </a:r>
            <a:r>
              <a:rPr sz="1500">
                <a:solidFill>
                  <a:srgbClr val="000000"/>
                </a:solidFill>
                <a:latin typeface="NCSVNH+MS-UIGothic"/>
                <a:cs typeface="NCSVNH+MS-UIGothic"/>
              </a:rPr>
              <a:t>学是一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门综</a:t>
            </a:r>
            <a:r>
              <a:rPr sz="1500">
                <a:solidFill>
                  <a:srgbClr val="000000"/>
                </a:solidFill>
                <a:latin typeface="NCSVNH+MS-UIGothic"/>
                <a:cs typeface="NCSVNH+MS-UIGothic"/>
              </a:rPr>
              <a:t>合性、跨学科的学科，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SVNH+MS-UIGothic"/>
                <a:cs typeface="NCSVNH+MS-UIGothic"/>
              </a:rPr>
              <a:t>涉及到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NCSVNH+MS-UIGothic"/>
                <a:cs typeface="NCSVNH+MS-UIGothic"/>
              </a:rPr>
              <a:t>言学、文学、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NCSVNH+MS-UIGothic"/>
                <a:cs typeface="NCSVNH+MS-UIGothic"/>
              </a:rPr>
              <a:t>史学等多个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NCSVNH+MS-UIGothic"/>
                <a:cs typeface="NCSVNH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训诂</a:t>
            </a:r>
            <a:r>
              <a:rPr sz="3000">
                <a:solidFill>
                  <a:srgbClr val="3045FD"/>
                </a:solidFill>
                <a:latin typeface="NCSVNH+MS-UIGothic"/>
                <a:cs typeface="NCSVNH+MS-UIGothic"/>
              </a:rPr>
              <a:t>学的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3045FD"/>
                </a:solidFill>
                <a:latin typeface="NCSVNH+MS-UIGothic"/>
                <a:cs typeface="NCSVNH+MS-UIGothic"/>
              </a:rPr>
              <a:t>史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NCSVNH+MS-UIGothic"/>
                <a:cs typeface="NCSVNH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1889" y="17099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NCSVNH+MS-UIGothic"/>
                <a:cs typeface="NCSVNH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11944" y="17099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2000">
                <a:solidFill>
                  <a:srgbClr val="FFFDFD"/>
                </a:solidFill>
                <a:latin typeface="NCSVNH+MS-UIGothic"/>
                <a:cs typeface="NCSVNH+MS-UIGothic"/>
              </a:rPr>
              <a:t>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训诂</a:t>
            </a: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学在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继</a:t>
            </a: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的基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上，吸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收了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言学、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音学、文献学等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相关学科的研究成果，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一步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展壮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训诂</a:t>
            </a: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学起源于先秦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期，伴随着甲骨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文和金文的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和研究而逐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形成。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817234" y="385371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FFFDFD"/>
                </a:solidFill>
                <a:latin typeface="NCSVNH+MS-UIGothic"/>
                <a:cs typeface="NCSVNH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经过汉</a:t>
            </a: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唐宋元明清等朝代的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展，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诂</a:t>
            </a: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学逐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形成了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较为</a:t>
            </a:r>
            <a:r>
              <a:rPr sz="1500">
                <a:solidFill>
                  <a:srgbClr val="FFFDFD"/>
                </a:solidFill>
                <a:latin typeface="NCSVNH+MS-UIGothic"/>
                <a:cs typeface="NCSVNH+MS-UIGothic"/>
              </a:rPr>
              <a:t>完整的体系。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训诂</a:t>
            </a:r>
            <a:r>
              <a:rPr sz="3000">
                <a:solidFill>
                  <a:srgbClr val="3045FD"/>
                </a:solidFill>
                <a:latin typeface="NCSVNH+MS-UIGothic"/>
                <a:cs typeface="NCSVNH+MS-UIGothic"/>
              </a:rPr>
              <a:t>学的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3045FD"/>
                </a:solidFill>
                <a:latin typeface="NCSVNH+MS-UIGothic"/>
                <a:cs typeface="NCSVNH+MS-UIGothic"/>
              </a:rPr>
              <a:t>用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3045FD"/>
                </a:solidFill>
                <a:latin typeface="NCSVNH+MS-UIGothic"/>
                <a:cs typeface="NCSVNH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600">
                <a:solidFill>
                  <a:srgbClr val="FFFFFF"/>
                </a:solidFill>
                <a:latin typeface="NCSVNH+MS-UIGothic"/>
                <a:cs typeface="NCSVNH+MS-UIGothic"/>
              </a:rPr>
              <a:t>言教学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30520" y="1781175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NCSVNH+MS-UIGothic"/>
                <a:cs typeface="NCSVNH+MS-UIGothic"/>
              </a:rPr>
              <a:t>古籍整理与校勘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训诂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学在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言教学中具有重要作用，通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对语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言文字的深入剖析，帮助学生更好地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理解和掌握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言的本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律。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67994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古籍的整理和校勘，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训诂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学可以帮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助我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更好地理解古代文献的内涵和意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39900" y="433577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600">
                <a:solidFill>
                  <a:srgbClr val="FFFFFF"/>
                </a:solidFill>
                <a:latin typeface="NCSVNH+MS-UIGothic"/>
                <a:cs typeface="NCSVNH+MS-UIGothic"/>
              </a:rPr>
              <a:t>史文化研究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430520" y="433577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600">
                <a:solidFill>
                  <a:srgbClr val="FFFFFF"/>
                </a:solidFill>
                <a:latin typeface="NCSVNH+MS-UIGothic"/>
                <a:cs typeface="NCSVNH+MS-UIGothic"/>
              </a:rPr>
              <a:t>言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600">
                <a:solidFill>
                  <a:srgbClr val="FFFFFF"/>
                </a:solidFill>
                <a:latin typeface="NCSVNH+MS-UIGothic"/>
                <a:cs typeface="NCSVNH+MS-UIGothic"/>
              </a:rPr>
              <a:t>划与政策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训诂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学在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史文化研究中具有广泛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用，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古代文献的解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和分析，可以揭示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史事件、文化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承等方面的信息。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在制定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划和政策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训诂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学可以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决策者提供科学依据和理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支持，促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进语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言的健康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传统训诂</a:t>
            </a:r>
            <a:r>
              <a:rPr sz="3000">
                <a:solidFill>
                  <a:srgbClr val="3045FD"/>
                </a:solidFill>
                <a:latin typeface="NCSVNH+MS-UIGothic"/>
                <a:cs typeface="NCSVNH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89735" y="21486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NCSVNH+MS-UIGothic"/>
                <a:cs typeface="NCSVNH+MS-UIGothic"/>
              </a:rPr>
              <a:t>文字考据法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57190" y="21486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2300" spc="25">
                <a:solidFill>
                  <a:srgbClr val="FFFFFF"/>
                </a:solidFill>
                <a:latin typeface="NCSVNH+MS-UIGothic"/>
                <a:cs typeface="NCSVNH+MS-UIGothic"/>
              </a:rPr>
              <a:t>比分析法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24644" y="21486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2300" spc="25">
                <a:solidFill>
                  <a:srgbClr val="FFFFFF"/>
                </a:solidFill>
                <a:latin typeface="NCSVNH+MS-UIGothic"/>
                <a:cs typeface="NCSVNH+MS-UIGothic"/>
              </a:rPr>
              <a:t>境分析法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18539" y="3148067"/>
            <a:ext cx="31389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古代文献中的字形、字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字音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行考据，探究其演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变过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程，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以理解古文的原意。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995" y="3148067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比不同文献中相同或相似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的内容，分析其异同点，以揭示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古文的准确意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53450" y="3148067"/>
            <a:ext cx="29934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合古文所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的上下文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境，分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词语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语义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和用法，以理解其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具体含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3045FD"/>
                </a:solidFill>
                <a:latin typeface="NCSVNH+MS-UIGothic"/>
                <a:cs typeface="NCSVNH+MS-UIGothic"/>
              </a:rPr>
              <a:t>代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训诂</a:t>
            </a:r>
            <a:r>
              <a:rPr sz="3000">
                <a:solidFill>
                  <a:srgbClr val="3045FD"/>
                </a:solidFill>
                <a:latin typeface="NCSVNH+MS-UIGothic"/>
                <a:cs typeface="NCSVNH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375025" y="1739935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CCE7FF"/>
                </a:solidFill>
                <a:latin typeface="NOKHRA+EINKSQ+MicrosoftYaHei-Bold"/>
                <a:cs typeface="NOKHRA+EINKS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106284" y="1739935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CCE7FF"/>
                </a:solidFill>
                <a:latin typeface="NOKHRA+EINKSQ+MicrosoftYaHei-Bold"/>
                <a:cs typeface="NOKHRA+EINKS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552430" y="1739935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CCE7FF"/>
                </a:solidFill>
                <a:latin typeface="NOKHRA+EINKSQ+MicrosoftYaHei-Bold"/>
                <a:cs typeface="NOKHRA+EINKS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94130" y="269664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统计</a:t>
            </a:r>
            <a:r>
              <a:rPr sz="2300" spc="23">
                <a:solidFill>
                  <a:srgbClr val="FFFFFF"/>
                </a:solidFill>
                <a:latin typeface="NCSVNH+MS-UIGothic"/>
                <a:cs typeface="NCSVNH+MS-UIGothic"/>
              </a:rPr>
              <a:t>推断法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31079" y="269664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11195"/>
                </a:solidFill>
                <a:latin typeface="SimSun"/>
                <a:cs typeface="SimSun"/>
              </a:rPr>
              <a:t>语</a:t>
            </a:r>
            <a:r>
              <a:rPr sz="2300" spc="25">
                <a:solidFill>
                  <a:srgbClr val="011195"/>
                </a:solidFill>
                <a:latin typeface="NCSVNH+MS-UIGothic"/>
                <a:cs typeface="NCSVNH+MS-UIGothic"/>
              </a:rPr>
              <a:t>言模型法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350884" y="269664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NCSVNH+MS-UIGothic"/>
                <a:cs typeface="NCSVNH+MS-UIGothic"/>
              </a:rPr>
              <a:t>跨文化比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2300">
                <a:solidFill>
                  <a:srgbClr val="FFFFFF"/>
                </a:solidFill>
                <a:latin typeface="NCSVNH+MS-UIGothic"/>
                <a:cs typeface="NCSVNH+MS-UIGothic"/>
              </a:rPr>
              <a:t>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94130" y="3748778"/>
            <a:ext cx="3138933" cy="1116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利用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术对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大量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行分析，推断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词语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语义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和用法，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训诂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的准确性。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831079" y="3748778"/>
            <a:ext cx="3067050" cy="1116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NCSVNH+MS-UIGothic"/>
                <a:cs typeface="NCSVNH+MS-UIGothic"/>
              </a:rPr>
              <a:t>利用自然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11195"/>
                </a:solidFill>
                <a:latin typeface="NCSVNH+MS-UIGothic"/>
                <a:cs typeface="NCSVNH+MS-UIGothic"/>
              </a:rPr>
              <a:t>言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11195"/>
                </a:solidFill>
                <a:latin typeface="NCSVNH+MS-UIGothic"/>
                <a:cs typeface="NCSVNH+MS-UIGothic"/>
              </a:rPr>
              <a:t>理技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11195"/>
                </a:solidFill>
                <a:latin typeface="NCSVNH+MS-UIGothic"/>
                <a:cs typeface="NCSVNH+MS-UIGothic"/>
              </a:rPr>
              <a:t>构建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11195"/>
                </a:solidFill>
                <a:latin typeface="NCSVNH+MS-UIGothic"/>
                <a:cs typeface="NCSVNH+MS-UIGothic"/>
              </a:rPr>
              <a:t>言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NCSVNH+MS-UIGothic"/>
                <a:cs typeface="NCSVNH+MS-UIGothic"/>
              </a:rPr>
              <a:t>模型，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11195"/>
                </a:solidFill>
                <a:latin typeface="NCSVNH+MS-UIGothic"/>
                <a:cs typeface="NCSVNH+MS-UIGothic"/>
              </a:rPr>
              <a:t>古文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11195"/>
                </a:solidFill>
                <a:latin typeface="NCSVNH+MS-UIGothic"/>
                <a:cs typeface="NCSVNH+MS-UIGothic"/>
              </a:rPr>
              <a:t>行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语义</a:t>
            </a:r>
            <a:r>
              <a:rPr sz="1500">
                <a:solidFill>
                  <a:srgbClr val="011195"/>
                </a:solidFill>
                <a:latin typeface="NCSVNH+MS-UIGothic"/>
                <a:cs typeface="NCSVNH+MS-UIGothic"/>
              </a:rPr>
              <a:t>分析和推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NCSVNH+MS-UIGothic"/>
                <a:cs typeface="NCSVNH+MS-UIGothic"/>
              </a:rPr>
              <a:t>理，揭示其深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11195"/>
                </a:solidFill>
                <a:latin typeface="NCSVNH+MS-UIGothic"/>
                <a:cs typeface="NCSVNH+MS-UIGothic"/>
              </a:rPr>
              <a:t>含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11195"/>
                </a:solidFill>
                <a:latin typeface="NCSVNH+MS-UIGothic"/>
                <a:cs typeface="NCSVNH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350884" y="3748778"/>
            <a:ext cx="3067050" cy="1116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不同文化中相似或相关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象，探究古文的跨文化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和价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NCSVNH+MS-UIGothic"/>
                <a:cs typeface="NCSVN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训诂</a:t>
            </a:r>
            <a:r>
              <a:rPr sz="3000">
                <a:solidFill>
                  <a:srgbClr val="3045FD"/>
                </a:solidFill>
                <a:latin typeface="NCSVNH+MS-UIGothic"/>
                <a:cs typeface="NCSVNH+MS-UIGothic"/>
              </a:rPr>
              <a:t>方法的比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较</a:t>
            </a:r>
            <a:r>
              <a:rPr sz="3000">
                <a:solidFill>
                  <a:srgbClr val="3045FD"/>
                </a:solidFill>
                <a:latin typeface="NCSVNH+MS-UIGothic"/>
                <a:cs typeface="NCSVNH+MS-UIGothic"/>
              </a:rPr>
              <a:t>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20255" y="1414581"/>
            <a:ext cx="339207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NCSVNH+MS-UIGothic"/>
                <a:cs typeface="NCSVNH+MS-UIGothic"/>
              </a:rPr>
              <a:t>根据研究目的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选择</a:t>
            </a:r>
            <a:r>
              <a:rPr sz="2300" spc="25">
                <a:solidFill>
                  <a:srgbClr val="3045FD"/>
                </a:solidFill>
                <a:latin typeface="NCSVNH+MS-UIGothic"/>
                <a:cs typeface="NCSVNH+MS-UIGothic"/>
              </a:rPr>
              <a:t>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120255" y="2261087"/>
            <a:ext cx="427144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不同的研究目的和研究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域，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应选择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合适的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诂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方法，以达到最佳的研究效果。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93139" y="2502971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传统</a:t>
            </a:r>
            <a:r>
              <a:rPr sz="2300" spc="25">
                <a:solidFill>
                  <a:srgbClr val="3045FD"/>
                </a:solidFill>
                <a:latin typeface="NCSVNH+MS-UIGothic"/>
                <a:cs typeface="NCSVNH+MS-UIGothic"/>
              </a:rPr>
              <a:t>与</a:t>
            </a:r>
            <a:r>
              <a:rPr sz="2300" spc="23">
                <a:solidFill>
                  <a:srgbClr val="3045FD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3045FD"/>
                </a:solidFill>
                <a:latin typeface="NCSVNH+MS-UIGothic"/>
                <a:cs typeface="NCSVNH+MS-UIGothic"/>
              </a:rPr>
              <a:t>代方法的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结</a:t>
            </a:r>
            <a:r>
              <a:rPr sz="2300">
                <a:solidFill>
                  <a:srgbClr val="3045FD"/>
                </a:solidFill>
                <a:latin typeface="NCSVNH+MS-UIGothic"/>
                <a:cs typeface="NCSVNH+MS-UIGothic"/>
              </a:rPr>
              <a:t>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93139" y="3437108"/>
            <a:ext cx="38108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训诂实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践中，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应结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方法和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代方法，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发挥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各自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训诂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的全面性和准确性。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253094" y="3708201"/>
            <a:ext cx="339207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NCSVNH+MS-UIGothic"/>
                <a:cs typeface="NCSVNH+MS-UIGothic"/>
              </a:rPr>
              <a:t>方法的局限性与适用性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65159" y="4642973"/>
            <a:ext cx="367994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充分了解各种方法的局限性和适用范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避免盲目使用和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度依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赖</a:t>
            </a: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，以确保研究的可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CSVNH+MS-UIGothic"/>
                <a:cs typeface="NCSVNH+MS-UIGothic"/>
              </a:rPr>
              <a:t>靠性和准确性。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https://d.book118.com/787142004132006043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NCSVNH+MS-UIGothic</vt:lpstr>
      <vt:lpstr>UOCMQP+CGVWTB+ArialMT</vt:lpstr>
      <vt:lpstr>Times New Roman</vt:lpstr>
      <vt:lpstr>SimSun</vt:lpstr>
      <vt:lpstr>NOKHRA+EINKSQ+MicrosoftYaHei-Bold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2024-09-17T15:31:01.998</cp:lastPrinted>
  <dcterms:created xsi:type="dcterms:W3CDTF">2024-09-17T07:31:02Z</dcterms:created>
  <dcterms:modified xsi:type="dcterms:W3CDTF">2024-09-17T07:31:03Z</dcterms:modified>
</cp:coreProperties>
</file>