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E1F22-5519-421B-A8C7-21D980EE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FD857-A219-4BA3-95BD-614963BB8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07A4B-3818-423D-9EC2-A5CB069F5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9FB44-4821-4B1E-846B-DB04E9597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CF13D-9920-44CD-B025-0F99FAED2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40481-46DC-43CE-9FBF-8B48D2E42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CEE86-673E-43E6-8964-D8DC8B66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7DC9B-FB01-4547-B009-A825C3139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BDA5D-83AB-4B0E-99EC-E0F174FB9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1EB0C-0041-46B3-8C2C-18445B16D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1566E-F3A9-4E8C-B6BE-C801726B6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432590" y="270988"/>
            <a:ext cx="1058545" cy="528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4283F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4283F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270988"/>
            <a:ext cx="5359400" cy="53234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4283F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17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18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4612602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28355" y="1798190"/>
            <a:ext cx="442595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10">
                <a:solidFill>
                  <a:srgbClr val="131416"/>
                </a:solidFill>
                <a:latin typeface="微软雅黑"/>
                <a:cs typeface="微软雅黑"/>
              </a:rPr>
              <a:t>工业泵行业报告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595359" y="1204850"/>
            <a:ext cx="2667000" cy="3602354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1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131416"/>
                </a:solidFill>
                <a:latin typeface="微软雅黑"/>
                <a:cs typeface="微软雅黑"/>
              </a:rPr>
              <a:t>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131416"/>
                </a:solidFill>
                <a:latin typeface="微软雅黑"/>
                <a:cs typeface="微软雅黑"/>
              </a:rPr>
              <a:t>行业市场分析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131416"/>
                </a:solidFill>
                <a:latin typeface="微软雅黑"/>
                <a:cs typeface="微软雅黑"/>
              </a:rPr>
              <a:t>行业政策环境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131416"/>
                </a:solidFill>
                <a:latin typeface="微软雅黑"/>
                <a:cs typeface="微软雅黑"/>
              </a:rPr>
              <a:t>行业技术发展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131416"/>
                </a:solidFill>
                <a:latin typeface="微软雅黑"/>
                <a:cs typeface="微软雅黑"/>
              </a:rPr>
              <a:t>行业重点企业分析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131416"/>
                </a:solidFill>
                <a:latin typeface="微软雅黑"/>
                <a:cs typeface="微软雅黑"/>
              </a:rPr>
              <a:t>行业投资价值分析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131416"/>
                </a:solidFill>
                <a:latin typeface="微软雅黑"/>
                <a:cs typeface="微软雅黑"/>
              </a:rPr>
              <a:t>结论与展望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60151" y="2166910"/>
            <a:ext cx="1689100" cy="1320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51865"/>
              </a:tabLst>
            </a:pPr>
            <a:r>
              <a:rPr sz="5700" b="1" spc="-50">
                <a:solidFill>
                  <a:srgbClr val="131416"/>
                </a:solidFill>
                <a:latin typeface="微软雅黑"/>
                <a:cs typeface="微软雅黑"/>
              </a:rPr>
              <a:t>目</a:t>
            </a:r>
            <a:r>
              <a:rPr sz="5700" b="1">
                <a:solidFill>
                  <a:srgbClr val="131416"/>
                </a:solidFill>
                <a:latin typeface="微软雅黑"/>
                <a:cs typeface="微软雅黑"/>
              </a:rPr>
              <a:t>	</a:t>
            </a:r>
            <a:r>
              <a:rPr sz="5700" b="1" spc="-50">
                <a:solidFill>
                  <a:srgbClr val="131416"/>
                </a:solidFill>
                <a:latin typeface="微软雅黑"/>
                <a:cs typeface="微软雅黑"/>
              </a:rPr>
              <a:t>录</a:t>
            </a:r>
            <a:endParaRPr sz="5700">
              <a:latin typeface="微软雅黑"/>
              <a:cs typeface="微软雅黑"/>
            </a:endParaRPr>
          </a:p>
          <a:p>
            <a:pPr marL="427990">
              <a:lnSpc>
                <a:spcPct val="100000"/>
              </a:lnSpc>
              <a:spcBef>
                <a:spcPts val="1730"/>
              </a:spcBef>
            </a:pPr>
            <a:r>
              <a:rPr sz="1350" b="1" spc="-10">
                <a:solidFill>
                  <a:srgbClr val="131416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10296" y="1558171"/>
            <a:ext cx="233426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b="1" spc="-10">
                <a:solidFill>
                  <a:srgbClr val="131416"/>
                </a:solidFill>
                <a:latin typeface="微软雅黑"/>
                <a:cs typeface="微软雅黑"/>
              </a:rPr>
              <a:t>PART</a:t>
            </a:r>
            <a:r>
              <a:rPr sz="3300" b="1" spc="-225">
                <a:solidFill>
                  <a:srgbClr val="131416"/>
                </a:solidFill>
                <a:latin typeface="微软雅黑"/>
                <a:cs typeface="微软雅黑"/>
              </a:rPr>
              <a:t> </a:t>
            </a:r>
            <a:r>
              <a:rPr sz="3300" b="1" spc="-25">
                <a:solidFill>
                  <a:srgbClr val="131416"/>
                </a:solidFill>
                <a:latin typeface="微软雅黑"/>
                <a:cs typeface="微软雅黑"/>
              </a:rPr>
              <a:t>01</a:t>
            </a:r>
            <a:endParaRPr sz="3300">
              <a:latin typeface="微软雅黑"/>
              <a:cs typeface="微软雅黑"/>
            </a:endParaRP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b="1" spc="-15">
                <a:solidFill>
                  <a:srgbClr val="131416"/>
                </a:solidFill>
                <a:latin typeface="微软雅黑"/>
                <a:cs typeface="微软雅黑"/>
              </a:rPr>
              <a:t>行业概述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631267" y="3236262"/>
            <a:ext cx="8528050" cy="123189"/>
            <a:chOff x="3631267" y="3236262"/>
            <a:chExt cx="8528050" cy="123189"/>
          </a:xfrm>
        </p:grpSpPr>
        <p:sp>
          <p:nvSpPr>
            <p:cNvPr id="3" name="object 3"/>
            <p:cNvSpPr/>
            <p:nvPr/>
          </p:nvSpPr>
          <p:spPr>
            <a:xfrm>
              <a:off x="4385647" y="3298301"/>
              <a:ext cx="7773670" cy="0"/>
            </a:xfrm>
            <a:custGeom>
              <a:rect l="l" t="t" r="r" b="b"/>
              <a:pathLst>
                <a:path w="7773670">
                  <a:moveTo>
                    <a:pt x="7773409" y="0"/>
                  </a:moveTo>
                  <a:lnTo>
                    <a:pt x="0" y="0"/>
                  </a:lnTo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385647" y="3298301"/>
              <a:ext cx="7773670" cy="0"/>
            </a:xfrm>
            <a:custGeom>
              <a:rect l="l" t="t" r="r" b="b"/>
              <a:pathLst>
                <a:path w="7773670">
                  <a:moveTo>
                    <a:pt x="0" y="0"/>
                  </a:moveTo>
                  <a:lnTo>
                    <a:pt x="7773409" y="0"/>
                  </a:lnTo>
                </a:path>
              </a:pathLst>
            </a:custGeom>
            <a:ln w="14287">
              <a:solidFill>
                <a:srgbClr val="82DD99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684178" y="323626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82DD9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31267" y="3236262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314019" y="3236262"/>
              <a:ext cx="122997" cy="122998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1183470" y="5823338"/>
            <a:ext cx="11008995" cy="123189"/>
            <a:chOff x="1183470" y="5823338"/>
            <a:chExt cx="11008995" cy="123189"/>
          </a:xfrm>
        </p:grpSpPr>
        <p:sp>
          <p:nvSpPr>
            <p:cNvPr id="9" name="object 9"/>
            <p:cNvSpPr/>
            <p:nvPr/>
          </p:nvSpPr>
          <p:spPr>
            <a:xfrm>
              <a:off x="1236381" y="582333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83470" y="5823338"/>
              <a:ext cx="122997" cy="12299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866222" y="5823338"/>
              <a:ext cx="122997" cy="12299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937851" y="5897569"/>
              <a:ext cx="10254615" cy="0"/>
            </a:xfrm>
            <a:custGeom>
              <a:rect l="l" t="t" r="r" b="b"/>
              <a:pathLst>
                <a:path w="10254615">
                  <a:moveTo>
                    <a:pt x="10254149" y="0"/>
                  </a:moveTo>
                  <a:lnTo>
                    <a:pt x="0" y="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937851" y="5897569"/>
              <a:ext cx="10254615" cy="0"/>
            </a:xfrm>
            <a:custGeom>
              <a:rect l="l" t="t" r="r" b="b"/>
              <a:pathLst>
                <a:path w="10254615">
                  <a:moveTo>
                    <a:pt x="0" y="0"/>
                  </a:moveTo>
                  <a:lnTo>
                    <a:pt x="10254149" y="0"/>
                  </a:lnTo>
                </a:path>
              </a:pathLst>
            </a:custGeom>
            <a:ln w="14287">
              <a:solidFill>
                <a:srgbClr val="4283F2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3672036" y="1856495"/>
            <a:ext cx="77406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工业泵是一种用于输送液体、悬浮物和气体的机械设备，广泛应用于石油、化工、电力、环保等领域。根据不同的工作原理和应用需求，工业泵有多种分类，如离心泵、往复泵、螺杆泵、齿轮泵等。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294596" y="4507493"/>
            <a:ext cx="705485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工业泵的主要功能是提供持续、稳定、高效的流体输送，以满足各种工业生产过程中的需求。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定义与分类</a:t>
            </a:r>
            <a:endParaRPr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行业规模与增长</a:t>
            </a:r>
            <a:endParaRPr sz="3000"/>
          </a:p>
        </p:txBody>
      </p:sp>
      <p:sp>
        <p:nvSpPr>
          <p:cNvPr id="27" name="object 27"/>
          <p:cNvSpPr txBox="1"/>
          <p:nvPr/>
        </p:nvSpPr>
        <p:spPr>
          <a:xfrm>
            <a:off x="7883328" y="2027964"/>
            <a:ext cx="3139440" cy="1536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全球工业泵市场规模庞大，根据市场</a:t>
            </a:r>
            <a:endParaRPr sz="1500">
              <a:latin typeface="微软雅黑"/>
              <a:cs typeface="微软雅黑"/>
            </a:endParaRPr>
          </a:p>
          <a:p>
            <a:pPr marL="12700" marR="5080" algn="just">
              <a:lnSpc>
                <a:spcPct val="187000"/>
              </a:lnSpc>
            </a:pPr>
            <a:r>
              <a:rPr sz="1500" spc="-5">
                <a:latin typeface="微软雅黑"/>
                <a:cs typeface="微软雅黑"/>
              </a:rPr>
              <a:t>研究报告，</a:t>
            </a:r>
            <a:r>
              <a:rPr sz="1500" spc="-10">
                <a:latin typeface="微软雅黑"/>
                <a:cs typeface="微软雅黑"/>
              </a:rPr>
              <a:t>2022年全球工业泵市场规</a:t>
            </a:r>
            <a:r>
              <a:rPr sz="1500">
                <a:latin typeface="微软雅黑"/>
                <a:cs typeface="微软雅黑"/>
              </a:rPr>
              <a:t>模约为</a:t>
            </a:r>
            <a:r>
              <a:rPr sz="1500" spc="-10">
                <a:latin typeface="微软雅黑"/>
                <a:cs typeface="微软雅黑"/>
              </a:rPr>
              <a:t>1000</a:t>
            </a:r>
            <a:r>
              <a:rPr sz="1500" spc="-5">
                <a:latin typeface="微软雅黑"/>
                <a:cs typeface="微软雅黑"/>
              </a:rPr>
              <a:t>亿美元，预计未来几年将</a:t>
            </a:r>
            <a:r>
              <a:rPr sz="1500" spc="-10">
                <a:latin typeface="微软雅黑"/>
                <a:cs typeface="微软雅黑"/>
              </a:rPr>
              <a:t>保持稳定增长。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16257" y="4667177"/>
            <a:ext cx="30734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增长动力主要来自于新兴市场的快速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latin typeface="微软雅黑"/>
                <a:cs typeface="微软雅黑"/>
              </a:rPr>
              <a:t>发展、环保要求的提高以及工业自动</a:t>
            </a:r>
            <a:r>
              <a:rPr sz="1500" spc="-10">
                <a:latin typeface="微软雅黑"/>
                <a:cs typeface="微软雅黑"/>
              </a:rPr>
              <a:t>化和智能化的趋势。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287270"/>
          </a:xfrm>
          <a:custGeom>
            <a:rect l="l" t="t" r="r" b="b"/>
            <a:pathLst>
              <a:path w="10459085" h="2287270">
                <a:moveTo>
                  <a:pt x="381210" y="2287219"/>
                </a:moveTo>
                <a:lnTo>
                  <a:pt x="333392" y="2284248"/>
                </a:lnTo>
                <a:lnTo>
                  <a:pt x="287346" y="2275576"/>
                </a:lnTo>
                <a:lnTo>
                  <a:pt x="243430" y="2261559"/>
                </a:lnTo>
                <a:lnTo>
                  <a:pt x="202001" y="2242554"/>
                </a:lnTo>
                <a:lnTo>
                  <a:pt x="163416" y="2218918"/>
                </a:lnTo>
                <a:lnTo>
                  <a:pt x="128033" y="2191009"/>
                </a:lnTo>
                <a:lnTo>
                  <a:pt x="96208" y="2159185"/>
                </a:lnTo>
                <a:lnTo>
                  <a:pt x="68300" y="2123801"/>
                </a:lnTo>
                <a:lnTo>
                  <a:pt x="44664" y="2085217"/>
                </a:lnTo>
                <a:lnTo>
                  <a:pt x="25659" y="2043788"/>
                </a:lnTo>
                <a:lnTo>
                  <a:pt x="11642" y="1999872"/>
                </a:lnTo>
                <a:lnTo>
                  <a:pt x="2970" y="1953826"/>
                </a:lnTo>
                <a:lnTo>
                  <a:pt x="0" y="1906008"/>
                </a:lnTo>
                <a:lnTo>
                  <a:pt x="0" y="381210"/>
                </a:lnTo>
                <a:lnTo>
                  <a:pt x="2970" y="333392"/>
                </a:lnTo>
                <a:lnTo>
                  <a:pt x="11642" y="287346"/>
                </a:lnTo>
                <a:lnTo>
                  <a:pt x="25659" y="243430"/>
                </a:lnTo>
                <a:lnTo>
                  <a:pt x="44665" y="202001"/>
                </a:lnTo>
                <a:lnTo>
                  <a:pt x="68300" y="163416"/>
                </a:lnTo>
                <a:lnTo>
                  <a:pt x="96209" y="128033"/>
                </a:lnTo>
                <a:lnTo>
                  <a:pt x="128033" y="96208"/>
                </a:lnTo>
                <a:lnTo>
                  <a:pt x="163417" y="68299"/>
                </a:lnTo>
                <a:lnTo>
                  <a:pt x="202002" y="44664"/>
                </a:lnTo>
                <a:lnTo>
                  <a:pt x="243431" y="25659"/>
                </a:lnTo>
                <a:lnTo>
                  <a:pt x="287347" y="11642"/>
                </a:lnTo>
                <a:lnTo>
                  <a:pt x="333393" y="2970"/>
                </a:lnTo>
                <a:lnTo>
                  <a:pt x="381210" y="0"/>
                </a:lnTo>
                <a:lnTo>
                  <a:pt x="10077639" y="0"/>
                </a:lnTo>
                <a:lnTo>
                  <a:pt x="10125456" y="2970"/>
                </a:lnTo>
                <a:lnTo>
                  <a:pt x="10171502" y="11642"/>
                </a:lnTo>
                <a:lnTo>
                  <a:pt x="10215418" y="25659"/>
                </a:lnTo>
                <a:lnTo>
                  <a:pt x="10256847" y="44664"/>
                </a:lnTo>
                <a:lnTo>
                  <a:pt x="10295432" y="68300"/>
                </a:lnTo>
                <a:lnTo>
                  <a:pt x="10330815" y="96209"/>
                </a:lnTo>
                <a:lnTo>
                  <a:pt x="10362639" y="128033"/>
                </a:lnTo>
                <a:lnTo>
                  <a:pt x="10390548" y="163417"/>
                </a:lnTo>
                <a:lnTo>
                  <a:pt x="10414183" y="202001"/>
                </a:lnTo>
                <a:lnTo>
                  <a:pt x="10433188" y="243430"/>
                </a:lnTo>
                <a:lnTo>
                  <a:pt x="10447206" y="287347"/>
                </a:lnTo>
                <a:lnTo>
                  <a:pt x="10455878" y="333392"/>
                </a:lnTo>
                <a:lnTo>
                  <a:pt x="10458848" y="381210"/>
                </a:lnTo>
                <a:lnTo>
                  <a:pt x="10458848" y="1906008"/>
                </a:lnTo>
                <a:lnTo>
                  <a:pt x="10455878" y="1953826"/>
                </a:lnTo>
                <a:lnTo>
                  <a:pt x="10447205" y="1999872"/>
                </a:lnTo>
                <a:lnTo>
                  <a:pt x="10433188" y="2043788"/>
                </a:lnTo>
                <a:lnTo>
                  <a:pt x="10414183" y="2085217"/>
                </a:lnTo>
                <a:lnTo>
                  <a:pt x="10390548" y="2123802"/>
                </a:lnTo>
                <a:lnTo>
                  <a:pt x="10362639" y="2159185"/>
                </a:lnTo>
                <a:lnTo>
                  <a:pt x="10330815" y="2191010"/>
                </a:lnTo>
                <a:lnTo>
                  <a:pt x="10295431" y="2218918"/>
                </a:lnTo>
                <a:lnTo>
                  <a:pt x="10256847" y="2242554"/>
                </a:lnTo>
                <a:lnTo>
                  <a:pt x="10215418" y="2261559"/>
                </a:lnTo>
                <a:lnTo>
                  <a:pt x="10171502" y="2275576"/>
                </a:lnTo>
                <a:lnTo>
                  <a:pt x="10125456" y="2284248"/>
                </a:lnTo>
                <a:lnTo>
                  <a:pt x="10077638" y="2287218"/>
                </a:lnTo>
                <a:lnTo>
                  <a:pt x="381210" y="2287219"/>
                </a:lnTo>
                <a:close/>
              </a:path>
            </a:pathLst>
          </a:custGeom>
          <a:solidFill>
            <a:srgbClr val="4283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5672" y="1862719"/>
            <a:ext cx="92837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工业泵是现代工业生产中不可或缺的重要设备之一，其地位和作用日益凸显。工业泵在保障生产安全、提高生产效率、降低能耗等方面发挥着重要作用。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830585"/>
            <a:ext cx="10459085" cy="2287270"/>
          </a:xfrm>
          <a:custGeom>
            <a:rect l="l" t="t" r="r" b="b"/>
            <a:pathLst>
              <a:path w="10459085" h="2287270">
                <a:moveTo>
                  <a:pt x="381120" y="2286677"/>
                </a:moveTo>
                <a:lnTo>
                  <a:pt x="333313" y="2283707"/>
                </a:lnTo>
                <a:lnTo>
                  <a:pt x="287278" y="2275036"/>
                </a:lnTo>
                <a:lnTo>
                  <a:pt x="243373" y="2261022"/>
                </a:lnTo>
                <a:lnTo>
                  <a:pt x="201953" y="2242022"/>
                </a:lnTo>
                <a:lnTo>
                  <a:pt x="163378" y="2218392"/>
                </a:lnTo>
                <a:lnTo>
                  <a:pt x="128003" y="2190490"/>
                </a:lnTo>
                <a:lnTo>
                  <a:pt x="96186" y="2158673"/>
                </a:lnTo>
                <a:lnTo>
                  <a:pt x="68284" y="2123298"/>
                </a:lnTo>
                <a:lnTo>
                  <a:pt x="44654" y="2084722"/>
                </a:lnTo>
                <a:lnTo>
                  <a:pt x="25653" y="2043303"/>
                </a:lnTo>
                <a:lnTo>
                  <a:pt x="11639" y="1999398"/>
                </a:lnTo>
                <a:lnTo>
                  <a:pt x="2969" y="1953363"/>
                </a:lnTo>
                <a:lnTo>
                  <a:pt x="0" y="1905556"/>
                </a:lnTo>
                <a:lnTo>
                  <a:pt x="0" y="381120"/>
                </a:lnTo>
                <a:lnTo>
                  <a:pt x="2969" y="333313"/>
                </a:lnTo>
                <a:lnTo>
                  <a:pt x="11639" y="287278"/>
                </a:lnTo>
                <a:lnTo>
                  <a:pt x="25653" y="243372"/>
                </a:lnTo>
                <a:lnTo>
                  <a:pt x="44654" y="201953"/>
                </a:lnTo>
                <a:lnTo>
                  <a:pt x="68284" y="163377"/>
                </a:lnTo>
                <a:lnTo>
                  <a:pt x="96186" y="128002"/>
                </a:lnTo>
                <a:lnTo>
                  <a:pt x="128003" y="96185"/>
                </a:lnTo>
                <a:lnTo>
                  <a:pt x="163378" y="68283"/>
                </a:lnTo>
                <a:lnTo>
                  <a:pt x="201954" y="44653"/>
                </a:lnTo>
                <a:lnTo>
                  <a:pt x="243373" y="25653"/>
                </a:lnTo>
                <a:lnTo>
                  <a:pt x="287279" y="11639"/>
                </a:lnTo>
                <a:lnTo>
                  <a:pt x="333314" y="2969"/>
                </a:lnTo>
                <a:lnTo>
                  <a:pt x="381120" y="0"/>
                </a:lnTo>
                <a:lnTo>
                  <a:pt x="10077729" y="0"/>
                </a:lnTo>
                <a:lnTo>
                  <a:pt x="10125536" y="2969"/>
                </a:lnTo>
                <a:lnTo>
                  <a:pt x="10171571" y="11639"/>
                </a:lnTo>
                <a:lnTo>
                  <a:pt x="10215476" y="25653"/>
                </a:lnTo>
                <a:lnTo>
                  <a:pt x="10256896" y="44654"/>
                </a:lnTo>
                <a:lnTo>
                  <a:pt x="10295471" y="68284"/>
                </a:lnTo>
                <a:lnTo>
                  <a:pt x="10330846" y="96186"/>
                </a:lnTo>
                <a:lnTo>
                  <a:pt x="10362663" y="128003"/>
                </a:lnTo>
                <a:lnTo>
                  <a:pt x="10390565" y="163378"/>
                </a:lnTo>
                <a:lnTo>
                  <a:pt x="10414195" y="201953"/>
                </a:lnTo>
                <a:lnTo>
                  <a:pt x="10433196" y="243373"/>
                </a:lnTo>
                <a:lnTo>
                  <a:pt x="10447210" y="287278"/>
                </a:lnTo>
                <a:lnTo>
                  <a:pt x="10455880" y="333313"/>
                </a:lnTo>
                <a:lnTo>
                  <a:pt x="10458850" y="381120"/>
                </a:lnTo>
                <a:lnTo>
                  <a:pt x="10458850" y="1905556"/>
                </a:lnTo>
                <a:lnTo>
                  <a:pt x="10455880" y="1953363"/>
                </a:lnTo>
                <a:lnTo>
                  <a:pt x="10447210" y="1999398"/>
                </a:lnTo>
                <a:lnTo>
                  <a:pt x="10433196" y="2043303"/>
                </a:lnTo>
                <a:lnTo>
                  <a:pt x="10414195" y="2084723"/>
                </a:lnTo>
                <a:lnTo>
                  <a:pt x="10390565" y="2123298"/>
                </a:lnTo>
                <a:lnTo>
                  <a:pt x="10362663" y="2158673"/>
                </a:lnTo>
                <a:lnTo>
                  <a:pt x="10330846" y="2190490"/>
                </a:lnTo>
                <a:lnTo>
                  <a:pt x="10295471" y="2218392"/>
                </a:lnTo>
                <a:lnTo>
                  <a:pt x="10256896" y="2242022"/>
                </a:lnTo>
                <a:lnTo>
                  <a:pt x="10215476" y="2261023"/>
                </a:lnTo>
                <a:lnTo>
                  <a:pt x="10171571" y="2275036"/>
                </a:lnTo>
                <a:lnTo>
                  <a:pt x="10125536" y="2283707"/>
                </a:lnTo>
                <a:lnTo>
                  <a:pt x="10077729" y="2286676"/>
                </a:lnTo>
                <a:lnTo>
                  <a:pt x="381120" y="2286677"/>
                </a:lnTo>
                <a:close/>
              </a:path>
            </a:pathLst>
          </a:custGeom>
          <a:solidFill>
            <a:srgbClr val="4283F2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29999" y="4446925"/>
            <a:ext cx="92837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4283F2"/>
                </a:solidFill>
                <a:latin typeface="微软雅黑"/>
                <a:cs typeface="微软雅黑"/>
              </a:rPr>
              <a:t>随着工业技术的不断进步和应用领域的不断拓展，工业泵行业的发展前景广阔，对于促进经济发展和提升国家竞争力具有重</a:t>
            </a:r>
            <a:r>
              <a:rPr sz="1350" spc="-15">
                <a:solidFill>
                  <a:srgbClr val="4283F2"/>
                </a:solidFill>
                <a:latin typeface="微软雅黑"/>
                <a:cs typeface="微软雅黑"/>
              </a:rPr>
              <a:t>要意义。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行业地位与作用</a:t>
            </a:r>
            <a:endParaRPr sz="3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10296" y="1558171"/>
            <a:ext cx="347726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b="1" spc="-10">
                <a:solidFill>
                  <a:srgbClr val="131416"/>
                </a:solidFill>
                <a:latin typeface="微软雅黑"/>
                <a:cs typeface="微软雅黑"/>
              </a:rPr>
              <a:t>PART</a:t>
            </a:r>
            <a:r>
              <a:rPr sz="3300" b="1" spc="-225">
                <a:solidFill>
                  <a:srgbClr val="131416"/>
                </a:solidFill>
                <a:latin typeface="微软雅黑"/>
                <a:cs typeface="微软雅黑"/>
              </a:rPr>
              <a:t> </a:t>
            </a:r>
            <a:r>
              <a:rPr sz="3300" b="1" spc="-25">
                <a:solidFill>
                  <a:srgbClr val="131416"/>
                </a:solidFill>
                <a:latin typeface="微软雅黑"/>
                <a:cs typeface="微软雅黑"/>
              </a:rPr>
              <a:t>02</a:t>
            </a:r>
            <a:endParaRPr sz="3300">
              <a:latin typeface="微软雅黑"/>
              <a:cs typeface="微软雅黑"/>
            </a:endParaRP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b="1" spc="-10">
                <a:solidFill>
                  <a:srgbClr val="131416"/>
                </a:solidFill>
                <a:latin typeface="微软雅黑"/>
                <a:cs typeface="微软雅黑"/>
              </a:rPr>
              <a:t>行业市场分析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21646" y="1482986"/>
            <a:ext cx="4378960" cy="4476115"/>
            <a:chOff x="6921646" y="1482986"/>
            <a:chExt cx="4378960" cy="4476115"/>
          </a:xfrm>
        </p:grpSpPr>
        <p:sp>
          <p:nvSpPr>
            <p:cNvPr id="3" name="object 3"/>
            <p:cNvSpPr/>
            <p:nvPr/>
          </p:nvSpPr>
          <p:spPr>
            <a:xfrm>
              <a:off x="7150134" y="2021982"/>
              <a:ext cx="3939540" cy="3937000"/>
            </a:xfrm>
            <a:custGeom>
              <a:rect l="l" t="t" r="r" b="b"/>
              <a:pathLst>
                <a:path w="3939540" h="3937000">
                  <a:moveTo>
                    <a:pt x="2209593" y="12700"/>
                  </a:moveTo>
                  <a:lnTo>
                    <a:pt x="1729936" y="12700"/>
                  </a:lnTo>
                  <a:lnTo>
                    <a:pt x="1777271" y="0"/>
                  </a:lnTo>
                  <a:lnTo>
                    <a:pt x="2162258" y="0"/>
                  </a:lnTo>
                  <a:lnTo>
                    <a:pt x="2209593" y="12700"/>
                  </a:lnTo>
                  <a:close/>
                </a:path>
                <a:path w="3939540" h="3937000">
                  <a:moveTo>
                    <a:pt x="2303221" y="25400"/>
                  </a:moveTo>
                  <a:lnTo>
                    <a:pt x="1636308" y="25400"/>
                  </a:lnTo>
                  <a:lnTo>
                    <a:pt x="1682944" y="12700"/>
                  </a:lnTo>
                  <a:lnTo>
                    <a:pt x="2256585" y="12700"/>
                  </a:lnTo>
                  <a:lnTo>
                    <a:pt x="2303221" y="25400"/>
                  </a:lnTo>
                  <a:close/>
                </a:path>
                <a:path w="3939540" h="3937000">
                  <a:moveTo>
                    <a:pt x="2349489" y="3898900"/>
                  </a:moveTo>
                  <a:lnTo>
                    <a:pt x="1590040" y="3898900"/>
                  </a:lnTo>
                  <a:lnTo>
                    <a:pt x="1544157" y="3886200"/>
                  </a:lnTo>
                  <a:lnTo>
                    <a:pt x="1234839" y="3797300"/>
                  </a:lnTo>
                  <a:lnTo>
                    <a:pt x="1192507" y="3771900"/>
                  </a:lnTo>
                  <a:lnTo>
                    <a:pt x="1150680" y="3759200"/>
                  </a:lnTo>
                  <a:lnTo>
                    <a:pt x="1109370" y="3733800"/>
                  </a:lnTo>
                  <a:lnTo>
                    <a:pt x="1068592" y="3721100"/>
                  </a:lnTo>
                  <a:lnTo>
                    <a:pt x="988685" y="3670300"/>
                  </a:lnTo>
                  <a:lnTo>
                    <a:pt x="911066" y="3619500"/>
                  </a:lnTo>
                  <a:lnTo>
                    <a:pt x="873148" y="3594100"/>
                  </a:lnTo>
                  <a:lnTo>
                    <a:pt x="835842" y="3568700"/>
                  </a:lnTo>
                  <a:lnTo>
                    <a:pt x="799162" y="3543300"/>
                  </a:lnTo>
                  <a:lnTo>
                    <a:pt x="763122" y="3517900"/>
                  </a:lnTo>
                  <a:lnTo>
                    <a:pt x="727734" y="3492500"/>
                  </a:lnTo>
                  <a:lnTo>
                    <a:pt x="693013" y="3467100"/>
                  </a:lnTo>
                  <a:lnTo>
                    <a:pt x="658971" y="3429000"/>
                  </a:lnTo>
                  <a:lnTo>
                    <a:pt x="625623" y="3403600"/>
                  </a:lnTo>
                  <a:lnTo>
                    <a:pt x="592982" y="3378200"/>
                  </a:lnTo>
                  <a:lnTo>
                    <a:pt x="561061" y="3340100"/>
                  </a:lnTo>
                  <a:lnTo>
                    <a:pt x="529874" y="3302000"/>
                  </a:lnTo>
                  <a:lnTo>
                    <a:pt x="499434" y="3276600"/>
                  </a:lnTo>
                  <a:lnTo>
                    <a:pt x="469755" y="3238500"/>
                  </a:lnTo>
                  <a:lnTo>
                    <a:pt x="440850" y="3200400"/>
                  </a:lnTo>
                  <a:lnTo>
                    <a:pt x="412732" y="3175000"/>
                  </a:lnTo>
                  <a:lnTo>
                    <a:pt x="385416" y="3136900"/>
                  </a:lnTo>
                  <a:lnTo>
                    <a:pt x="358915" y="3098800"/>
                  </a:lnTo>
                  <a:lnTo>
                    <a:pt x="333241" y="3060700"/>
                  </a:lnTo>
                  <a:lnTo>
                    <a:pt x="308410" y="3022600"/>
                  </a:lnTo>
                  <a:lnTo>
                    <a:pt x="284433" y="2984500"/>
                  </a:lnTo>
                  <a:lnTo>
                    <a:pt x="261325" y="2946400"/>
                  </a:lnTo>
                  <a:lnTo>
                    <a:pt x="239099" y="2908300"/>
                  </a:lnTo>
                  <a:lnTo>
                    <a:pt x="217769" y="2870200"/>
                  </a:lnTo>
                  <a:lnTo>
                    <a:pt x="197348" y="2819400"/>
                  </a:lnTo>
                  <a:lnTo>
                    <a:pt x="177849" y="2781300"/>
                  </a:lnTo>
                  <a:lnTo>
                    <a:pt x="159287" y="2743200"/>
                  </a:lnTo>
                  <a:lnTo>
                    <a:pt x="141673" y="2692400"/>
                  </a:lnTo>
                  <a:lnTo>
                    <a:pt x="125023" y="2654300"/>
                  </a:lnTo>
                  <a:lnTo>
                    <a:pt x="109350" y="2616200"/>
                  </a:lnTo>
                  <a:lnTo>
                    <a:pt x="94666" y="2565400"/>
                  </a:lnTo>
                  <a:lnTo>
                    <a:pt x="80986" y="2527300"/>
                  </a:lnTo>
                  <a:lnTo>
                    <a:pt x="68322" y="2476500"/>
                  </a:lnTo>
                  <a:lnTo>
                    <a:pt x="56689" y="2438400"/>
                  </a:lnTo>
                  <a:lnTo>
                    <a:pt x="46100" y="2387600"/>
                  </a:lnTo>
                  <a:lnTo>
                    <a:pt x="36569" y="2336800"/>
                  </a:lnTo>
                  <a:lnTo>
                    <a:pt x="28108" y="2298700"/>
                  </a:lnTo>
                  <a:lnTo>
                    <a:pt x="20732" y="2247900"/>
                  </a:lnTo>
                  <a:lnTo>
                    <a:pt x="14453" y="2197100"/>
                  </a:lnTo>
                  <a:lnTo>
                    <a:pt x="9286" y="2159000"/>
                  </a:lnTo>
                  <a:lnTo>
                    <a:pt x="5243" y="2108200"/>
                  </a:lnTo>
                  <a:lnTo>
                    <a:pt x="2339" y="2057400"/>
                  </a:lnTo>
                  <a:lnTo>
                    <a:pt x="587" y="2006600"/>
                  </a:lnTo>
                  <a:lnTo>
                    <a:pt x="0" y="1968500"/>
                  </a:lnTo>
                  <a:lnTo>
                    <a:pt x="592" y="1917700"/>
                  </a:lnTo>
                  <a:lnTo>
                    <a:pt x="2344" y="1866900"/>
                  </a:lnTo>
                  <a:lnTo>
                    <a:pt x="5248" y="1816100"/>
                  </a:lnTo>
                  <a:lnTo>
                    <a:pt x="9291" y="1765300"/>
                  </a:lnTo>
                  <a:lnTo>
                    <a:pt x="14458" y="1727200"/>
                  </a:lnTo>
                  <a:lnTo>
                    <a:pt x="20737" y="1676400"/>
                  </a:lnTo>
                  <a:lnTo>
                    <a:pt x="28113" y="1625600"/>
                  </a:lnTo>
                  <a:lnTo>
                    <a:pt x="36574" y="1587500"/>
                  </a:lnTo>
                  <a:lnTo>
                    <a:pt x="46105" y="1536700"/>
                  </a:lnTo>
                  <a:lnTo>
                    <a:pt x="56694" y="1498600"/>
                  </a:lnTo>
                  <a:lnTo>
                    <a:pt x="68327" y="1447800"/>
                  </a:lnTo>
                  <a:lnTo>
                    <a:pt x="80990" y="1397000"/>
                  </a:lnTo>
                  <a:lnTo>
                    <a:pt x="94670" y="1358900"/>
                  </a:lnTo>
                  <a:lnTo>
                    <a:pt x="109354" y="1320800"/>
                  </a:lnTo>
                  <a:lnTo>
                    <a:pt x="125028" y="1270000"/>
                  </a:lnTo>
                  <a:lnTo>
                    <a:pt x="141678" y="1231900"/>
                  </a:lnTo>
                  <a:lnTo>
                    <a:pt x="159291" y="1181100"/>
                  </a:lnTo>
                  <a:lnTo>
                    <a:pt x="177853" y="1143000"/>
                  </a:lnTo>
                  <a:lnTo>
                    <a:pt x="197352" y="1104900"/>
                  </a:lnTo>
                  <a:lnTo>
                    <a:pt x="217773" y="1066800"/>
                  </a:lnTo>
                  <a:lnTo>
                    <a:pt x="239103" y="1016000"/>
                  </a:lnTo>
                  <a:lnTo>
                    <a:pt x="261329" y="977900"/>
                  </a:lnTo>
                  <a:lnTo>
                    <a:pt x="284437" y="939800"/>
                  </a:lnTo>
                  <a:lnTo>
                    <a:pt x="308414" y="901700"/>
                  </a:lnTo>
                  <a:lnTo>
                    <a:pt x="333245" y="863600"/>
                  </a:lnTo>
                  <a:lnTo>
                    <a:pt x="358918" y="825500"/>
                  </a:lnTo>
                  <a:lnTo>
                    <a:pt x="385420" y="787400"/>
                  </a:lnTo>
                  <a:lnTo>
                    <a:pt x="412736" y="762000"/>
                  </a:lnTo>
                  <a:lnTo>
                    <a:pt x="440853" y="723900"/>
                  </a:lnTo>
                  <a:lnTo>
                    <a:pt x="469758" y="685800"/>
                  </a:lnTo>
                  <a:lnTo>
                    <a:pt x="499437" y="647700"/>
                  </a:lnTo>
                  <a:lnTo>
                    <a:pt x="529877" y="622300"/>
                  </a:lnTo>
                  <a:lnTo>
                    <a:pt x="561064" y="584200"/>
                  </a:lnTo>
                  <a:lnTo>
                    <a:pt x="592985" y="558800"/>
                  </a:lnTo>
                  <a:lnTo>
                    <a:pt x="625627" y="520700"/>
                  </a:lnTo>
                  <a:lnTo>
                    <a:pt x="658975" y="495300"/>
                  </a:lnTo>
                  <a:lnTo>
                    <a:pt x="693016" y="457200"/>
                  </a:lnTo>
                  <a:lnTo>
                    <a:pt x="727737" y="431800"/>
                  </a:lnTo>
                  <a:lnTo>
                    <a:pt x="763125" y="406400"/>
                  </a:lnTo>
                  <a:lnTo>
                    <a:pt x="799165" y="381000"/>
                  </a:lnTo>
                  <a:lnTo>
                    <a:pt x="835845" y="355600"/>
                  </a:lnTo>
                  <a:lnTo>
                    <a:pt x="873150" y="330200"/>
                  </a:lnTo>
                  <a:lnTo>
                    <a:pt x="911068" y="304800"/>
                  </a:lnTo>
                  <a:lnTo>
                    <a:pt x="949585" y="279400"/>
                  </a:lnTo>
                  <a:lnTo>
                    <a:pt x="1028362" y="228600"/>
                  </a:lnTo>
                  <a:lnTo>
                    <a:pt x="1068595" y="215900"/>
                  </a:lnTo>
                  <a:lnTo>
                    <a:pt x="1109373" y="190500"/>
                  </a:lnTo>
                  <a:lnTo>
                    <a:pt x="1150682" y="177800"/>
                  </a:lnTo>
                  <a:lnTo>
                    <a:pt x="1192510" y="152400"/>
                  </a:lnTo>
                  <a:lnTo>
                    <a:pt x="1234842" y="139700"/>
                  </a:lnTo>
                  <a:lnTo>
                    <a:pt x="1277665" y="114300"/>
                  </a:lnTo>
                  <a:lnTo>
                    <a:pt x="1320965" y="101600"/>
                  </a:lnTo>
                  <a:lnTo>
                    <a:pt x="1590042" y="25400"/>
                  </a:lnTo>
                  <a:lnTo>
                    <a:pt x="2349487" y="25400"/>
                  </a:lnTo>
                  <a:lnTo>
                    <a:pt x="2618564" y="101600"/>
                  </a:lnTo>
                  <a:lnTo>
                    <a:pt x="2661865" y="114300"/>
                  </a:lnTo>
                  <a:lnTo>
                    <a:pt x="2704688" y="139700"/>
                  </a:lnTo>
                  <a:lnTo>
                    <a:pt x="2747020" y="152400"/>
                  </a:lnTo>
                  <a:lnTo>
                    <a:pt x="2788847" y="177800"/>
                  </a:lnTo>
                  <a:lnTo>
                    <a:pt x="2830157" y="190500"/>
                  </a:lnTo>
                  <a:lnTo>
                    <a:pt x="2870935" y="215900"/>
                  </a:lnTo>
                  <a:lnTo>
                    <a:pt x="2911168" y="228600"/>
                  </a:lnTo>
                  <a:lnTo>
                    <a:pt x="2989945" y="279400"/>
                  </a:lnTo>
                  <a:lnTo>
                    <a:pt x="3028462" y="304800"/>
                  </a:lnTo>
                  <a:lnTo>
                    <a:pt x="3066380" y="330200"/>
                  </a:lnTo>
                  <a:lnTo>
                    <a:pt x="3103685" y="355600"/>
                  </a:lnTo>
                  <a:lnTo>
                    <a:pt x="3140365" y="381000"/>
                  </a:lnTo>
                  <a:lnTo>
                    <a:pt x="3176406" y="406400"/>
                  </a:lnTo>
                  <a:lnTo>
                    <a:pt x="3211793" y="431800"/>
                  </a:lnTo>
                  <a:lnTo>
                    <a:pt x="3246515" y="457200"/>
                  </a:lnTo>
                  <a:lnTo>
                    <a:pt x="3280556" y="495300"/>
                  </a:lnTo>
                  <a:lnTo>
                    <a:pt x="3313904" y="520700"/>
                  </a:lnTo>
                  <a:lnTo>
                    <a:pt x="3346545" y="558800"/>
                  </a:lnTo>
                  <a:lnTo>
                    <a:pt x="3378467" y="584200"/>
                  </a:lnTo>
                  <a:lnTo>
                    <a:pt x="3409654" y="622300"/>
                  </a:lnTo>
                  <a:lnTo>
                    <a:pt x="3440094" y="647700"/>
                  </a:lnTo>
                  <a:lnTo>
                    <a:pt x="3469773" y="685800"/>
                  </a:lnTo>
                  <a:lnTo>
                    <a:pt x="3498678" y="723900"/>
                  </a:lnTo>
                  <a:lnTo>
                    <a:pt x="3526796" y="762000"/>
                  </a:lnTo>
                  <a:lnTo>
                    <a:pt x="3554112" y="787400"/>
                  </a:lnTo>
                  <a:lnTo>
                    <a:pt x="3580613" y="825500"/>
                  </a:lnTo>
                  <a:lnTo>
                    <a:pt x="3606287" y="863600"/>
                  </a:lnTo>
                  <a:lnTo>
                    <a:pt x="3631118" y="901700"/>
                  </a:lnTo>
                  <a:lnTo>
                    <a:pt x="3655095" y="939800"/>
                  </a:lnTo>
                  <a:lnTo>
                    <a:pt x="3678203" y="977900"/>
                  </a:lnTo>
                  <a:lnTo>
                    <a:pt x="3700429" y="1016000"/>
                  </a:lnTo>
                  <a:lnTo>
                    <a:pt x="3721759" y="1066800"/>
                  </a:lnTo>
                  <a:lnTo>
                    <a:pt x="3742180" y="1104900"/>
                  </a:lnTo>
                  <a:lnTo>
                    <a:pt x="3761679" y="1143000"/>
                  </a:lnTo>
                  <a:lnTo>
                    <a:pt x="3780242" y="1181100"/>
                  </a:lnTo>
                  <a:lnTo>
                    <a:pt x="3797855" y="1231900"/>
                  </a:lnTo>
                  <a:lnTo>
                    <a:pt x="3814505" y="1270000"/>
                  </a:lnTo>
                  <a:lnTo>
                    <a:pt x="3830179" y="1320800"/>
                  </a:lnTo>
                  <a:lnTo>
                    <a:pt x="3844863" y="1358900"/>
                  </a:lnTo>
                  <a:lnTo>
                    <a:pt x="3858543" y="1397000"/>
                  </a:lnTo>
                  <a:lnTo>
                    <a:pt x="3871206" y="1447800"/>
                  </a:lnTo>
                  <a:lnTo>
                    <a:pt x="3882839" y="1498600"/>
                  </a:lnTo>
                  <a:lnTo>
                    <a:pt x="3893428" y="1536700"/>
                  </a:lnTo>
                  <a:lnTo>
                    <a:pt x="3902960" y="1587500"/>
                  </a:lnTo>
                  <a:lnTo>
                    <a:pt x="3911421" y="1625600"/>
                  </a:lnTo>
                  <a:lnTo>
                    <a:pt x="3918797" y="1676400"/>
                  </a:lnTo>
                  <a:lnTo>
                    <a:pt x="3925076" y="1727200"/>
                  </a:lnTo>
                  <a:lnTo>
                    <a:pt x="3930243" y="1765300"/>
                  </a:lnTo>
                  <a:lnTo>
                    <a:pt x="3934286" y="1816100"/>
                  </a:lnTo>
                  <a:lnTo>
                    <a:pt x="3937190" y="1866900"/>
                  </a:lnTo>
                  <a:lnTo>
                    <a:pt x="3938942" y="1917700"/>
                  </a:lnTo>
                  <a:lnTo>
                    <a:pt x="3939528" y="1968500"/>
                  </a:lnTo>
                  <a:lnTo>
                    <a:pt x="3938941" y="2006600"/>
                  </a:lnTo>
                  <a:lnTo>
                    <a:pt x="3937189" y="2057400"/>
                  </a:lnTo>
                  <a:lnTo>
                    <a:pt x="3934284" y="2108200"/>
                  </a:lnTo>
                  <a:lnTo>
                    <a:pt x="3930242" y="2159000"/>
                  </a:lnTo>
                  <a:lnTo>
                    <a:pt x="3925075" y="2197100"/>
                  </a:lnTo>
                  <a:lnTo>
                    <a:pt x="3918796" y="2247900"/>
                  </a:lnTo>
                  <a:lnTo>
                    <a:pt x="3911420" y="2298700"/>
                  </a:lnTo>
                  <a:lnTo>
                    <a:pt x="3902959" y="2336800"/>
                  </a:lnTo>
                  <a:lnTo>
                    <a:pt x="3893427" y="2387600"/>
                  </a:lnTo>
                  <a:lnTo>
                    <a:pt x="3882838" y="2438400"/>
                  </a:lnTo>
                  <a:lnTo>
                    <a:pt x="3871206" y="2476500"/>
                  </a:lnTo>
                  <a:lnTo>
                    <a:pt x="3858542" y="2527300"/>
                  </a:lnTo>
                  <a:lnTo>
                    <a:pt x="3844862" y="2565400"/>
                  </a:lnTo>
                  <a:lnTo>
                    <a:pt x="3830178" y="2616200"/>
                  </a:lnTo>
                  <a:lnTo>
                    <a:pt x="3814505" y="2654300"/>
                  </a:lnTo>
                  <a:lnTo>
                    <a:pt x="3797855" y="2692400"/>
                  </a:lnTo>
                  <a:lnTo>
                    <a:pt x="3780241" y="2743200"/>
                  </a:lnTo>
                  <a:lnTo>
                    <a:pt x="3761679" y="2781300"/>
                  </a:lnTo>
                  <a:lnTo>
                    <a:pt x="3742180" y="2819400"/>
                  </a:lnTo>
                  <a:lnTo>
                    <a:pt x="3721759" y="2870200"/>
                  </a:lnTo>
                  <a:lnTo>
                    <a:pt x="3700429" y="2908300"/>
                  </a:lnTo>
                  <a:lnTo>
                    <a:pt x="3678203" y="2946400"/>
                  </a:lnTo>
                  <a:lnTo>
                    <a:pt x="3655095" y="2984500"/>
                  </a:lnTo>
                  <a:lnTo>
                    <a:pt x="3631118" y="3022600"/>
                  </a:lnTo>
                  <a:lnTo>
                    <a:pt x="3606287" y="3060700"/>
                  </a:lnTo>
                  <a:lnTo>
                    <a:pt x="3580613" y="3098800"/>
                  </a:lnTo>
                  <a:lnTo>
                    <a:pt x="3554112" y="3136900"/>
                  </a:lnTo>
                  <a:lnTo>
                    <a:pt x="3526796" y="3175000"/>
                  </a:lnTo>
                  <a:lnTo>
                    <a:pt x="3498679" y="3200400"/>
                  </a:lnTo>
                  <a:lnTo>
                    <a:pt x="3469774" y="3238500"/>
                  </a:lnTo>
                  <a:lnTo>
                    <a:pt x="3440094" y="3276600"/>
                  </a:lnTo>
                  <a:lnTo>
                    <a:pt x="3409654" y="3302000"/>
                  </a:lnTo>
                  <a:lnTo>
                    <a:pt x="3378467" y="3340100"/>
                  </a:lnTo>
                  <a:lnTo>
                    <a:pt x="3346546" y="3378200"/>
                  </a:lnTo>
                  <a:lnTo>
                    <a:pt x="3313905" y="3403600"/>
                  </a:lnTo>
                  <a:lnTo>
                    <a:pt x="3280557" y="3429000"/>
                  </a:lnTo>
                  <a:lnTo>
                    <a:pt x="3246516" y="3467100"/>
                  </a:lnTo>
                  <a:lnTo>
                    <a:pt x="3211794" y="3492500"/>
                  </a:lnTo>
                  <a:lnTo>
                    <a:pt x="3176407" y="3517900"/>
                  </a:lnTo>
                  <a:lnTo>
                    <a:pt x="3140366" y="3543300"/>
                  </a:lnTo>
                  <a:lnTo>
                    <a:pt x="3103687" y="3568700"/>
                  </a:lnTo>
                  <a:lnTo>
                    <a:pt x="3066381" y="3594100"/>
                  </a:lnTo>
                  <a:lnTo>
                    <a:pt x="3028463" y="3619500"/>
                  </a:lnTo>
                  <a:lnTo>
                    <a:pt x="2950843" y="3670300"/>
                  </a:lnTo>
                  <a:lnTo>
                    <a:pt x="2870936" y="3721100"/>
                  </a:lnTo>
                  <a:lnTo>
                    <a:pt x="2830158" y="3733800"/>
                  </a:lnTo>
                  <a:lnTo>
                    <a:pt x="2788849" y="3759200"/>
                  </a:lnTo>
                  <a:lnTo>
                    <a:pt x="2747021" y="3771900"/>
                  </a:lnTo>
                  <a:lnTo>
                    <a:pt x="2704690" y="3797300"/>
                  </a:lnTo>
                  <a:lnTo>
                    <a:pt x="2395372" y="3886200"/>
                  </a:lnTo>
                  <a:lnTo>
                    <a:pt x="2349489" y="3898900"/>
                  </a:lnTo>
                  <a:close/>
                </a:path>
                <a:path w="3939540" h="3937000">
                  <a:moveTo>
                    <a:pt x="2209595" y="3924300"/>
                  </a:moveTo>
                  <a:lnTo>
                    <a:pt x="1729934" y="3924300"/>
                  </a:lnTo>
                  <a:lnTo>
                    <a:pt x="1636306" y="3898900"/>
                  </a:lnTo>
                  <a:lnTo>
                    <a:pt x="2303223" y="3898900"/>
                  </a:lnTo>
                  <a:lnTo>
                    <a:pt x="2209595" y="3924300"/>
                  </a:lnTo>
                  <a:close/>
                </a:path>
                <a:path w="3939540" h="3937000">
                  <a:moveTo>
                    <a:pt x="2066617" y="3937000"/>
                  </a:moveTo>
                  <a:lnTo>
                    <a:pt x="1872912" y="3937000"/>
                  </a:lnTo>
                  <a:lnTo>
                    <a:pt x="1824932" y="3924300"/>
                  </a:lnTo>
                  <a:lnTo>
                    <a:pt x="2114597" y="3924300"/>
                  </a:lnTo>
                  <a:lnTo>
                    <a:pt x="2066617" y="3937000"/>
                  </a:lnTo>
                  <a:close/>
                </a:path>
              </a:pathLst>
            </a:custGeom>
            <a:solidFill>
              <a:srgbClr val="82DD9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676029" y="2524947"/>
              <a:ext cx="2887741" cy="288774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921640" y="1482991"/>
              <a:ext cx="4378960" cy="4049395"/>
            </a:xfrm>
            <a:custGeom>
              <a:rect l="l" t="t" r="r" b="b"/>
              <a:pathLst>
                <a:path w="4378959" h="4049395">
                  <a:moveTo>
                    <a:pt x="913472" y="3592195"/>
                  </a:moveTo>
                  <a:lnTo>
                    <a:pt x="911123" y="3545497"/>
                  </a:lnTo>
                  <a:lnTo>
                    <a:pt x="904201" y="3500145"/>
                  </a:lnTo>
                  <a:lnTo>
                    <a:pt x="892937" y="3456368"/>
                  </a:lnTo>
                  <a:lnTo>
                    <a:pt x="877582" y="3414407"/>
                  </a:lnTo>
                  <a:lnTo>
                    <a:pt x="858354" y="3374479"/>
                  </a:lnTo>
                  <a:lnTo>
                    <a:pt x="835469" y="3336823"/>
                  </a:lnTo>
                  <a:lnTo>
                    <a:pt x="809180" y="3301669"/>
                  </a:lnTo>
                  <a:lnTo>
                    <a:pt x="779703" y="3269234"/>
                  </a:lnTo>
                  <a:lnTo>
                    <a:pt x="747268" y="3239757"/>
                  </a:lnTo>
                  <a:lnTo>
                    <a:pt x="712101" y="3213455"/>
                  </a:lnTo>
                  <a:lnTo>
                    <a:pt x="674446" y="3190583"/>
                  </a:lnTo>
                  <a:lnTo>
                    <a:pt x="634517" y="3171342"/>
                  </a:lnTo>
                  <a:lnTo>
                    <a:pt x="592556" y="3155988"/>
                  </a:lnTo>
                  <a:lnTo>
                    <a:pt x="548792" y="3144736"/>
                  </a:lnTo>
                  <a:lnTo>
                    <a:pt x="503440" y="3137814"/>
                  </a:lnTo>
                  <a:lnTo>
                    <a:pt x="456742" y="3135452"/>
                  </a:lnTo>
                  <a:lnTo>
                    <a:pt x="410044" y="3137814"/>
                  </a:lnTo>
                  <a:lnTo>
                    <a:pt x="364693" y="3144736"/>
                  </a:lnTo>
                  <a:lnTo>
                    <a:pt x="320916" y="3155988"/>
                  </a:lnTo>
                  <a:lnTo>
                    <a:pt x="278955" y="3171342"/>
                  </a:lnTo>
                  <a:lnTo>
                    <a:pt x="239026" y="3190583"/>
                  </a:lnTo>
                  <a:lnTo>
                    <a:pt x="201371" y="3213455"/>
                  </a:lnTo>
                  <a:lnTo>
                    <a:pt x="166217" y="3239757"/>
                  </a:lnTo>
                  <a:lnTo>
                    <a:pt x="133781" y="3269234"/>
                  </a:lnTo>
                  <a:lnTo>
                    <a:pt x="104305" y="3301669"/>
                  </a:lnTo>
                  <a:lnTo>
                    <a:pt x="78003" y="3336823"/>
                  </a:lnTo>
                  <a:lnTo>
                    <a:pt x="55130" y="3374479"/>
                  </a:lnTo>
                  <a:lnTo>
                    <a:pt x="35890" y="3414407"/>
                  </a:lnTo>
                  <a:lnTo>
                    <a:pt x="20535" y="3456368"/>
                  </a:lnTo>
                  <a:lnTo>
                    <a:pt x="9283" y="3500145"/>
                  </a:lnTo>
                  <a:lnTo>
                    <a:pt x="2362" y="3545497"/>
                  </a:lnTo>
                  <a:lnTo>
                    <a:pt x="0" y="3592195"/>
                  </a:lnTo>
                  <a:lnTo>
                    <a:pt x="2362" y="3638893"/>
                  </a:lnTo>
                  <a:lnTo>
                    <a:pt x="9283" y="3684244"/>
                  </a:lnTo>
                  <a:lnTo>
                    <a:pt x="20535" y="3728008"/>
                  </a:lnTo>
                  <a:lnTo>
                    <a:pt x="35890" y="3769969"/>
                  </a:lnTo>
                  <a:lnTo>
                    <a:pt x="55130" y="3809898"/>
                  </a:lnTo>
                  <a:lnTo>
                    <a:pt x="78003" y="3847554"/>
                  </a:lnTo>
                  <a:lnTo>
                    <a:pt x="104292" y="3882720"/>
                  </a:lnTo>
                  <a:lnTo>
                    <a:pt x="133781" y="3915156"/>
                  </a:lnTo>
                  <a:lnTo>
                    <a:pt x="166204" y="3944632"/>
                  </a:lnTo>
                  <a:lnTo>
                    <a:pt x="201371" y="3970921"/>
                  </a:lnTo>
                  <a:lnTo>
                    <a:pt x="239026" y="3993807"/>
                  </a:lnTo>
                  <a:lnTo>
                    <a:pt x="278955" y="4013035"/>
                  </a:lnTo>
                  <a:lnTo>
                    <a:pt x="320916" y="4028402"/>
                  </a:lnTo>
                  <a:lnTo>
                    <a:pt x="364693" y="4039654"/>
                  </a:lnTo>
                  <a:lnTo>
                    <a:pt x="410044" y="4046575"/>
                  </a:lnTo>
                  <a:lnTo>
                    <a:pt x="456742" y="4048925"/>
                  </a:lnTo>
                  <a:lnTo>
                    <a:pt x="503440" y="4046575"/>
                  </a:lnTo>
                  <a:lnTo>
                    <a:pt x="548792" y="4039654"/>
                  </a:lnTo>
                  <a:lnTo>
                    <a:pt x="592556" y="4028402"/>
                  </a:lnTo>
                  <a:lnTo>
                    <a:pt x="634517" y="4013035"/>
                  </a:lnTo>
                  <a:lnTo>
                    <a:pt x="674446" y="3993807"/>
                  </a:lnTo>
                  <a:lnTo>
                    <a:pt x="712101" y="3970921"/>
                  </a:lnTo>
                  <a:lnTo>
                    <a:pt x="747268" y="3944632"/>
                  </a:lnTo>
                  <a:lnTo>
                    <a:pt x="779703" y="3915156"/>
                  </a:lnTo>
                  <a:lnTo>
                    <a:pt x="809180" y="3882720"/>
                  </a:lnTo>
                  <a:lnTo>
                    <a:pt x="835469" y="3847554"/>
                  </a:lnTo>
                  <a:lnTo>
                    <a:pt x="858354" y="3809898"/>
                  </a:lnTo>
                  <a:lnTo>
                    <a:pt x="877582" y="3769982"/>
                  </a:lnTo>
                  <a:lnTo>
                    <a:pt x="892937" y="3728008"/>
                  </a:lnTo>
                  <a:lnTo>
                    <a:pt x="904201" y="3684244"/>
                  </a:lnTo>
                  <a:lnTo>
                    <a:pt x="911123" y="3638893"/>
                  </a:lnTo>
                  <a:lnTo>
                    <a:pt x="913472" y="3592195"/>
                  </a:lnTo>
                  <a:close/>
                </a:path>
                <a:path w="4378959" h="4049395">
                  <a:moveTo>
                    <a:pt x="2654998" y="456742"/>
                  </a:moveTo>
                  <a:lnTo>
                    <a:pt x="2652636" y="410044"/>
                  </a:lnTo>
                  <a:lnTo>
                    <a:pt x="2645714" y="364693"/>
                  </a:lnTo>
                  <a:lnTo>
                    <a:pt x="2634462" y="320916"/>
                  </a:lnTo>
                  <a:lnTo>
                    <a:pt x="2619108" y="278955"/>
                  </a:lnTo>
                  <a:lnTo>
                    <a:pt x="2599867" y="239026"/>
                  </a:lnTo>
                  <a:lnTo>
                    <a:pt x="2576995" y="201371"/>
                  </a:lnTo>
                  <a:lnTo>
                    <a:pt x="2550706" y="166217"/>
                  </a:lnTo>
                  <a:lnTo>
                    <a:pt x="2521216" y="133781"/>
                  </a:lnTo>
                  <a:lnTo>
                    <a:pt x="2488781" y="104292"/>
                  </a:lnTo>
                  <a:lnTo>
                    <a:pt x="2453627" y="78003"/>
                  </a:lnTo>
                  <a:lnTo>
                    <a:pt x="2415971" y="55130"/>
                  </a:lnTo>
                  <a:lnTo>
                    <a:pt x="2376043" y="35890"/>
                  </a:lnTo>
                  <a:lnTo>
                    <a:pt x="2334082" y="20535"/>
                  </a:lnTo>
                  <a:lnTo>
                    <a:pt x="2290305" y="9283"/>
                  </a:lnTo>
                  <a:lnTo>
                    <a:pt x="2244953" y="2362"/>
                  </a:lnTo>
                  <a:lnTo>
                    <a:pt x="2198255" y="0"/>
                  </a:lnTo>
                  <a:lnTo>
                    <a:pt x="2151557" y="2362"/>
                  </a:lnTo>
                  <a:lnTo>
                    <a:pt x="2106206" y="9283"/>
                  </a:lnTo>
                  <a:lnTo>
                    <a:pt x="2062441" y="20535"/>
                  </a:lnTo>
                  <a:lnTo>
                    <a:pt x="2020481" y="35890"/>
                  </a:lnTo>
                  <a:lnTo>
                    <a:pt x="1980552" y="55130"/>
                  </a:lnTo>
                  <a:lnTo>
                    <a:pt x="1942896" y="78003"/>
                  </a:lnTo>
                  <a:lnTo>
                    <a:pt x="1907730" y="104292"/>
                  </a:lnTo>
                  <a:lnTo>
                    <a:pt x="1875294" y="133781"/>
                  </a:lnTo>
                  <a:lnTo>
                    <a:pt x="1845818" y="166217"/>
                  </a:lnTo>
                  <a:lnTo>
                    <a:pt x="1819529" y="201371"/>
                  </a:lnTo>
                  <a:lnTo>
                    <a:pt x="1796643" y="239026"/>
                  </a:lnTo>
                  <a:lnTo>
                    <a:pt x="1777415" y="278955"/>
                  </a:lnTo>
                  <a:lnTo>
                    <a:pt x="1762061" y="320916"/>
                  </a:lnTo>
                  <a:lnTo>
                    <a:pt x="1750796" y="364693"/>
                  </a:lnTo>
                  <a:lnTo>
                    <a:pt x="1743875" y="410044"/>
                  </a:lnTo>
                  <a:lnTo>
                    <a:pt x="1741525" y="456742"/>
                  </a:lnTo>
                  <a:lnTo>
                    <a:pt x="1743875" y="503440"/>
                  </a:lnTo>
                  <a:lnTo>
                    <a:pt x="1750796" y="548792"/>
                  </a:lnTo>
                  <a:lnTo>
                    <a:pt x="1762048" y="592556"/>
                  </a:lnTo>
                  <a:lnTo>
                    <a:pt x="1777415" y="634517"/>
                  </a:lnTo>
                  <a:lnTo>
                    <a:pt x="1796643" y="674446"/>
                  </a:lnTo>
                  <a:lnTo>
                    <a:pt x="1819529" y="712101"/>
                  </a:lnTo>
                  <a:lnTo>
                    <a:pt x="1845818" y="747268"/>
                  </a:lnTo>
                  <a:lnTo>
                    <a:pt x="1875294" y="779703"/>
                  </a:lnTo>
                  <a:lnTo>
                    <a:pt x="1907730" y="809180"/>
                  </a:lnTo>
                  <a:lnTo>
                    <a:pt x="1942896" y="835469"/>
                  </a:lnTo>
                  <a:lnTo>
                    <a:pt x="1980552" y="858354"/>
                  </a:lnTo>
                  <a:lnTo>
                    <a:pt x="2020481" y="877582"/>
                  </a:lnTo>
                  <a:lnTo>
                    <a:pt x="2062441" y="892937"/>
                  </a:lnTo>
                  <a:lnTo>
                    <a:pt x="2106206" y="904201"/>
                  </a:lnTo>
                  <a:lnTo>
                    <a:pt x="2151557" y="911123"/>
                  </a:lnTo>
                  <a:lnTo>
                    <a:pt x="2198255" y="913472"/>
                  </a:lnTo>
                  <a:lnTo>
                    <a:pt x="2244953" y="911123"/>
                  </a:lnTo>
                  <a:lnTo>
                    <a:pt x="2290305" y="904201"/>
                  </a:lnTo>
                  <a:lnTo>
                    <a:pt x="2334082" y="892949"/>
                  </a:lnTo>
                  <a:lnTo>
                    <a:pt x="2376043" y="877582"/>
                  </a:lnTo>
                  <a:lnTo>
                    <a:pt x="2415971" y="858354"/>
                  </a:lnTo>
                  <a:lnTo>
                    <a:pt x="2453627" y="835469"/>
                  </a:lnTo>
                  <a:lnTo>
                    <a:pt x="2488781" y="809180"/>
                  </a:lnTo>
                  <a:lnTo>
                    <a:pt x="2521216" y="779703"/>
                  </a:lnTo>
                  <a:lnTo>
                    <a:pt x="2550693" y="747268"/>
                  </a:lnTo>
                  <a:lnTo>
                    <a:pt x="2576995" y="712101"/>
                  </a:lnTo>
                  <a:lnTo>
                    <a:pt x="2599867" y="674446"/>
                  </a:lnTo>
                  <a:lnTo>
                    <a:pt x="2619108" y="634517"/>
                  </a:lnTo>
                  <a:lnTo>
                    <a:pt x="2634462" y="592556"/>
                  </a:lnTo>
                  <a:lnTo>
                    <a:pt x="2645714" y="548792"/>
                  </a:lnTo>
                  <a:lnTo>
                    <a:pt x="2652636" y="503440"/>
                  </a:lnTo>
                  <a:lnTo>
                    <a:pt x="2654998" y="456742"/>
                  </a:lnTo>
                  <a:close/>
                </a:path>
                <a:path w="4378959" h="4049395">
                  <a:moveTo>
                    <a:pt x="4378604" y="3592195"/>
                  </a:moveTo>
                  <a:lnTo>
                    <a:pt x="4376242" y="3545497"/>
                  </a:lnTo>
                  <a:lnTo>
                    <a:pt x="4369320" y="3500145"/>
                  </a:lnTo>
                  <a:lnTo>
                    <a:pt x="4358068" y="3456368"/>
                  </a:lnTo>
                  <a:lnTo>
                    <a:pt x="4342714" y="3414407"/>
                  </a:lnTo>
                  <a:lnTo>
                    <a:pt x="4323473" y="3374479"/>
                  </a:lnTo>
                  <a:lnTo>
                    <a:pt x="4300601" y="3336823"/>
                  </a:lnTo>
                  <a:lnTo>
                    <a:pt x="4274312" y="3301669"/>
                  </a:lnTo>
                  <a:lnTo>
                    <a:pt x="4244835" y="3269234"/>
                  </a:lnTo>
                  <a:lnTo>
                    <a:pt x="4212399" y="3239757"/>
                  </a:lnTo>
                  <a:lnTo>
                    <a:pt x="4177233" y="3213455"/>
                  </a:lnTo>
                  <a:lnTo>
                    <a:pt x="4139577" y="3190583"/>
                  </a:lnTo>
                  <a:lnTo>
                    <a:pt x="4099649" y="3171342"/>
                  </a:lnTo>
                  <a:lnTo>
                    <a:pt x="4057688" y="3155988"/>
                  </a:lnTo>
                  <a:lnTo>
                    <a:pt x="4013911" y="3144736"/>
                  </a:lnTo>
                  <a:lnTo>
                    <a:pt x="3968559" y="3137814"/>
                  </a:lnTo>
                  <a:lnTo>
                    <a:pt x="3921861" y="3135452"/>
                  </a:lnTo>
                  <a:lnTo>
                    <a:pt x="3875176" y="3137814"/>
                  </a:lnTo>
                  <a:lnTo>
                    <a:pt x="3829824" y="3144736"/>
                  </a:lnTo>
                  <a:lnTo>
                    <a:pt x="3786047" y="3155988"/>
                  </a:lnTo>
                  <a:lnTo>
                    <a:pt x="3744087" y="3171342"/>
                  </a:lnTo>
                  <a:lnTo>
                    <a:pt x="3704158" y="3190583"/>
                  </a:lnTo>
                  <a:lnTo>
                    <a:pt x="3666502" y="3213455"/>
                  </a:lnTo>
                  <a:lnTo>
                    <a:pt x="3631336" y="3239757"/>
                  </a:lnTo>
                  <a:lnTo>
                    <a:pt x="3598900" y="3269234"/>
                  </a:lnTo>
                  <a:lnTo>
                    <a:pt x="3569424" y="3301669"/>
                  </a:lnTo>
                  <a:lnTo>
                    <a:pt x="3543135" y="3336823"/>
                  </a:lnTo>
                  <a:lnTo>
                    <a:pt x="3520249" y="3374479"/>
                  </a:lnTo>
                  <a:lnTo>
                    <a:pt x="3501021" y="3414407"/>
                  </a:lnTo>
                  <a:lnTo>
                    <a:pt x="3485667" y="3456368"/>
                  </a:lnTo>
                  <a:lnTo>
                    <a:pt x="3474402" y="3500145"/>
                  </a:lnTo>
                  <a:lnTo>
                    <a:pt x="3467481" y="3545497"/>
                  </a:lnTo>
                  <a:lnTo>
                    <a:pt x="3465131" y="3592195"/>
                  </a:lnTo>
                  <a:lnTo>
                    <a:pt x="3467481" y="3638893"/>
                  </a:lnTo>
                  <a:lnTo>
                    <a:pt x="3474402" y="3684244"/>
                  </a:lnTo>
                  <a:lnTo>
                    <a:pt x="3485667" y="3728008"/>
                  </a:lnTo>
                  <a:lnTo>
                    <a:pt x="3501021" y="3769969"/>
                  </a:lnTo>
                  <a:lnTo>
                    <a:pt x="3520249" y="3809898"/>
                  </a:lnTo>
                  <a:lnTo>
                    <a:pt x="3543135" y="3847554"/>
                  </a:lnTo>
                  <a:lnTo>
                    <a:pt x="3569424" y="3882720"/>
                  </a:lnTo>
                  <a:lnTo>
                    <a:pt x="3598900" y="3915156"/>
                  </a:lnTo>
                  <a:lnTo>
                    <a:pt x="3631336" y="3944632"/>
                  </a:lnTo>
                  <a:lnTo>
                    <a:pt x="3666502" y="3970921"/>
                  </a:lnTo>
                  <a:lnTo>
                    <a:pt x="3704158" y="3993807"/>
                  </a:lnTo>
                  <a:lnTo>
                    <a:pt x="3744087" y="4013035"/>
                  </a:lnTo>
                  <a:lnTo>
                    <a:pt x="3786047" y="4028402"/>
                  </a:lnTo>
                  <a:lnTo>
                    <a:pt x="3829812" y="4039654"/>
                  </a:lnTo>
                  <a:lnTo>
                    <a:pt x="3875163" y="4046575"/>
                  </a:lnTo>
                  <a:lnTo>
                    <a:pt x="3921861" y="4048925"/>
                  </a:lnTo>
                  <a:lnTo>
                    <a:pt x="3968559" y="4046575"/>
                  </a:lnTo>
                  <a:lnTo>
                    <a:pt x="4013911" y="4039654"/>
                  </a:lnTo>
                  <a:lnTo>
                    <a:pt x="4057688" y="4028402"/>
                  </a:lnTo>
                  <a:lnTo>
                    <a:pt x="4099649" y="4013035"/>
                  </a:lnTo>
                  <a:lnTo>
                    <a:pt x="4139577" y="3993807"/>
                  </a:lnTo>
                  <a:lnTo>
                    <a:pt x="4177233" y="3970921"/>
                  </a:lnTo>
                  <a:lnTo>
                    <a:pt x="4212387" y="3944632"/>
                  </a:lnTo>
                  <a:lnTo>
                    <a:pt x="4244822" y="3915156"/>
                  </a:lnTo>
                  <a:lnTo>
                    <a:pt x="4274312" y="3882720"/>
                  </a:lnTo>
                  <a:lnTo>
                    <a:pt x="4300601" y="3847554"/>
                  </a:lnTo>
                  <a:lnTo>
                    <a:pt x="4323473" y="3809898"/>
                  </a:lnTo>
                  <a:lnTo>
                    <a:pt x="4342714" y="3769982"/>
                  </a:lnTo>
                  <a:lnTo>
                    <a:pt x="4358068" y="3728008"/>
                  </a:lnTo>
                  <a:lnTo>
                    <a:pt x="4369320" y="3684244"/>
                  </a:lnTo>
                  <a:lnTo>
                    <a:pt x="4376242" y="3638893"/>
                  </a:lnTo>
                  <a:lnTo>
                    <a:pt x="4378604" y="3592195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137946" y="1691804"/>
              <a:ext cx="3927475" cy="3625215"/>
            </a:xfrm>
            <a:custGeom>
              <a:rect l="l" t="t" r="r" b="b"/>
              <a:pathLst>
                <a:path w="3927475" h="3625215">
                  <a:moveTo>
                    <a:pt x="482803" y="3352736"/>
                  </a:moveTo>
                  <a:lnTo>
                    <a:pt x="410667" y="3322688"/>
                  </a:lnTo>
                  <a:lnTo>
                    <a:pt x="408724" y="3317189"/>
                  </a:lnTo>
                  <a:lnTo>
                    <a:pt x="406552" y="3311550"/>
                  </a:lnTo>
                  <a:lnTo>
                    <a:pt x="403961" y="3306178"/>
                  </a:lnTo>
                  <a:lnTo>
                    <a:pt x="409308" y="3292856"/>
                  </a:lnTo>
                  <a:lnTo>
                    <a:pt x="433082" y="3233674"/>
                  </a:lnTo>
                  <a:lnTo>
                    <a:pt x="419989" y="3220593"/>
                  </a:lnTo>
                  <a:lnTo>
                    <a:pt x="390398" y="3191014"/>
                  </a:lnTo>
                  <a:lnTo>
                    <a:pt x="331457" y="3215284"/>
                  </a:lnTo>
                  <a:lnTo>
                    <a:pt x="331457" y="3383381"/>
                  </a:lnTo>
                  <a:lnTo>
                    <a:pt x="324345" y="3418611"/>
                  </a:lnTo>
                  <a:lnTo>
                    <a:pt x="304939" y="3447389"/>
                  </a:lnTo>
                  <a:lnTo>
                    <a:pt x="276161" y="3466795"/>
                  </a:lnTo>
                  <a:lnTo>
                    <a:pt x="240931" y="3473907"/>
                  </a:lnTo>
                  <a:lnTo>
                    <a:pt x="205714" y="3466795"/>
                  </a:lnTo>
                  <a:lnTo>
                    <a:pt x="176936" y="3447389"/>
                  </a:lnTo>
                  <a:lnTo>
                    <a:pt x="157530" y="3418611"/>
                  </a:lnTo>
                  <a:lnTo>
                    <a:pt x="150406" y="3383381"/>
                  </a:lnTo>
                  <a:lnTo>
                    <a:pt x="157530" y="3348151"/>
                  </a:lnTo>
                  <a:lnTo>
                    <a:pt x="176936" y="3319373"/>
                  </a:lnTo>
                  <a:lnTo>
                    <a:pt x="205714" y="3299968"/>
                  </a:lnTo>
                  <a:lnTo>
                    <a:pt x="240931" y="3292856"/>
                  </a:lnTo>
                  <a:lnTo>
                    <a:pt x="276161" y="3299968"/>
                  </a:lnTo>
                  <a:lnTo>
                    <a:pt x="304939" y="3319373"/>
                  </a:lnTo>
                  <a:lnTo>
                    <a:pt x="324345" y="3348151"/>
                  </a:lnTo>
                  <a:lnTo>
                    <a:pt x="331457" y="3383381"/>
                  </a:lnTo>
                  <a:lnTo>
                    <a:pt x="331457" y="3215284"/>
                  </a:lnTo>
                  <a:lnTo>
                    <a:pt x="318541" y="3220593"/>
                  </a:lnTo>
                  <a:lnTo>
                    <a:pt x="318300" y="3220478"/>
                  </a:lnTo>
                  <a:lnTo>
                    <a:pt x="313067" y="3217938"/>
                  </a:lnTo>
                  <a:lnTo>
                    <a:pt x="307467" y="3215716"/>
                  </a:lnTo>
                  <a:lnTo>
                    <a:pt x="301688" y="3213646"/>
                  </a:lnTo>
                  <a:lnTo>
                    <a:pt x="271106" y="3141980"/>
                  </a:lnTo>
                  <a:lnTo>
                    <a:pt x="210756" y="3141980"/>
                  </a:lnTo>
                  <a:lnTo>
                    <a:pt x="180924" y="3213404"/>
                  </a:lnTo>
                  <a:lnTo>
                    <a:pt x="174929" y="3215525"/>
                  </a:lnTo>
                  <a:lnTo>
                    <a:pt x="169151" y="3217761"/>
                  </a:lnTo>
                  <a:lnTo>
                    <a:pt x="163423" y="3220478"/>
                  </a:lnTo>
                  <a:lnTo>
                    <a:pt x="91706" y="3191662"/>
                  </a:lnTo>
                  <a:lnTo>
                    <a:pt x="49034" y="3234334"/>
                  </a:lnTo>
                  <a:lnTo>
                    <a:pt x="78270" y="3305403"/>
                  </a:lnTo>
                  <a:lnTo>
                    <a:pt x="75438" y="3311245"/>
                  </a:lnTo>
                  <a:lnTo>
                    <a:pt x="73202" y="3317024"/>
                  </a:lnTo>
                  <a:lnTo>
                    <a:pt x="70954" y="3323336"/>
                  </a:lnTo>
                  <a:lnTo>
                    <a:pt x="0" y="3353676"/>
                  </a:lnTo>
                  <a:lnTo>
                    <a:pt x="0" y="3414026"/>
                  </a:lnTo>
                  <a:lnTo>
                    <a:pt x="71018" y="3443617"/>
                  </a:lnTo>
                  <a:lnTo>
                    <a:pt x="73101" y="3449447"/>
                  </a:lnTo>
                  <a:lnTo>
                    <a:pt x="75552" y="3455695"/>
                  </a:lnTo>
                  <a:lnTo>
                    <a:pt x="78371" y="3461537"/>
                  </a:lnTo>
                  <a:lnTo>
                    <a:pt x="49682" y="3533076"/>
                  </a:lnTo>
                  <a:lnTo>
                    <a:pt x="92354" y="3575748"/>
                  </a:lnTo>
                  <a:lnTo>
                    <a:pt x="163614" y="3546411"/>
                  </a:lnTo>
                  <a:lnTo>
                    <a:pt x="169329" y="3549116"/>
                  </a:lnTo>
                  <a:lnTo>
                    <a:pt x="175171" y="3551288"/>
                  </a:lnTo>
                  <a:lnTo>
                    <a:pt x="181165" y="3553358"/>
                  </a:lnTo>
                  <a:lnTo>
                    <a:pt x="211696" y="3624783"/>
                  </a:lnTo>
                  <a:lnTo>
                    <a:pt x="272046" y="3624783"/>
                  </a:lnTo>
                  <a:lnTo>
                    <a:pt x="301917" y="3553002"/>
                  </a:lnTo>
                  <a:lnTo>
                    <a:pt x="307632" y="3550869"/>
                  </a:lnTo>
                  <a:lnTo>
                    <a:pt x="313296" y="3548634"/>
                  </a:lnTo>
                  <a:lnTo>
                    <a:pt x="317957" y="3546411"/>
                  </a:lnTo>
                  <a:lnTo>
                    <a:pt x="318706" y="3546043"/>
                  </a:lnTo>
                  <a:lnTo>
                    <a:pt x="391083" y="3575037"/>
                  </a:lnTo>
                  <a:lnTo>
                    <a:pt x="420090" y="3546043"/>
                  </a:lnTo>
                  <a:lnTo>
                    <a:pt x="433755" y="3532378"/>
                  </a:lnTo>
                  <a:lnTo>
                    <a:pt x="409638" y="3473907"/>
                  </a:lnTo>
                  <a:lnTo>
                    <a:pt x="404050" y="3460356"/>
                  </a:lnTo>
                  <a:lnTo>
                    <a:pt x="406577" y="3454946"/>
                  </a:lnTo>
                  <a:lnTo>
                    <a:pt x="408546" y="3449739"/>
                  </a:lnTo>
                  <a:lnTo>
                    <a:pt x="410654" y="3443846"/>
                  </a:lnTo>
                  <a:lnTo>
                    <a:pt x="482803" y="3413087"/>
                  </a:lnTo>
                  <a:lnTo>
                    <a:pt x="482803" y="3352736"/>
                  </a:lnTo>
                  <a:close/>
                </a:path>
                <a:path w="3927475" h="3625215">
                  <a:moveTo>
                    <a:pt x="2195195" y="127939"/>
                  </a:moveTo>
                  <a:lnTo>
                    <a:pt x="2067255" y="51181"/>
                  </a:lnTo>
                  <a:lnTo>
                    <a:pt x="2067255" y="170586"/>
                  </a:lnTo>
                  <a:lnTo>
                    <a:pt x="2067255" y="341185"/>
                  </a:lnTo>
                  <a:lnTo>
                    <a:pt x="2024595" y="341185"/>
                  </a:lnTo>
                  <a:lnTo>
                    <a:pt x="2024595" y="170586"/>
                  </a:lnTo>
                  <a:lnTo>
                    <a:pt x="2067255" y="170586"/>
                  </a:lnTo>
                  <a:lnTo>
                    <a:pt x="2067255" y="51181"/>
                  </a:lnTo>
                  <a:lnTo>
                    <a:pt x="1981949" y="0"/>
                  </a:lnTo>
                  <a:lnTo>
                    <a:pt x="1939302" y="25590"/>
                  </a:lnTo>
                  <a:lnTo>
                    <a:pt x="1939302" y="170586"/>
                  </a:lnTo>
                  <a:lnTo>
                    <a:pt x="1939302" y="341185"/>
                  </a:lnTo>
                  <a:lnTo>
                    <a:pt x="1896656" y="341185"/>
                  </a:lnTo>
                  <a:lnTo>
                    <a:pt x="1896656" y="170586"/>
                  </a:lnTo>
                  <a:lnTo>
                    <a:pt x="1939302" y="170586"/>
                  </a:lnTo>
                  <a:lnTo>
                    <a:pt x="1939302" y="25590"/>
                  </a:lnTo>
                  <a:lnTo>
                    <a:pt x="1768716" y="127939"/>
                  </a:lnTo>
                  <a:lnTo>
                    <a:pt x="1768716" y="170586"/>
                  </a:lnTo>
                  <a:lnTo>
                    <a:pt x="1811362" y="170586"/>
                  </a:lnTo>
                  <a:lnTo>
                    <a:pt x="1811362" y="383832"/>
                  </a:lnTo>
                  <a:lnTo>
                    <a:pt x="1768716" y="383832"/>
                  </a:lnTo>
                  <a:lnTo>
                    <a:pt x="1768716" y="426478"/>
                  </a:lnTo>
                  <a:lnTo>
                    <a:pt x="2195195" y="426478"/>
                  </a:lnTo>
                  <a:lnTo>
                    <a:pt x="2195195" y="383832"/>
                  </a:lnTo>
                  <a:lnTo>
                    <a:pt x="2152548" y="383832"/>
                  </a:lnTo>
                  <a:lnTo>
                    <a:pt x="2152548" y="341185"/>
                  </a:lnTo>
                  <a:lnTo>
                    <a:pt x="2152548" y="170586"/>
                  </a:lnTo>
                  <a:lnTo>
                    <a:pt x="2195195" y="170586"/>
                  </a:lnTo>
                  <a:lnTo>
                    <a:pt x="2195195" y="127939"/>
                  </a:lnTo>
                  <a:close/>
                </a:path>
                <a:path w="3927475" h="3625215">
                  <a:moveTo>
                    <a:pt x="3820782" y="3412274"/>
                  </a:moveTo>
                  <a:lnTo>
                    <a:pt x="3816604" y="3391535"/>
                  </a:lnTo>
                  <a:lnTo>
                    <a:pt x="3805186" y="3374606"/>
                  </a:lnTo>
                  <a:lnTo>
                    <a:pt x="3788245" y="3363188"/>
                  </a:lnTo>
                  <a:lnTo>
                    <a:pt x="3767505" y="3358997"/>
                  </a:lnTo>
                  <a:lnTo>
                    <a:pt x="3746779" y="3363188"/>
                  </a:lnTo>
                  <a:lnTo>
                    <a:pt x="3729837" y="3374606"/>
                  </a:lnTo>
                  <a:lnTo>
                    <a:pt x="3718420" y="3391535"/>
                  </a:lnTo>
                  <a:lnTo>
                    <a:pt x="3714242" y="3412274"/>
                  </a:lnTo>
                  <a:lnTo>
                    <a:pt x="3718420" y="3433000"/>
                  </a:lnTo>
                  <a:lnTo>
                    <a:pt x="3729837" y="3449942"/>
                  </a:lnTo>
                  <a:lnTo>
                    <a:pt x="3746779" y="3461359"/>
                  </a:lnTo>
                  <a:lnTo>
                    <a:pt x="3767505" y="3465550"/>
                  </a:lnTo>
                  <a:lnTo>
                    <a:pt x="3788245" y="3461359"/>
                  </a:lnTo>
                  <a:lnTo>
                    <a:pt x="3805186" y="3449942"/>
                  </a:lnTo>
                  <a:lnTo>
                    <a:pt x="3816604" y="3433000"/>
                  </a:lnTo>
                  <a:lnTo>
                    <a:pt x="3820782" y="3412274"/>
                  </a:lnTo>
                  <a:close/>
                </a:path>
                <a:path w="3927475" h="3625215">
                  <a:moveTo>
                    <a:pt x="3927335" y="3305721"/>
                  </a:moveTo>
                  <a:lnTo>
                    <a:pt x="3923144" y="3284982"/>
                  </a:lnTo>
                  <a:lnTo>
                    <a:pt x="3911739" y="3268053"/>
                  </a:lnTo>
                  <a:lnTo>
                    <a:pt x="3894810" y="3256635"/>
                  </a:lnTo>
                  <a:lnTo>
                    <a:pt x="3874058" y="3252444"/>
                  </a:lnTo>
                  <a:lnTo>
                    <a:pt x="3874058" y="3412274"/>
                  </a:lnTo>
                  <a:lnTo>
                    <a:pt x="3865689" y="3453739"/>
                  </a:lnTo>
                  <a:lnTo>
                    <a:pt x="3842855" y="3487610"/>
                  </a:lnTo>
                  <a:lnTo>
                    <a:pt x="3808984" y="3510445"/>
                  </a:lnTo>
                  <a:lnTo>
                    <a:pt x="3767505" y="3518814"/>
                  </a:lnTo>
                  <a:lnTo>
                    <a:pt x="3726040" y="3510445"/>
                  </a:lnTo>
                  <a:lnTo>
                    <a:pt x="3692169" y="3487610"/>
                  </a:lnTo>
                  <a:lnTo>
                    <a:pt x="3669334" y="3453739"/>
                  </a:lnTo>
                  <a:lnTo>
                    <a:pt x="3660965" y="3412274"/>
                  </a:lnTo>
                  <a:lnTo>
                    <a:pt x="3669334" y="3370796"/>
                  </a:lnTo>
                  <a:lnTo>
                    <a:pt x="3677297" y="3358997"/>
                  </a:lnTo>
                  <a:lnTo>
                    <a:pt x="3692169" y="3336925"/>
                  </a:lnTo>
                  <a:lnTo>
                    <a:pt x="3726040" y="3314090"/>
                  </a:lnTo>
                  <a:lnTo>
                    <a:pt x="3767505" y="3305721"/>
                  </a:lnTo>
                  <a:lnTo>
                    <a:pt x="3808984" y="3314090"/>
                  </a:lnTo>
                  <a:lnTo>
                    <a:pt x="3842855" y="3336925"/>
                  </a:lnTo>
                  <a:lnTo>
                    <a:pt x="3865689" y="3370796"/>
                  </a:lnTo>
                  <a:lnTo>
                    <a:pt x="3874058" y="3412274"/>
                  </a:lnTo>
                  <a:lnTo>
                    <a:pt x="3874058" y="3252444"/>
                  </a:lnTo>
                  <a:lnTo>
                    <a:pt x="3830256" y="3163976"/>
                  </a:lnTo>
                  <a:lnTo>
                    <a:pt x="3804958" y="3145904"/>
                  </a:lnTo>
                  <a:lnTo>
                    <a:pt x="3731818" y="3145904"/>
                  </a:lnTo>
                  <a:lnTo>
                    <a:pt x="3723322" y="3147276"/>
                  </a:lnTo>
                  <a:lnTo>
                    <a:pt x="3715969" y="3151111"/>
                  </a:lnTo>
                  <a:lnTo>
                    <a:pt x="3710203" y="3156953"/>
                  </a:lnTo>
                  <a:lnTo>
                    <a:pt x="3706457" y="3164344"/>
                  </a:lnTo>
                  <a:lnTo>
                    <a:pt x="3661016" y="3252444"/>
                  </a:lnTo>
                  <a:lnTo>
                    <a:pt x="3607689" y="3252444"/>
                  </a:lnTo>
                  <a:lnTo>
                    <a:pt x="3607689" y="3332353"/>
                  </a:lnTo>
                  <a:lnTo>
                    <a:pt x="3605593" y="3342729"/>
                  </a:lnTo>
                  <a:lnTo>
                    <a:pt x="3599891" y="3351199"/>
                  </a:lnTo>
                  <a:lnTo>
                    <a:pt x="3591420" y="3356902"/>
                  </a:lnTo>
                  <a:lnTo>
                    <a:pt x="3581044" y="3358997"/>
                  </a:lnTo>
                  <a:lnTo>
                    <a:pt x="3570681" y="3356902"/>
                  </a:lnTo>
                  <a:lnTo>
                    <a:pt x="3562210" y="3351199"/>
                  </a:lnTo>
                  <a:lnTo>
                    <a:pt x="3556508" y="3342729"/>
                  </a:lnTo>
                  <a:lnTo>
                    <a:pt x="3554412" y="3332353"/>
                  </a:lnTo>
                  <a:lnTo>
                    <a:pt x="3556508" y="3321989"/>
                  </a:lnTo>
                  <a:lnTo>
                    <a:pt x="3562210" y="3313519"/>
                  </a:lnTo>
                  <a:lnTo>
                    <a:pt x="3570681" y="3307816"/>
                  </a:lnTo>
                  <a:lnTo>
                    <a:pt x="3581044" y="3305721"/>
                  </a:lnTo>
                  <a:lnTo>
                    <a:pt x="3591420" y="3307816"/>
                  </a:lnTo>
                  <a:lnTo>
                    <a:pt x="3599891" y="3313519"/>
                  </a:lnTo>
                  <a:lnTo>
                    <a:pt x="3605593" y="3321989"/>
                  </a:lnTo>
                  <a:lnTo>
                    <a:pt x="3607689" y="3332353"/>
                  </a:lnTo>
                  <a:lnTo>
                    <a:pt x="3607689" y="3252444"/>
                  </a:lnTo>
                  <a:lnTo>
                    <a:pt x="3554412" y="3252444"/>
                  </a:lnTo>
                  <a:lnTo>
                    <a:pt x="3533673" y="3256635"/>
                  </a:lnTo>
                  <a:lnTo>
                    <a:pt x="3516744" y="3268053"/>
                  </a:lnTo>
                  <a:lnTo>
                    <a:pt x="3505327" y="3284982"/>
                  </a:lnTo>
                  <a:lnTo>
                    <a:pt x="3501136" y="3305721"/>
                  </a:lnTo>
                  <a:lnTo>
                    <a:pt x="3501136" y="3572091"/>
                  </a:lnTo>
                  <a:lnTo>
                    <a:pt x="3927335" y="3572091"/>
                  </a:lnTo>
                  <a:lnTo>
                    <a:pt x="3927335" y="3518814"/>
                  </a:lnTo>
                  <a:lnTo>
                    <a:pt x="3927335" y="330572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56563" y="1559988"/>
            <a:ext cx="5740400" cy="41573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4283F2"/>
                </a:solidFill>
                <a:latin typeface="微软雅黑"/>
                <a:cs typeface="微软雅黑"/>
              </a:rPr>
              <a:t>市场需求增</a:t>
            </a:r>
            <a:r>
              <a:rPr sz="2000" b="1" spc="-50">
                <a:solidFill>
                  <a:srgbClr val="4283F2"/>
                </a:solidFill>
                <a:latin typeface="微软雅黑"/>
                <a:cs typeface="微软雅黑"/>
              </a:rPr>
              <a:t>长</a:t>
            </a:r>
            <a:endParaRPr sz="20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495"/>
              </a:spcBef>
            </a:pPr>
            <a:r>
              <a:rPr sz="1500" spc="-5">
                <a:latin typeface="微软雅黑"/>
                <a:cs typeface="微软雅黑"/>
              </a:rPr>
              <a:t>随着工业化和城市化进程的加速，工业泵市场需求呈现稳步增长态</a:t>
            </a:r>
            <a:r>
              <a:rPr sz="1500" spc="-25">
                <a:latin typeface="微软雅黑"/>
                <a:cs typeface="微软雅黑"/>
              </a:rPr>
              <a:t>势。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4283F2"/>
                </a:solidFill>
                <a:latin typeface="微软雅黑"/>
                <a:cs typeface="微软雅黑"/>
              </a:rPr>
              <a:t>需求领域多样</a:t>
            </a:r>
            <a:r>
              <a:rPr sz="2000" b="1" spc="-50">
                <a:solidFill>
                  <a:srgbClr val="4283F2"/>
                </a:solidFill>
                <a:latin typeface="微软雅黑"/>
                <a:cs typeface="微软雅黑"/>
              </a:rPr>
              <a:t>化</a:t>
            </a:r>
            <a:endParaRPr sz="20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500"/>
              </a:spcBef>
            </a:pPr>
            <a:r>
              <a:rPr sz="1500" spc="-5">
                <a:latin typeface="微软雅黑"/>
                <a:cs typeface="微软雅黑"/>
              </a:rPr>
              <a:t>工业泵广泛应用于石油、化工、电力、环保、制药等领域，不同领域的需求特点不同，要求工业泵具备多样化的功能和特点。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4283F2"/>
                </a:solidFill>
                <a:latin typeface="微软雅黑"/>
                <a:cs typeface="微软雅黑"/>
              </a:rPr>
              <a:t>客户定制化需</a:t>
            </a:r>
            <a:r>
              <a:rPr sz="2000" b="1" spc="-50">
                <a:solidFill>
                  <a:srgbClr val="4283F2"/>
                </a:solidFill>
                <a:latin typeface="微软雅黑"/>
                <a:cs typeface="微软雅黑"/>
              </a:rPr>
              <a:t>求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00"/>
              </a:spcBef>
            </a:pPr>
            <a:r>
              <a:rPr sz="1500" spc="-5">
                <a:latin typeface="微软雅黑"/>
                <a:cs typeface="微软雅黑"/>
              </a:rPr>
              <a:t>为了满足不同客户的特定需求，工业泵企业需要提供定制化的产品和服务，这也成为市场需求的一个重要趋势。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市场需求分析</a:t>
            </a:r>
            <a:endParaRPr sz="3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381474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国内外品牌竞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争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3073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86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工业泵市场上，国内企业和国际知名品牌在同一竞争平台上展开竞争，品牌影响力、产品质量和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技术水平是决定竞争力的关键因素。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296697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区域市场竞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争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3073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86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不同地区的工业泵市场竞争状况存在差异，企业需要根据所在地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区的竞争态势制定相应的市场策略。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8769009" y="2092524"/>
            <a:ext cx="23876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产业链上下游合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作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工业泵企业需要与上下游企业建立紧密的合作关系，形成产业链的协同发展，提升整体竞争力。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市场竞争格局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A3B9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DDE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DDE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DDED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4283F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26828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283F2"/>
                </a:solidFill>
                <a:latin typeface="微软雅黑"/>
                <a:cs typeface="微软雅黑"/>
              </a:rPr>
              <a:t>智能化和数字化转</a:t>
            </a:r>
            <a:r>
              <a:rPr sz="2300" b="1" spc="-50">
                <a:solidFill>
                  <a:srgbClr val="4283F2"/>
                </a:solidFill>
                <a:latin typeface="微软雅黑"/>
                <a:cs typeface="微软雅黑"/>
              </a:rPr>
              <a:t>型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7973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工业泵企业将加快推进智能化和数字化转型，提高生产效率、降低成本，提升企业的竞争力。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581653"/>
            <a:ext cx="3295650" cy="1874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26670">
              <a:lnSpc>
                <a:spcPct val="121300"/>
              </a:lnSpc>
              <a:spcBef>
                <a:spcPts val="95"/>
              </a:spcBef>
            </a:pPr>
            <a:r>
              <a:rPr sz="2300" b="1">
                <a:solidFill>
                  <a:srgbClr val="4283F2"/>
                </a:solidFill>
                <a:latin typeface="微软雅黑"/>
                <a:cs typeface="微软雅黑"/>
              </a:rPr>
              <a:t>绿色环保成为行业发展</a:t>
            </a:r>
            <a:r>
              <a:rPr sz="2300" b="1" spc="-50">
                <a:solidFill>
                  <a:srgbClr val="4283F2"/>
                </a:solidFill>
                <a:latin typeface="微软雅黑"/>
                <a:cs typeface="微软雅黑"/>
              </a:rPr>
              <a:t>趋势</a:t>
            </a:r>
            <a:endParaRPr sz="2300">
              <a:latin typeface="微软雅黑"/>
              <a:cs typeface="微软雅黑"/>
            </a:endParaRPr>
          </a:p>
          <a:p>
            <a:pPr marL="24765" marR="5080" algn="just">
              <a:lnSpc>
                <a:spcPct val="150000"/>
              </a:lnSpc>
              <a:spcBef>
                <a:spcPts val="575"/>
              </a:spcBef>
            </a:pPr>
            <a:r>
              <a:rPr sz="1350" spc="-5">
                <a:latin typeface="微软雅黑"/>
                <a:cs typeface="微软雅黑"/>
              </a:rPr>
              <a:t>随着环保意识的提高，工业泵行业将更加注重环保和节能技术的研发和应用，推动行业</a:t>
            </a:r>
            <a:r>
              <a:rPr sz="1350" spc="-10">
                <a:latin typeface="微软雅黑"/>
                <a:cs typeface="微软雅黑"/>
              </a:rPr>
              <a:t>的可持续发展。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8" name="object 18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4283F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1" name="object 21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2" name="object 22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4283F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980130" y="2446743"/>
            <a:ext cx="29781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283F2"/>
                </a:solidFill>
                <a:latin typeface="微软雅黑"/>
                <a:cs typeface="微软雅黑"/>
              </a:rPr>
              <a:t>技术创新推动产业升</a:t>
            </a:r>
            <a:r>
              <a:rPr sz="2300" b="1" spc="-50">
                <a:solidFill>
                  <a:srgbClr val="4283F2"/>
                </a:solidFill>
                <a:latin typeface="微软雅黑"/>
                <a:cs typeface="微软雅黑"/>
              </a:rPr>
              <a:t>级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980130" y="3298597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随着科技的不断进步，工业泵行业将不断涌现出新技术、新产品和新服务，推动整个行</a:t>
            </a:r>
            <a:r>
              <a:rPr sz="1350" spc="-10">
                <a:latin typeface="微软雅黑"/>
                <a:cs typeface="微软雅黑"/>
              </a:rPr>
              <a:t>业的升级发展。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D9E6FB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8" name="object 2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9" name="object 4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行业发展趋势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10296" y="1558171"/>
            <a:ext cx="347726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b="1" spc="-10">
                <a:solidFill>
                  <a:srgbClr val="131416"/>
                </a:solidFill>
                <a:latin typeface="微软雅黑"/>
                <a:cs typeface="微软雅黑"/>
              </a:rPr>
              <a:t>PART</a:t>
            </a:r>
            <a:r>
              <a:rPr sz="3300" b="1" spc="-225">
                <a:solidFill>
                  <a:srgbClr val="131416"/>
                </a:solidFill>
                <a:latin typeface="微软雅黑"/>
                <a:cs typeface="微软雅黑"/>
              </a:rPr>
              <a:t> </a:t>
            </a:r>
            <a:r>
              <a:rPr sz="3300" b="1" spc="-25">
                <a:solidFill>
                  <a:srgbClr val="131416"/>
                </a:solidFill>
                <a:latin typeface="微软雅黑"/>
                <a:cs typeface="微软雅黑"/>
              </a:rPr>
              <a:t>03</a:t>
            </a:r>
            <a:endParaRPr sz="3300">
              <a:latin typeface="微软雅黑"/>
              <a:cs typeface="微软雅黑"/>
            </a:endParaRP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b="1" spc="-10">
                <a:solidFill>
                  <a:srgbClr val="131416"/>
                </a:solidFill>
                <a:latin typeface="微软雅黑"/>
                <a:cs typeface="微软雅黑"/>
              </a:rPr>
              <a:t>行业政策环境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15698" y="1451549"/>
            <a:ext cx="4639310" cy="2078989"/>
            <a:chOff x="1215698" y="1451549"/>
            <a:chExt cx="4639310" cy="2078989"/>
          </a:xfrm>
        </p:grpSpPr>
        <p:sp>
          <p:nvSpPr>
            <p:cNvPr id="3" name="object 3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DDEDFF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705738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4283F2"/>
                </a:solidFill>
                <a:latin typeface="微软雅黑"/>
                <a:cs typeface="微软雅黑"/>
              </a:rPr>
              <a:t>促进技术创</a:t>
            </a:r>
            <a:r>
              <a:rPr sz="2300" b="1" spc="-50">
                <a:solidFill>
                  <a:srgbClr val="4283F2"/>
                </a:solidFill>
                <a:latin typeface="微软雅黑"/>
                <a:cs typeface="微软雅黑"/>
              </a:rPr>
              <a:t>新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latin typeface="微软雅黑"/>
                <a:cs typeface="微软雅黑"/>
              </a:rPr>
              <a:t>政策鼓励企业加大研发投入，推动工业泵技</a:t>
            </a:r>
            <a:r>
              <a:rPr sz="1500" spc="-10">
                <a:latin typeface="微软雅黑"/>
                <a:cs typeface="微软雅黑"/>
              </a:rPr>
              <a:t>术的创新发展。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032237" y="951607"/>
            <a:ext cx="1006475" cy="1006475"/>
            <a:chOff x="3032237" y="951607"/>
            <a:chExt cx="1006475" cy="1006475"/>
          </a:xfrm>
        </p:grpSpPr>
        <p:sp>
          <p:nvSpPr>
            <p:cNvPr id="7" name="object 7"/>
            <p:cNvSpPr/>
            <p:nvPr/>
          </p:nvSpPr>
          <p:spPr>
            <a:xfrm>
              <a:off x="3032237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98411" y="1285915"/>
              <a:ext cx="474345" cy="410209"/>
            </a:xfrm>
            <a:custGeom>
              <a:rect l="l" t="t" r="r" b="b"/>
              <a:pathLst>
                <a:path w="474345" h="410209">
                  <a:moveTo>
                    <a:pt x="228483" y="409415"/>
                  </a:moveTo>
                  <a:lnTo>
                    <a:pt x="1372" y="133869"/>
                  </a:lnTo>
                  <a:lnTo>
                    <a:pt x="137404" y="133869"/>
                  </a:lnTo>
                  <a:lnTo>
                    <a:pt x="228483" y="409415"/>
                  </a:lnTo>
                  <a:close/>
                </a:path>
                <a:path w="474345" h="410209">
                  <a:moveTo>
                    <a:pt x="242519" y="409977"/>
                  </a:moveTo>
                  <a:lnTo>
                    <a:pt x="162086" y="133869"/>
                  </a:lnTo>
                  <a:lnTo>
                    <a:pt x="311729" y="133869"/>
                  </a:lnTo>
                  <a:lnTo>
                    <a:pt x="242519" y="409977"/>
                  </a:lnTo>
                  <a:close/>
                </a:path>
                <a:path w="474345" h="410209">
                  <a:moveTo>
                    <a:pt x="254758" y="409415"/>
                  </a:moveTo>
                  <a:lnTo>
                    <a:pt x="338412" y="133869"/>
                  </a:lnTo>
                  <a:lnTo>
                    <a:pt x="473392" y="133869"/>
                  </a:lnTo>
                  <a:lnTo>
                    <a:pt x="254758" y="409415"/>
                  </a:lnTo>
                  <a:close/>
                </a:path>
                <a:path w="474345" h="410209">
                  <a:moveTo>
                    <a:pt x="151711" y="113322"/>
                  </a:moveTo>
                  <a:lnTo>
                    <a:pt x="86145" y="0"/>
                  </a:lnTo>
                  <a:lnTo>
                    <a:pt x="217261" y="0"/>
                  </a:lnTo>
                  <a:lnTo>
                    <a:pt x="151711" y="113322"/>
                  </a:lnTo>
                  <a:close/>
                </a:path>
                <a:path w="474345" h="410209">
                  <a:moveTo>
                    <a:pt x="322155" y="113322"/>
                  </a:moveTo>
                  <a:lnTo>
                    <a:pt x="256605" y="0"/>
                  </a:lnTo>
                  <a:lnTo>
                    <a:pt x="387738" y="0"/>
                  </a:lnTo>
                  <a:lnTo>
                    <a:pt x="322155" y="113322"/>
                  </a:lnTo>
                  <a:close/>
                </a:path>
                <a:path w="474345" h="410209">
                  <a:moveTo>
                    <a:pt x="131115" y="115841"/>
                  </a:moveTo>
                  <a:lnTo>
                    <a:pt x="0" y="115841"/>
                  </a:lnTo>
                  <a:lnTo>
                    <a:pt x="65549" y="6280"/>
                  </a:lnTo>
                  <a:lnTo>
                    <a:pt x="131115" y="115841"/>
                  </a:lnTo>
                  <a:close/>
                </a:path>
                <a:path w="474345" h="410209">
                  <a:moveTo>
                    <a:pt x="302000" y="115841"/>
                  </a:moveTo>
                  <a:lnTo>
                    <a:pt x="170883" y="115841"/>
                  </a:lnTo>
                  <a:lnTo>
                    <a:pt x="236451" y="6280"/>
                  </a:lnTo>
                  <a:lnTo>
                    <a:pt x="302000" y="115841"/>
                  </a:lnTo>
                  <a:close/>
                </a:path>
                <a:path w="474345" h="410209">
                  <a:moveTo>
                    <a:pt x="473902" y="115841"/>
                  </a:moveTo>
                  <a:lnTo>
                    <a:pt x="342768" y="115841"/>
                  </a:lnTo>
                  <a:lnTo>
                    <a:pt x="408352" y="6280"/>
                  </a:lnTo>
                  <a:lnTo>
                    <a:pt x="473902" y="1158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684479" y="1451549"/>
            <a:ext cx="6541134" cy="4201160"/>
            <a:chOff x="4684479" y="1451549"/>
            <a:chExt cx="6541134" cy="4201160"/>
          </a:xfrm>
        </p:grpSpPr>
        <p:sp>
          <p:nvSpPr>
            <p:cNvPr id="10" name="object 10"/>
            <p:cNvSpPr/>
            <p:nvPr/>
          </p:nvSpPr>
          <p:spPr>
            <a:xfrm>
              <a:off x="4684471" y="2346972"/>
              <a:ext cx="3072765" cy="3305810"/>
            </a:xfrm>
            <a:custGeom>
              <a:rect l="l" t="t" r="r" b="b"/>
              <a:pathLst>
                <a:path w="3072765" h="3305810">
                  <a:moveTo>
                    <a:pt x="3072333" y="1652701"/>
                  </a:moveTo>
                  <a:lnTo>
                    <a:pt x="3059633" y="1646351"/>
                  </a:lnTo>
                  <a:lnTo>
                    <a:pt x="2996133" y="1614601"/>
                  </a:lnTo>
                  <a:lnTo>
                    <a:pt x="2996133" y="1646351"/>
                  </a:lnTo>
                  <a:lnTo>
                    <a:pt x="1542516" y="1646351"/>
                  </a:lnTo>
                  <a:lnTo>
                    <a:pt x="1542516" y="76200"/>
                  </a:lnTo>
                  <a:lnTo>
                    <a:pt x="1574266" y="76200"/>
                  </a:lnTo>
                  <a:lnTo>
                    <a:pt x="1553298" y="34264"/>
                  </a:lnTo>
                  <a:lnTo>
                    <a:pt x="1536166" y="0"/>
                  </a:lnTo>
                  <a:lnTo>
                    <a:pt x="1498066" y="76200"/>
                  </a:lnTo>
                  <a:lnTo>
                    <a:pt x="1529816" y="76200"/>
                  </a:lnTo>
                  <a:lnTo>
                    <a:pt x="1529816" y="1646351"/>
                  </a:lnTo>
                  <a:lnTo>
                    <a:pt x="76200" y="1646351"/>
                  </a:lnTo>
                  <a:lnTo>
                    <a:pt x="76200" y="1614601"/>
                  </a:lnTo>
                  <a:lnTo>
                    <a:pt x="0" y="1652701"/>
                  </a:lnTo>
                  <a:lnTo>
                    <a:pt x="76200" y="1690801"/>
                  </a:lnTo>
                  <a:lnTo>
                    <a:pt x="76200" y="1659051"/>
                  </a:lnTo>
                  <a:lnTo>
                    <a:pt x="1529816" y="1659051"/>
                  </a:lnTo>
                  <a:lnTo>
                    <a:pt x="1529816" y="3229191"/>
                  </a:lnTo>
                  <a:lnTo>
                    <a:pt x="1498066" y="3229191"/>
                  </a:lnTo>
                  <a:lnTo>
                    <a:pt x="1536166" y="3305391"/>
                  </a:lnTo>
                  <a:lnTo>
                    <a:pt x="1553337" y="3271062"/>
                  </a:lnTo>
                  <a:lnTo>
                    <a:pt x="1574266" y="3229191"/>
                  </a:lnTo>
                  <a:lnTo>
                    <a:pt x="1542516" y="3229191"/>
                  </a:lnTo>
                  <a:lnTo>
                    <a:pt x="1542516" y="1659051"/>
                  </a:lnTo>
                  <a:lnTo>
                    <a:pt x="2996133" y="1659051"/>
                  </a:lnTo>
                  <a:lnTo>
                    <a:pt x="2996133" y="1690801"/>
                  </a:lnTo>
                  <a:lnTo>
                    <a:pt x="3059633" y="1659051"/>
                  </a:lnTo>
                  <a:lnTo>
                    <a:pt x="3072333" y="1652701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DDEDFF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7076326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4283F2"/>
                </a:solidFill>
                <a:latin typeface="微软雅黑"/>
                <a:cs typeface="微软雅黑"/>
              </a:rPr>
              <a:t>规范市场秩</a:t>
            </a:r>
            <a:r>
              <a:rPr sz="2300" b="1" spc="-50">
                <a:solidFill>
                  <a:srgbClr val="4283F2"/>
                </a:solidFill>
                <a:latin typeface="微软雅黑"/>
                <a:cs typeface="微软雅黑"/>
              </a:rPr>
              <a:t>序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latin typeface="微软雅黑"/>
                <a:cs typeface="微软雅黑"/>
              </a:rPr>
              <a:t>政策制定标准和规范，加强市场监管，促进工业泵行业的健康发展。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215698" y="951607"/>
            <a:ext cx="8193405" cy="5395595"/>
            <a:chOff x="1215698" y="951607"/>
            <a:chExt cx="8193405" cy="5395595"/>
          </a:xfrm>
        </p:grpSpPr>
        <p:sp>
          <p:nvSpPr>
            <p:cNvPr id="15" name="object 15"/>
            <p:cNvSpPr/>
            <p:nvPr/>
          </p:nvSpPr>
          <p:spPr>
            <a:xfrm>
              <a:off x="8402823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37065" y="596329"/>
                  </a:move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3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7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7"/>
                  </a:lnTo>
                  <a:lnTo>
                    <a:pt x="409904" y="969167"/>
                  </a:lnTo>
                  <a:lnTo>
                    <a:pt x="37065" y="596329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DDEDFF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705738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4283F2"/>
                </a:solidFill>
                <a:latin typeface="微软雅黑"/>
                <a:cs typeface="微软雅黑"/>
              </a:rPr>
              <a:t>引导产业结构调</a:t>
            </a:r>
            <a:r>
              <a:rPr sz="2300" b="1" spc="-50">
                <a:solidFill>
                  <a:srgbClr val="4283F2"/>
                </a:solidFill>
                <a:latin typeface="微软雅黑"/>
                <a:cs typeface="微软雅黑"/>
              </a:rPr>
              <a:t>整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latin typeface="微软雅黑"/>
                <a:cs typeface="微软雅黑"/>
              </a:rPr>
              <a:t>政策鼓励企业转型升级，提高工业泵产品的</a:t>
            </a:r>
            <a:r>
              <a:rPr sz="1500" spc="-10">
                <a:latin typeface="微软雅黑"/>
                <a:cs typeface="微软雅黑"/>
              </a:rPr>
              <a:t>附加值和竞争力。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032237" y="3767765"/>
            <a:ext cx="8193405" cy="2579370"/>
            <a:chOff x="3032237" y="3767765"/>
            <a:chExt cx="8193405" cy="2579370"/>
          </a:xfrm>
        </p:grpSpPr>
        <p:sp>
          <p:nvSpPr>
            <p:cNvPr id="20" name="object 20"/>
            <p:cNvSpPr/>
            <p:nvPr/>
          </p:nvSpPr>
          <p:spPr>
            <a:xfrm>
              <a:off x="3032237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8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3" y="482938"/>
                  </a:lnTo>
                  <a:lnTo>
                    <a:pt x="1006233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8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DDEDFF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7076326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4283F2"/>
                </a:solidFill>
                <a:latin typeface="微软雅黑"/>
                <a:cs typeface="微软雅黑"/>
              </a:rPr>
              <a:t>扩大市场需</a:t>
            </a:r>
            <a:r>
              <a:rPr sz="2300" b="1" spc="-50">
                <a:solidFill>
                  <a:srgbClr val="4283F2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latin typeface="微软雅黑"/>
                <a:cs typeface="微软雅黑"/>
              </a:rPr>
              <a:t>政策支持基础设施建设和发展，为工业泵行业提供广阔的市场空间。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297144" y="1257786"/>
            <a:ext cx="6112510" cy="3516629"/>
            <a:chOff x="3297144" y="1257786"/>
            <a:chExt cx="6112510" cy="3516629"/>
          </a:xfrm>
        </p:grpSpPr>
        <p:sp>
          <p:nvSpPr>
            <p:cNvPr id="25" name="object 25"/>
            <p:cNvSpPr/>
            <p:nvPr/>
          </p:nvSpPr>
          <p:spPr>
            <a:xfrm>
              <a:off x="8402823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9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297136" y="1257795"/>
              <a:ext cx="5862955" cy="3267075"/>
            </a:xfrm>
            <a:custGeom>
              <a:rect l="l" t="t" r="r" b="b"/>
              <a:pathLst>
                <a:path w="5862955" h="3267075">
                  <a:moveTo>
                    <a:pt x="71462" y="2878226"/>
                  </a:moveTo>
                  <a:lnTo>
                    <a:pt x="47650" y="2878226"/>
                  </a:lnTo>
                  <a:lnTo>
                    <a:pt x="29146" y="2881985"/>
                  </a:lnTo>
                  <a:lnTo>
                    <a:pt x="13995" y="2892221"/>
                  </a:lnTo>
                  <a:lnTo>
                    <a:pt x="3759" y="2907373"/>
                  </a:lnTo>
                  <a:lnTo>
                    <a:pt x="0" y="2925876"/>
                  </a:lnTo>
                  <a:lnTo>
                    <a:pt x="0" y="3164078"/>
                  </a:lnTo>
                  <a:lnTo>
                    <a:pt x="3746" y="3182620"/>
                  </a:lnTo>
                  <a:lnTo>
                    <a:pt x="13957" y="3197771"/>
                  </a:lnTo>
                  <a:lnTo>
                    <a:pt x="29095" y="3207982"/>
                  </a:lnTo>
                  <a:lnTo>
                    <a:pt x="47650" y="3211728"/>
                  </a:lnTo>
                  <a:lnTo>
                    <a:pt x="71462" y="3211728"/>
                  </a:lnTo>
                  <a:lnTo>
                    <a:pt x="71462" y="2878226"/>
                  </a:lnTo>
                  <a:close/>
                </a:path>
                <a:path w="5862955" h="3267075">
                  <a:moveTo>
                    <a:pt x="381139" y="2878226"/>
                  </a:moveTo>
                  <a:lnTo>
                    <a:pt x="333489" y="2878226"/>
                  </a:lnTo>
                  <a:lnTo>
                    <a:pt x="333489" y="2854414"/>
                  </a:lnTo>
                  <a:lnTo>
                    <a:pt x="329755" y="2835872"/>
                  </a:lnTo>
                  <a:lnTo>
                    <a:pt x="319544" y="2820720"/>
                  </a:lnTo>
                  <a:lnTo>
                    <a:pt x="304393" y="2810510"/>
                  </a:lnTo>
                  <a:lnTo>
                    <a:pt x="285851" y="2806763"/>
                  </a:lnTo>
                  <a:lnTo>
                    <a:pt x="285851" y="2854414"/>
                  </a:lnTo>
                  <a:lnTo>
                    <a:pt x="285851" y="2878226"/>
                  </a:lnTo>
                  <a:lnTo>
                    <a:pt x="190563" y="2878226"/>
                  </a:lnTo>
                  <a:lnTo>
                    <a:pt x="190563" y="2854414"/>
                  </a:lnTo>
                  <a:lnTo>
                    <a:pt x="285851" y="2854414"/>
                  </a:lnTo>
                  <a:lnTo>
                    <a:pt x="285851" y="2806763"/>
                  </a:lnTo>
                  <a:lnTo>
                    <a:pt x="190563" y="2806763"/>
                  </a:lnTo>
                  <a:lnTo>
                    <a:pt x="172021" y="2810510"/>
                  </a:lnTo>
                  <a:lnTo>
                    <a:pt x="156883" y="2820720"/>
                  </a:lnTo>
                  <a:lnTo>
                    <a:pt x="146672" y="2835872"/>
                  </a:lnTo>
                  <a:lnTo>
                    <a:pt x="142925" y="2854414"/>
                  </a:lnTo>
                  <a:lnTo>
                    <a:pt x="142925" y="2878226"/>
                  </a:lnTo>
                  <a:lnTo>
                    <a:pt x="95288" y="2878226"/>
                  </a:lnTo>
                  <a:lnTo>
                    <a:pt x="95288" y="3211728"/>
                  </a:lnTo>
                  <a:lnTo>
                    <a:pt x="381139" y="3211728"/>
                  </a:lnTo>
                  <a:lnTo>
                    <a:pt x="381139" y="2878226"/>
                  </a:lnTo>
                  <a:close/>
                </a:path>
                <a:path w="5862955" h="3267075">
                  <a:moveTo>
                    <a:pt x="476415" y="2925876"/>
                  </a:moveTo>
                  <a:lnTo>
                    <a:pt x="472681" y="2907334"/>
                  </a:lnTo>
                  <a:lnTo>
                    <a:pt x="462457" y="2892183"/>
                  </a:lnTo>
                  <a:lnTo>
                    <a:pt x="447319" y="2881973"/>
                  </a:lnTo>
                  <a:lnTo>
                    <a:pt x="428777" y="2878226"/>
                  </a:lnTo>
                  <a:lnTo>
                    <a:pt x="404952" y="2878226"/>
                  </a:lnTo>
                  <a:lnTo>
                    <a:pt x="404952" y="3211728"/>
                  </a:lnTo>
                  <a:lnTo>
                    <a:pt x="428777" y="3211728"/>
                  </a:lnTo>
                  <a:lnTo>
                    <a:pt x="447319" y="3207982"/>
                  </a:lnTo>
                  <a:lnTo>
                    <a:pt x="462457" y="3197771"/>
                  </a:lnTo>
                  <a:lnTo>
                    <a:pt x="472681" y="3182620"/>
                  </a:lnTo>
                  <a:lnTo>
                    <a:pt x="476415" y="3164078"/>
                  </a:lnTo>
                  <a:lnTo>
                    <a:pt x="476415" y="2925876"/>
                  </a:lnTo>
                  <a:close/>
                </a:path>
                <a:path w="5862955" h="3267075">
                  <a:moveTo>
                    <a:pt x="5809856" y="87845"/>
                  </a:moveTo>
                  <a:lnTo>
                    <a:pt x="5802871" y="60147"/>
                  </a:lnTo>
                  <a:lnTo>
                    <a:pt x="5739219" y="122923"/>
                  </a:lnTo>
                  <a:lnTo>
                    <a:pt x="5685764" y="69456"/>
                  </a:lnTo>
                  <a:lnTo>
                    <a:pt x="5749277" y="6807"/>
                  </a:lnTo>
                  <a:lnTo>
                    <a:pt x="5721680" y="0"/>
                  </a:lnTo>
                  <a:lnTo>
                    <a:pt x="5693435" y="1308"/>
                  </a:lnTo>
                  <a:lnTo>
                    <a:pt x="5666448" y="10744"/>
                  </a:lnTo>
                  <a:lnTo>
                    <a:pt x="5642610" y="28308"/>
                  </a:lnTo>
                  <a:lnTo>
                    <a:pt x="5622506" y="57467"/>
                  </a:lnTo>
                  <a:lnTo>
                    <a:pt x="5614263" y="90601"/>
                  </a:lnTo>
                  <a:lnTo>
                    <a:pt x="5617819" y="124434"/>
                  </a:lnTo>
                  <a:lnTo>
                    <a:pt x="5633123" y="155663"/>
                  </a:lnTo>
                  <a:lnTo>
                    <a:pt x="5604281" y="179819"/>
                  </a:lnTo>
                  <a:lnTo>
                    <a:pt x="5505107" y="80264"/>
                  </a:lnTo>
                  <a:lnTo>
                    <a:pt x="5504726" y="49949"/>
                  </a:lnTo>
                  <a:lnTo>
                    <a:pt x="5445811" y="13893"/>
                  </a:lnTo>
                  <a:lnTo>
                    <a:pt x="5416969" y="42773"/>
                  </a:lnTo>
                  <a:lnTo>
                    <a:pt x="5452796" y="100380"/>
                  </a:lnTo>
                  <a:lnTo>
                    <a:pt x="5483758" y="100393"/>
                  </a:lnTo>
                  <a:lnTo>
                    <a:pt x="5581789" y="198678"/>
                  </a:lnTo>
                  <a:lnTo>
                    <a:pt x="5475567" y="287655"/>
                  </a:lnTo>
                  <a:lnTo>
                    <a:pt x="5475567" y="343281"/>
                  </a:lnTo>
                  <a:lnTo>
                    <a:pt x="5475554" y="352856"/>
                  </a:lnTo>
                  <a:lnTo>
                    <a:pt x="5463756" y="364667"/>
                  </a:lnTo>
                  <a:lnTo>
                    <a:pt x="5454193" y="364667"/>
                  </a:lnTo>
                  <a:lnTo>
                    <a:pt x="5442356" y="352856"/>
                  </a:lnTo>
                  <a:lnTo>
                    <a:pt x="5442369" y="343281"/>
                  </a:lnTo>
                  <a:lnTo>
                    <a:pt x="5454193" y="331470"/>
                  </a:lnTo>
                  <a:lnTo>
                    <a:pt x="5463756" y="331470"/>
                  </a:lnTo>
                  <a:lnTo>
                    <a:pt x="5475567" y="343281"/>
                  </a:lnTo>
                  <a:lnTo>
                    <a:pt x="5475567" y="287655"/>
                  </a:lnTo>
                  <a:lnTo>
                    <a:pt x="5434190" y="322300"/>
                  </a:lnTo>
                  <a:lnTo>
                    <a:pt x="5427548" y="332295"/>
                  </a:lnTo>
                  <a:lnTo>
                    <a:pt x="5425338" y="343674"/>
                  </a:lnTo>
                  <a:lnTo>
                    <a:pt x="5427548" y="355053"/>
                  </a:lnTo>
                  <a:lnTo>
                    <a:pt x="5434190" y="365061"/>
                  </a:lnTo>
                  <a:lnTo>
                    <a:pt x="5444883" y="375742"/>
                  </a:lnTo>
                  <a:lnTo>
                    <a:pt x="5454878" y="382397"/>
                  </a:lnTo>
                  <a:lnTo>
                    <a:pt x="5466258" y="384606"/>
                  </a:lnTo>
                  <a:lnTo>
                    <a:pt x="5477637" y="382397"/>
                  </a:lnTo>
                  <a:lnTo>
                    <a:pt x="5487644" y="375742"/>
                  </a:lnTo>
                  <a:lnTo>
                    <a:pt x="5497779" y="364667"/>
                  </a:lnTo>
                  <a:lnTo>
                    <a:pt x="5528170" y="331470"/>
                  </a:lnTo>
                  <a:lnTo>
                    <a:pt x="5617197" y="234200"/>
                  </a:lnTo>
                  <a:lnTo>
                    <a:pt x="5635625" y="252679"/>
                  </a:lnTo>
                  <a:lnTo>
                    <a:pt x="5619153" y="269125"/>
                  </a:lnTo>
                  <a:lnTo>
                    <a:pt x="5619153" y="278701"/>
                  </a:lnTo>
                  <a:lnTo>
                    <a:pt x="5625071" y="284607"/>
                  </a:lnTo>
                  <a:lnTo>
                    <a:pt x="5683148" y="343281"/>
                  </a:lnTo>
                  <a:lnTo>
                    <a:pt x="5724652" y="385152"/>
                  </a:lnTo>
                  <a:lnTo>
                    <a:pt x="5734240" y="385152"/>
                  </a:lnTo>
                  <a:lnTo>
                    <a:pt x="5788812" y="330581"/>
                  </a:lnTo>
                  <a:lnTo>
                    <a:pt x="5788812" y="321005"/>
                  </a:lnTo>
                  <a:lnTo>
                    <a:pt x="5782894" y="315099"/>
                  </a:lnTo>
                  <a:lnTo>
                    <a:pt x="5702808" y="234200"/>
                  </a:lnTo>
                  <a:lnTo>
                    <a:pt x="5700649" y="232016"/>
                  </a:lnTo>
                  <a:lnTo>
                    <a:pt x="5683313" y="214553"/>
                  </a:lnTo>
                  <a:lnTo>
                    <a:pt x="5673725" y="214553"/>
                  </a:lnTo>
                  <a:lnTo>
                    <a:pt x="5656275" y="232016"/>
                  </a:lnTo>
                  <a:lnTo>
                    <a:pt x="5636946" y="212610"/>
                  </a:lnTo>
                  <a:lnTo>
                    <a:pt x="5664035" y="183019"/>
                  </a:lnTo>
                  <a:lnTo>
                    <a:pt x="5693740" y="193967"/>
                  </a:lnTo>
                  <a:lnTo>
                    <a:pt x="5724931" y="195046"/>
                  </a:lnTo>
                  <a:lnTo>
                    <a:pt x="5755068" y="186169"/>
                  </a:lnTo>
                  <a:lnTo>
                    <a:pt x="5759501" y="183019"/>
                  </a:lnTo>
                  <a:lnTo>
                    <a:pt x="5763996" y="179819"/>
                  </a:lnTo>
                  <a:lnTo>
                    <a:pt x="5781624" y="167284"/>
                  </a:lnTo>
                  <a:lnTo>
                    <a:pt x="5799252" y="143332"/>
                  </a:lnTo>
                  <a:lnTo>
                    <a:pt x="5806325" y="122923"/>
                  </a:lnTo>
                  <a:lnTo>
                    <a:pt x="5808650" y="116205"/>
                  </a:lnTo>
                  <a:lnTo>
                    <a:pt x="5809856" y="87845"/>
                  </a:lnTo>
                  <a:close/>
                </a:path>
                <a:path w="5862955" h="3267075">
                  <a:moveTo>
                    <a:pt x="5862764" y="3013100"/>
                  </a:moveTo>
                  <a:lnTo>
                    <a:pt x="5858675" y="2967444"/>
                  </a:lnTo>
                  <a:lnTo>
                    <a:pt x="5846877" y="2924479"/>
                  </a:lnTo>
                  <a:lnTo>
                    <a:pt x="5828093" y="2884906"/>
                  </a:lnTo>
                  <a:lnTo>
                    <a:pt x="5803036" y="2849461"/>
                  </a:lnTo>
                  <a:lnTo>
                    <a:pt x="5790641" y="2837065"/>
                  </a:lnTo>
                  <a:lnTo>
                    <a:pt x="5790641" y="2922168"/>
                  </a:lnTo>
                  <a:lnTo>
                    <a:pt x="5790641" y="3104019"/>
                  </a:lnTo>
                  <a:lnTo>
                    <a:pt x="5752389" y="3156889"/>
                  </a:lnTo>
                  <a:lnTo>
                    <a:pt x="5699722" y="3194939"/>
                  </a:lnTo>
                  <a:lnTo>
                    <a:pt x="5665686" y="3126613"/>
                  </a:lnTo>
                  <a:lnTo>
                    <a:pt x="5666397" y="3126282"/>
                  </a:lnTo>
                  <a:lnTo>
                    <a:pt x="5683453" y="3115792"/>
                  </a:lnTo>
                  <a:lnTo>
                    <a:pt x="5698617" y="3102775"/>
                  </a:lnTo>
                  <a:lnTo>
                    <a:pt x="5710085" y="3089287"/>
                  </a:lnTo>
                  <a:lnTo>
                    <a:pt x="5711647" y="3087433"/>
                  </a:lnTo>
                  <a:lnTo>
                    <a:pt x="5722328" y="3069983"/>
                  </a:lnTo>
                  <a:lnTo>
                    <a:pt x="5790641" y="3104019"/>
                  </a:lnTo>
                  <a:lnTo>
                    <a:pt x="5790641" y="2922168"/>
                  </a:lnTo>
                  <a:lnTo>
                    <a:pt x="5722328" y="2956204"/>
                  </a:lnTo>
                  <a:lnTo>
                    <a:pt x="5721985" y="2955493"/>
                  </a:lnTo>
                  <a:lnTo>
                    <a:pt x="5711495" y="2938449"/>
                  </a:lnTo>
                  <a:lnTo>
                    <a:pt x="5710174" y="2936900"/>
                  </a:lnTo>
                  <a:lnTo>
                    <a:pt x="5698477" y="2923286"/>
                  </a:lnTo>
                  <a:lnTo>
                    <a:pt x="5684990" y="2911830"/>
                  </a:lnTo>
                  <a:lnTo>
                    <a:pt x="5684990" y="3013100"/>
                  </a:lnTo>
                  <a:lnTo>
                    <a:pt x="5678995" y="3042755"/>
                  </a:lnTo>
                  <a:lnTo>
                    <a:pt x="5662676" y="3066973"/>
                  </a:lnTo>
                  <a:lnTo>
                    <a:pt x="5638457" y="3083293"/>
                  </a:lnTo>
                  <a:lnTo>
                    <a:pt x="5608802" y="3089287"/>
                  </a:lnTo>
                  <a:lnTo>
                    <a:pt x="5579135" y="3083293"/>
                  </a:lnTo>
                  <a:lnTo>
                    <a:pt x="5559399" y="3069983"/>
                  </a:lnTo>
                  <a:lnTo>
                    <a:pt x="5554929" y="3066973"/>
                  </a:lnTo>
                  <a:lnTo>
                    <a:pt x="5551906" y="3062503"/>
                  </a:lnTo>
                  <a:lnTo>
                    <a:pt x="5551906" y="3126613"/>
                  </a:lnTo>
                  <a:lnTo>
                    <a:pt x="5517883" y="3194939"/>
                  </a:lnTo>
                  <a:lnTo>
                    <a:pt x="5465000" y="3156686"/>
                  </a:lnTo>
                  <a:lnTo>
                    <a:pt x="5426964" y="3104019"/>
                  </a:lnTo>
                  <a:lnTo>
                    <a:pt x="5495277" y="3069983"/>
                  </a:lnTo>
                  <a:lnTo>
                    <a:pt x="5495607" y="3070695"/>
                  </a:lnTo>
                  <a:lnTo>
                    <a:pt x="5506097" y="3087738"/>
                  </a:lnTo>
                  <a:lnTo>
                    <a:pt x="5519115" y="3102902"/>
                  </a:lnTo>
                  <a:lnTo>
                    <a:pt x="5534457" y="3115945"/>
                  </a:lnTo>
                  <a:lnTo>
                    <a:pt x="5551906" y="3126613"/>
                  </a:lnTo>
                  <a:lnTo>
                    <a:pt x="5551906" y="3062503"/>
                  </a:lnTo>
                  <a:lnTo>
                    <a:pt x="5538597" y="3042755"/>
                  </a:lnTo>
                  <a:lnTo>
                    <a:pt x="5532602" y="3013100"/>
                  </a:lnTo>
                  <a:lnTo>
                    <a:pt x="5538597" y="2983433"/>
                  </a:lnTo>
                  <a:lnTo>
                    <a:pt x="5554929" y="2959214"/>
                  </a:lnTo>
                  <a:lnTo>
                    <a:pt x="5559399" y="2956204"/>
                  </a:lnTo>
                  <a:lnTo>
                    <a:pt x="5579135" y="2942894"/>
                  </a:lnTo>
                  <a:lnTo>
                    <a:pt x="5608802" y="2936900"/>
                  </a:lnTo>
                  <a:lnTo>
                    <a:pt x="5638457" y="2942894"/>
                  </a:lnTo>
                  <a:lnTo>
                    <a:pt x="5662676" y="2959214"/>
                  </a:lnTo>
                  <a:lnTo>
                    <a:pt x="5678995" y="2983433"/>
                  </a:lnTo>
                  <a:lnTo>
                    <a:pt x="5684990" y="3013100"/>
                  </a:lnTo>
                  <a:lnTo>
                    <a:pt x="5684990" y="2911830"/>
                  </a:lnTo>
                  <a:lnTo>
                    <a:pt x="5683135" y="2910243"/>
                  </a:lnTo>
                  <a:lnTo>
                    <a:pt x="5665686" y="2899575"/>
                  </a:lnTo>
                  <a:lnTo>
                    <a:pt x="5699722" y="2831249"/>
                  </a:lnTo>
                  <a:lnTo>
                    <a:pt x="5752592" y="2869501"/>
                  </a:lnTo>
                  <a:lnTo>
                    <a:pt x="5790641" y="2922168"/>
                  </a:lnTo>
                  <a:lnTo>
                    <a:pt x="5790641" y="2837065"/>
                  </a:lnTo>
                  <a:lnTo>
                    <a:pt x="5784824" y="2831249"/>
                  </a:lnTo>
                  <a:lnTo>
                    <a:pt x="5772429" y="2818854"/>
                  </a:lnTo>
                  <a:lnTo>
                    <a:pt x="5736983" y="2793796"/>
                  </a:lnTo>
                  <a:lnTo>
                    <a:pt x="5697423" y="2775013"/>
                  </a:lnTo>
                  <a:lnTo>
                    <a:pt x="5654446" y="2763215"/>
                  </a:lnTo>
                  <a:lnTo>
                    <a:pt x="5608802" y="2759125"/>
                  </a:lnTo>
                  <a:lnTo>
                    <a:pt x="5563146" y="2763215"/>
                  </a:lnTo>
                  <a:lnTo>
                    <a:pt x="5551906" y="2766314"/>
                  </a:lnTo>
                  <a:lnTo>
                    <a:pt x="5551906" y="2899575"/>
                  </a:lnTo>
                  <a:lnTo>
                    <a:pt x="5551195" y="2899905"/>
                  </a:lnTo>
                  <a:lnTo>
                    <a:pt x="5534152" y="2910395"/>
                  </a:lnTo>
                  <a:lnTo>
                    <a:pt x="5518988" y="2923413"/>
                  </a:lnTo>
                  <a:lnTo>
                    <a:pt x="5505945" y="2938754"/>
                  </a:lnTo>
                  <a:lnTo>
                    <a:pt x="5495277" y="2956204"/>
                  </a:lnTo>
                  <a:lnTo>
                    <a:pt x="5426964" y="2922168"/>
                  </a:lnTo>
                  <a:lnTo>
                    <a:pt x="5465216" y="2869298"/>
                  </a:lnTo>
                  <a:lnTo>
                    <a:pt x="5517883" y="2831249"/>
                  </a:lnTo>
                  <a:lnTo>
                    <a:pt x="5551906" y="2899575"/>
                  </a:lnTo>
                  <a:lnTo>
                    <a:pt x="5551906" y="2766314"/>
                  </a:lnTo>
                  <a:lnTo>
                    <a:pt x="5480609" y="2793796"/>
                  </a:lnTo>
                  <a:lnTo>
                    <a:pt x="5445163" y="2818854"/>
                  </a:lnTo>
                  <a:lnTo>
                    <a:pt x="5414556" y="2849461"/>
                  </a:lnTo>
                  <a:lnTo>
                    <a:pt x="5389499" y="2884906"/>
                  </a:lnTo>
                  <a:lnTo>
                    <a:pt x="5370715" y="2924479"/>
                  </a:lnTo>
                  <a:lnTo>
                    <a:pt x="5358917" y="2967444"/>
                  </a:lnTo>
                  <a:lnTo>
                    <a:pt x="5354828" y="3013100"/>
                  </a:lnTo>
                  <a:lnTo>
                    <a:pt x="5358917" y="3058744"/>
                  </a:lnTo>
                  <a:lnTo>
                    <a:pt x="5370715" y="3101708"/>
                  </a:lnTo>
                  <a:lnTo>
                    <a:pt x="5389499" y="3141281"/>
                  </a:lnTo>
                  <a:lnTo>
                    <a:pt x="5414556" y="3176727"/>
                  </a:lnTo>
                  <a:lnTo>
                    <a:pt x="5445163" y="3207334"/>
                  </a:lnTo>
                  <a:lnTo>
                    <a:pt x="5480609" y="3232391"/>
                  </a:lnTo>
                  <a:lnTo>
                    <a:pt x="5520182" y="3251174"/>
                  </a:lnTo>
                  <a:lnTo>
                    <a:pt x="5563146" y="3262973"/>
                  </a:lnTo>
                  <a:lnTo>
                    <a:pt x="5608802" y="3267062"/>
                  </a:lnTo>
                  <a:lnTo>
                    <a:pt x="5654446" y="3262973"/>
                  </a:lnTo>
                  <a:lnTo>
                    <a:pt x="5697423" y="3251174"/>
                  </a:lnTo>
                  <a:lnTo>
                    <a:pt x="5736983" y="3232391"/>
                  </a:lnTo>
                  <a:lnTo>
                    <a:pt x="5772429" y="3207334"/>
                  </a:lnTo>
                  <a:lnTo>
                    <a:pt x="5784824" y="3194939"/>
                  </a:lnTo>
                  <a:lnTo>
                    <a:pt x="5803036" y="3176727"/>
                  </a:lnTo>
                  <a:lnTo>
                    <a:pt x="5828093" y="3141281"/>
                  </a:lnTo>
                  <a:lnTo>
                    <a:pt x="5846877" y="3101708"/>
                  </a:lnTo>
                  <a:lnTo>
                    <a:pt x="5855589" y="3069983"/>
                  </a:lnTo>
                  <a:lnTo>
                    <a:pt x="5858675" y="3058744"/>
                  </a:lnTo>
                  <a:lnTo>
                    <a:pt x="5862764" y="3013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8" name="object 4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4283F2"/>
                </a:solidFill>
              </a:rPr>
              <a:t>政策环境对行业的影响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D5F4D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FCBE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国内政府出台了一系列支持工业泵行业发展的政策，包括税收优惠、资金扶持等，鼓励企业自主创新，提高产品质量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和技术水平。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1145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4283F2"/>
                </a:solidFill>
                <a:latin typeface="微软雅黑"/>
                <a:cs typeface="微软雅黑"/>
              </a:rPr>
              <a:t>国外政策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4283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111500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A3B90"/>
                </a:solidFill>
                <a:latin typeface="微软雅黑"/>
                <a:cs typeface="微软雅黑"/>
              </a:rPr>
              <a:t>国外政府对工业泵行业的支持政策也较为丰富，包括政府采购、出口退税、技术转让等方面，旨在促进本国工业泵产品的国</a:t>
            </a:r>
            <a:r>
              <a:rPr sz="1350" spc="-10">
                <a:solidFill>
                  <a:srgbClr val="0A3B90"/>
                </a:solidFill>
                <a:latin typeface="微软雅黑"/>
                <a:cs typeface="微软雅黑"/>
              </a:rPr>
              <a:t>际竞争力。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国内政策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国内外政策对比分析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164016" y="2833671"/>
            <a:ext cx="6024245" cy="1616710"/>
            <a:chOff x="3164016" y="2833671"/>
            <a:chExt cx="6024245" cy="1616710"/>
          </a:xfrm>
        </p:grpSpPr>
        <p:sp>
          <p:nvSpPr>
            <p:cNvPr id="3" name="object 3"/>
            <p:cNvSpPr/>
            <p:nvPr/>
          </p:nvSpPr>
          <p:spPr>
            <a:xfrm>
              <a:off x="3164016" y="2833671"/>
              <a:ext cx="1616710" cy="1616710"/>
            </a:xfrm>
            <a:custGeom>
              <a:rect l="l" t="t" r="r" b="b"/>
              <a:pathLst>
                <a:path w="1616710" h="1616710">
                  <a:moveTo>
                    <a:pt x="1616136" y="808068"/>
                  </a:moveTo>
                  <a:lnTo>
                    <a:pt x="2" y="808068"/>
                  </a:lnTo>
                  <a:lnTo>
                    <a:pt x="1374" y="760587"/>
                  </a:lnTo>
                  <a:lnTo>
                    <a:pt x="5438" y="713829"/>
                  </a:lnTo>
                  <a:lnTo>
                    <a:pt x="12120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2" y="535539"/>
                  </a:lnTo>
                  <a:lnTo>
                    <a:pt x="63504" y="493530"/>
                  </a:lnTo>
                  <a:lnTo>
                    <a:pt x="82135" y="452699"/>
                  </a:lnTo>
                  <a:lnTo>
                    <a:pt x="102929" y="413121"/>
                  </a:lnTo>
                  <a:lnTo>
                    <a:pt x="125809" y="374871"/>
                  </a:lnTo>
                  <a:lnTo>
                    <a:pt x="150700" y="338026"/>
                  </a:lnTo>
                  <a:lnTo>
                    <a:pt x="177526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7" y="206208"/>
                  </a:lnTo>
                  <a:lnTo>
                    <a:pt x="302666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5" y="102925"/>
                  </a:lnTo>
                  <a:lnTo>
                    <a:pt x="452704" y="82132"/>
                  </a:lnTo>
                  <a:lnTo>
                    <a:pt x="493535" y="63501"/>
                  </a:lnTo>
                  <a:lnTo>
                    <a:pt x="535544" y="47108"/>
                  </a:lnTo>
                  <a:lnTo>
                    <a:pt x="578654" y="33030"/>
                  </a:lnTo>
                  <a:lnTo>
                    <a:pt x="622790" y="21341"/>
                  </a:lnTo>
                  <a:lnTo>
                    <a:pt x="667877" y="12118"/>
                  </a:lnTo>
                  <a:lnTo>
                    <a:pt x="713838" y="5436"/>
                  </a:lnTo>
                  <a:lnTo>
                    <a:pt x="760606" y="1371"/>
                  </a:lnTo>
                  <a:lnTo>
                    <a:pt x="808069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6" y="63502"/>
                  </a:lnTo>
                  <a:lnTo>
                    <a:pt x="1163437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4" y="177524"/>
                  </a:lnTo>
                  <a:lnTo>
                    <a:pt x="1347283" y="206209"/>
                  </a:lnTo>
                  <a:lnTo>
                    <a:pt x="1379459" y="236678"/>
                  </a:lnTo>
                  <a:lnTo>
                    <a:pt x="1409928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7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8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10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33265" y="2833671"/>
              <a:ext cx="1616710" cy="1616710"/>
            </a:xfrm>
            <a:custGeom>
              <a:rect l="l" t="t" r="r" b="b"/>
              <a:pathLst>
                <a:path w="1616710" h="1616710">
                  <a:moveTo>
                    <a:pt x="1616136" y="808068"/>
                  </a:moveTo>
                  <a:lnTo>
                    <a:pt x="2" y="808068"/>
                  </a:lnTo>
                  <a:lnTo>
                    <a:pt x="1374" y="760587"/>
                  </a:lnTo>
                  <a:lnTo>
                    <a:pt x="5438" y="713829"/>
                  </a:lnTo>
                  <a:lnTo>
                    <a:pt x="12120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1" y="535539"/>
                  </a:lnTo>
                  <a:lnTo>
                    <a:pt x="63504" y="493530"/>
                  </a:lnTo>
                  <a:lnTo>
                    <a:pt x="82135" y="452699"/>
                  </a:lnTo>
                  <a:lnTo>
                    <a:pt x="102929" y="413121"/>
                  </a:lnTo>
                  <a:lnTo>
                    <a:pt x="125809" y="374871"/>
                  </a:lnTo>
                  <a:lnTo>
                    <a:pt x="150700" y="338026"/>
                  </a:lnTo>
                  <a:lnTo>
                    <a:pt x="177526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7" y="206208"/>
                  </a:lnTo>
                  <a:lnTo>
                    <a:pt x="302666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5" y="102925"/>
                  </a:lnTo>
                  <a:lnTo>
                    <a:pt x="452704" y="82132"/>
                  </a:lnTo>
                  <a:lnTo>
                    <a:pt x="493535" y="63501"/>
                  </a:lnTo>
                  <a:lnTo>
                    <a:pt x="535544" y="47108"/>
                  </a:lnTo>
                  <a:lnTo>
                    <a:pt x="578654" y="33030"/>
                  </a:lnTo>
                  <a:lnTo>
                    <a:pt x="622790" y="21341"/>
                  </a:lnTo>
                  <a:lnTo>
                    <a:pt x="667877" y="12118"/>
                  </a:lnTo>
                  <a:lnTo>
                    <a:pt x="713838" y="5436"/>
                  </a:lnTo>
                  <a:lnTo>
                    <a:pt x="760606" y="1371"/>
                  </a:lnTo>
                  <a:lnTo>
                    <a:pt x="808069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6" y="63502"/>
                  </a:lnTo>
                  <a:lnTo>
                    <a:pt x="1163437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4" y="177524"/>
                  </a:lnTo>
                  <a:lnTo>
                    <a:pt x="1347283" y="206209"/>
                  </a:lnTo>
                  <a:lnTo>
                    <a:pt x="1379459" y="236678"/>
                  </a:lnTo>
                  <a:lnTo>
                    <a:pt x="1409928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7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8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10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FCBE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102510" y="2833671"/>
              <a:ext cx="1616710" cy="1616710"/>
            </a:xfrm>
            <a:custGeom>
              <a:rect l="l" t="t" r="r" b="b"/>
              <a:pathLst>
                <a:path w="1616709" h="1616710">
                  <a:moveTo>
                    <a:pt x="1616136" y="808068"/>
                  </a:moveTo>
                  <a:lnTo>
                    <a:pt x="3" y="808068"/>
                  </a:lnTo>
                  <a:lnTo>
                    <a:pt x="1374" y="760587"/>
                  </a:lnTo>
                  <a:lnTo>
                    <a:pt x="5439" y="713829"/>
                  </a:lnTo>
                  <a:lnTo>
                    <a:pt x="12121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2" y="535539"/>
                  </a:lnTo>
                  <a:lnTo>
                    <a:pt x="63505" y="493530"/>
                  </a:lnTo>
                  <a:lnTo>
                    <a:pt x="82136" y="452699"/>
                  </a:lnTo>
                  <a:lnTo>
                    <a:pt x="102930" y="413121"/>
                  </a:lnTo>
                  <a:lnTo>
                    <a:pt x="125810" y="374871"/>
                  </a:lnTo>
                  <a:lnTo>
                    <a:pt x="150701" y="338026"/>
                  </a:lnTo>
                  <a:lnTo>
                    <a:pt x="177527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8" y="206208"/>
                  </a:lnTo>
                  <a:lnTo>
                    <a:pt x="302667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6" y="102925"/>
                  </a:lnTo>
                  <a:lnTo>
                    <a:pt x="452705" y="82132"/>
                  </a:lnTo>
                  <a:lnTo>
                    <a:pt x="493536" y="63501"/>
                  </a:lnTo>
                  <a:lnTo>
                    <a:pt x="535545" y="47108"/>
                  </a:lnTo>
                  <a:lnTo>
                    <a:pt x="578655" y="33030"/>
                  </a:lnTo>
                  <a:lnTo>
                    <a:pt x="622791" y="21341"/>
                  </a:lnTo>
                  <a:lnTo>
                    <a:pt x="667877" y="12118"/>
                  </a:lnTo>
                  <a:lnTo>
                    <a:pt x="713839" y="5436"/>
                  </a:lnTo>
                  <a:lnTo>
                    <a:pt x="760607" y="1371"/>
                  </a:lnTo>
                  <a:lnTo>
                    <a:pt x="808070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7" y="63502"/>
                  </a:lnTo>
                  <a:lnTo>
                    <a:pt x="1163438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5" y="177524"/>
                  </a:lnTo>
                  <a:lnTo>
                    <a:pt x="1347283" y="206209"/>
                  </a:lnTo>
                  <a:lnTo>
                    <a:pt x="1379460" y="236678"/>
                  </a:lnTo>
                  <a:lnTo>
                    <a:pt x="1409929" y="268855"/>
                  </a:lnTo>
                  <a:lnTo>
                    <a:pt x="1438614" y="302663"/>
                  </a:lnTo>
                  <a:lnTo>
                    <a:pt x="1465440" y="338028"/>
                  </a:lnTo>
                  <a:lnTo>
                    <a:pt x="1490331" y="374873"/>
                  </a:lnTo>
                  <a:lnTo>
                    <a:pt x="1513211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8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9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09" h="1616710">
                  <a:moveTo>
                    <a:pt x="808068" y="1616134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7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700" y="902305"/>
                  </a:lnTo>
                  <a:lnTo>
                    <a:pt x="1604018" y="948264"/>
                  </a:lnTo>
                  <a:lnTo>
                    <a:pt x="1594794" y="993349"/>
                  </a:lnTo>
                  <a:lnTo>
                    <a:pt x="1583106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10" y="1203013"/>
                  </a:lnTo>
                  <a:lnTo>
                    <a:pt x="1490330" y="1241263"/>
                  </a:lnTo>
                  <a:lnTo>
                    <a:pt x="1465439" y="1278108"/>
                  </a:lnTo>
                  <a:lnTo>
                    <a:pt x="1438613" y="1313472"/>
                  </a:lnTo>
                  <a:lnTo>
                    <a:pt x="1409927" y="1347281"/>
                  </a:lnTo>
                  <a:lnTo>
                    <a:pt x="1379459" y="1379457"/>
                  </a:lnTo>
                  <a:lnTo>
                    <a:pt x="1347282" y="1409926"/>
                  </a:lnTo>
                  <a:lnTo>
                    <a:pt x="1313474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5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6" y="1604017"/>
                  </a:lnTo>
                  <a:lnTo>
                    <a:pt x="902306" y="1610698"/>
                  </a:lnTo>
                  <a:lnTo>
                    <a:pt x="855549" y="1614763"/>
                  </a:lnTo>
                  <a:lnTo>
                    <a:pt x="808068" y="1616134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71762" y="2833671"/>
              <a:ext cx="1616710" cy="1616710"/>
            </a:xfrm>
            <a:custGeom>
              <a:rect l="l" t="t" r="r" b="b"/>
              <a:pathLst>
                <a:path w="1616709" h="1616710">
                  <a:moveTo>
                    <a:pt x="1616136" y="808068"/>
                  </a:moveTo>
                  <a:lnTo>
                    <a:pt x="0" y="808068"/>
                  </a:lnTo>
                  <a:lnTo>
                    <a:pt x="1372" y="760587"/>
                  </a:lnTo>
                  <a:lnTo>
                    <a:pt x="5437" y="713829"/>
                  </a:lnTo>
                  <a:lnTo>
                    <a:pt x="12119" y="667870"/>
                  </a:lnTo>
                  <a:lnTo>
                    <a:pt x="21342" y="622784"/>
                  </a:lnTo>
                  <a:lnTo>
                    <a:pt x="33031" y="578649"/>
                  </a:lnTo>
                  <a:lnTo>
                    <a:pt x="47110" y="535539"/>
                  </a:lnTo>
                  <a:lnTo>
                    <a:pt x="63503" y="493530"/>
                  </a:lnTo>
                  <a:lnTo>
                    <a:pt x="82134" y="452699"/>
                  </a:lnTo>
                  <a:lnTo>
                    <a:pt x="102928" y="413121"/>
                  </a:lnTo>
                  <a:lnTo>
                    <a:pt x="125808" y="374871"/>
                  </a:lnTo>
                  <a:lnTo>
                    <a:pt x="150699" y="338026"/>
                  </a:lnTo>
                  <a:lnTo>
                    <a:pt x="177525" y="302661"/>
                  </a:lnTo>
                  <a:lnTo>
                    <a:pt x="206210" y="268853"/>
                  </a:lnTo>
                  <a:lnTo>
                    <a:pt x="236679" y="236676"/>
                  </a:lnTo>
                  <a:lnTo>
                    <a:pt x="268856" y="206208"/>
                  </a:lnTo>
                  <a:lnTo>
                    <a:pt x="302665" y="177522"/>
                  </a:lnTo>
                  <a:lnTo>
                    <a:pt x="338029" y="150696"/>
                  </a:lnTo>
                  <a:lnTo>
                    <a:pt x="374875" y="125805"/>
                  </a:lnTo>
                  <a:lnTo>
                    <a:pt x="413124" y="102925"/>
                  </a:lnTo>
                  <a:lnTo>
                    <a:pt x="452703" y="82132"/>
                  </a:lnTo>
                  <a:lnTo>
                    <a:pt x="493534" y="63501"/>
                  </a:lnTo>
                  <a:lnTo>
                    <a:pt x="535543" y="47108"/>
                  </a:lnTo>
                  <a:lnTo>
                    <a:pt x="578653" y="33030"/>
                  </a:lnTo>
                  <a:lnTo>
                    <a:pt x="622789" y="21341"/>
                  </a:lnTo>
                  <a:lnTo>
                    <a:pt x="667876" y="12118"/>
                  </a:lnTo>
                  <a:lnTo>
                    <a:pt x="713837" y="5436"/>
                  </a:lnTo>
                  <a:lnTo>
                    <a:pt x="760605" y="1371"/>
                  </a:lnTo>
                  <a:lnTo>
                    <a:pt x="808068" y="0"/>
                  </a:lnTo>
                  <a:lnTo>
                    <a:pt x="855552" y="1372"/>
                  </a:lnTo>
                  <a:lnTo>
                    <a:pt x="902308" y="5436"/>
                  </a:lnTo>
                  <a:lnTo>
                    <a:pt x="948267" y="12118"/>
                  </a:lnTo>
                  <a:lnTo>
                    <a:pt x="993352" y="21342"/>
                  </a:lnTo>
                  <a:lnTo>
                    <a:pt x="1037487" y="33031"/>
                  </a:lnTo>
                  <a:lnTo>
                    <a:pt x="1080597" y="47109"/>
                  </a:lnTo>
                  <a:lnTo>
                    <a:pt x="1122605" y="63502"/>
                  </a:lnTo>
                  <a:lnTo>
                    <a:pt x="1163437" y="82133"/>
                  </a:lnTo>
                  <a:lnTo>
                    <a:pt x="1203015" y="102927"/>
                  </a:lnTo>
                  <a:lnTo>
                    <a:pt x="1241264" y="125807"/>
                  </a:lnTo>
                  <a:lnTo>
                    <a:pt x="1278109" y="150698"/>
                  </a:lnTo>
                  <a:lnTo>
                    <a:pt x="1313474" y="177524"/>
                  </a:lnTo>
                  <a:lnTo>
                    <a:pt x="1347282" y="206209"/>
                  </a:lnTo>
                  <a:lnTo>
                    <a:pt x="1379459" y="236678"/>
                  </a:lnTo>
                  <a:lnTo>
                    <a:pt x="1409927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3" y="452701"/>
                  </a:lnTo>
                  <a:lnTo>
                    <a:pt x="1552634" y="493532"/>
                  </a:lnTo>
                  <a:lnTo>
                    <a:pt x="1569027" y="535540"/>
                  </a:lnTo>
                  <a:lnTo>
                    <a:pt x="1583105" y="578650"/>
                  </a:lnTo>
                  <a:lnTo>
                    <a:pt x="1594794" y="622786"/>
                  </a:lnTo>
                  <a:lnTo>
                    <a:pt x="1604017" y="667871"/>
                  </a:lnTo>
                  <a:lnTo>
                    <a:pt x="1610699" y="713831"/>
                  </a:lnTo>
                  <a:lnTo>
                    <a:pt x="1614764" y="760588"/>
                  </a:lnTo>
                  <a:lnTo>
                    <a:pt x="1616136" y="808068"/>
                  </a:lnTo>
                  <a:close/>
                </a:path>
                <a:path w="1616709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2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FCBE0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政策趋势预测</a:t>
            </a:r>
            <a:endParaRPr sz="3000"/>
          </a:p>
        </p:txBody>
      </p:sp>
      <p:sp>
        <p:nvSpPr>
          <p:cNvPr id="29" name="object 29"/>
          <p:cNvSpPr txBox="1"/>
          <p:nvPr/>
        </p:nvSpPr>
        <p:spPr>
          <a:xfrm>
            <a:off x="3386997" y="1597566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4283F2"/>
                </a:solidFill>
                <a:latin typeface="微软雅黑"/>
                <a:cs typeface="微软雅黑"/>
              </a:rPr>
              <a:t>加强环保监</a:t>
            </a:r>
            <a:r>
              <a:rPr sz="1700" b="1" spc="-50">
                <a:solidFill>
                  <a:srgbClr val="4283F2"/>
                </a:solidFill>
                <a:latin typeface="微软雅黑"/>
                <a:cs typeface="微软雅黑"/>
              </a:rPr>
              <a:t>管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55849" y="2146122"/>
            <a:ext cx="4073525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未来政策将进一步强化环保监管，促进工业泵行业的</a:t>
            </a:r>
            <a:r>
              <a:rPr sz="1250" spc="-50">
                <a:latin typeface="微软雅黑"/>
                <a:cs typeface="微软雅黑"/>
              </a:rPr>
              <a:t>绿</a:t>
            </a:r>
            <a:endParaRPr sz="125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色发展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155823" y="1597566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4283F2"/>
                </a:solidFill>
                <a:latin typeface="微软雅黑"/>
                <a:cs typeface="微软雅黑"/>
              </a:rPr>
              <a:t>扩大市场需</a:t>
            </a:r>
            <a:r>
              <a:rPr sz="1700" b="1" spc="-50">
                <a:solidFill>
                  <a:srgbClr val="4283F2"/>
                </a:solidFill>
                <a:latin typeface="微软雅黑"/>
                <a:cs typeface="微软雅黑"/>
              </a:rPr>
              <a:t>求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213640" y="2146122"/>
            <a:ext cx="3911600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随着国内外基础设施建设和制造业的发展，工业泵行</a:t>
            </a:r>
            <a:r>
              <a:rPr sz="1250" spc="-50">
                <a:latin typeface="微软雅黑"/>
                <a:cs typeface="微软雅黑"/>
              </a:rPr>
              <a:t>业</a:t>
            </a: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将迎来更广阔的市场空间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696290" y="3181698"/>
            <a:ext cx="2559050" cy="1819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1505585"/>
              </a:tabLst>
            </a:pP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B</a:t>
            </a:r>
            <a:endParaRPr sz="5500">
              <a:latin typeface="微软雅黑"/>
              <a:cs typeface="微软雅黑"/>
            </a:endParaRPr>
          </a:p>
          <a:p>
            <a:pPr marL="1012190">
              <a:lnSpc>
                <a:spcPct val="100000"/>
              </a:lnSpc>
              <a:spcBef>
                <a:spcPts val="5465"/>
              </a:spcBef>
            </a:pPr>
            <a:r>
              <a:rPr sz="1700" b="1">
                <a:solidFill>
                  <a:srgbClr val="4283F2"/>
                </a:solidFill>
                <a:latin typeface="微软雅黑"/>
                <a:cs typeface="微软雅黑"/>
              </a:rPr>
              <a:t>鼓励智能化发</a:t>
            </a:r>
            <a:r>
              <a:rPr sz="1700" b="1" spc="-50">
                <a:solidFill>
                  <a:srgbClr val="4283F2"/>
                </a:solidFill>
                <a:latin typeface="微软雅黑"/>
                <a:cs typeface="微软雅黑"/>
              </a:rPr>
              <a:t>展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284221" y="5260889"/>
            <a:ext cx="4073525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政策将支持工业泵行业的智能化发展，推动工业泵产</a:t>
            </a:r>
            <a:r>
              <a:rPr sz="1250" spc="-50">
                <a:latin typeface="微软雅黑"/>
                <a:cs typeface="微软雅黑"/>
              </a:rPr>
              <a:t>品</a:t>
            </a:r>
            <a:endParaRPr sz="1250">
              <a:latin typeface="微软雅黑"/>
              <a:cs typeface="微软雅黑"/>
            </a:endParaRPr>
          </a:p>
          <a:p>
            <a:pPr marL="1631314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的数字化、网络化、智能化升级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662290" y="3181698"/>
            <a:ext cx="2362200" cy="1819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1440180"/>
              </a:tabLst>
            </a:pP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C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D</a:t>
            </a:r>
            <a:endParaRPr sz="5500">
              <a:latin typeface="微软雅黑"/>
              <a:cs typeface="微软雅黑"/>
            </a:endParaRPr>
          </a:p>
          <a:p>
            <a:pPr marL="1034415">
              <a:lnSpc>
                <a:spcPct val="100000"/>
              </a:lnSpc>
              <a:spcBef>
                <a:spcPts val="5465"/>
              </a:spcBef>
            </a:pPr>
            <a:r>
              <a:rPr sz="1700" b="1">
                <a:solidFill>
                  <a:srgbClr val="4283F2"/>
                </a:solidFill>
                <a:latin typeface="微软雅黑"/>
                <a:cs typeface="微软雅黑"/>
              </a:rPr>
              <a:t>加强国际合</a:t>
            </a:r>
            <a:r>
              <a:rPr sz="1700" b="1" spc="-50">
                <a:solidFill>
                  <a:srgbClr val="4283F2"/>
                </a:solidFill>
                <a:latin typeface="微软雅黑"/>
                <a:cs typeface="微软雅黑"/>
              </a:rPr>
              <a:t>作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742011" y="5260889"/>
            <a:ext cx="3911600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政策将鼓励工业泵企业加强国际合作，推动产品出口</a:t>
            </a:r>
            <a:r>
              <a:rPr sz="1250" spc="-50">
                <a:latin typeface="微软雅黑"/>
                <a:cs typeface="微软雅黑"/>
              </a:rPr>
              <a:t>和</a:t>
            </a: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技术交流，提高国际竞争力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10296" y="1558171"/>
            <a:ext cx="347726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b="1" spc="-10">
                <a:solidFill>
                  <a:srgbClr val="131416"/>
                </a:solidFill>
                <a:latin typeface="微软雅黑"/>
                <a:cs typeface="微软雅黑"/>
              </a:rPr>
              <a:t>PART</a:t>
            </a:r>
            <a:r>
              <a:rPr sz="3300" b="1" spc="-225">
                <a:solidFill>
                  <a:srgbClr val="131416"/>
                </a:solidFill>
                <a:latin typeface="微软雅黑"/>
                <a:cs typeface="微软雅黑"/>
              </a:rPr>
              <a:t> </a:t>
            </a:r>
            <a:r>
              <a:rPr sz="3300" b="1" spc="-25">
                <a:solidFill>
                  <a:srgbClr val="131416"/>
                </a:solidFill>
                <a:latin typeface="微软雅黑"/>
                <a:cs typeface="微软雅黑"/>
              </a:rPr>
              <a:t>04</a:t>
            </a:r>
            <a:endParaRPr sz="3300">
              <a:latin typeface="微软雅黑"/>
              <a:cs typeface="微软雅黑"/>
            </a:endParaRP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b="1" spc="-10">
                <a:solidFill>
                  <a:srgbClr val="131416"/>
                </a:solidFill>
                <a:latin typeface="微软雅黑"/>
                <a:cs typeface="微软雅黑"/>
              </a:rPr>
              <a:t>行业技术发展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https://d.book118.com/787146126022006051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2023</vt:lpstr>
      <vt:lpstr>2023</vt:lpstr>
      <vt:lpstr>2023</vt:lpstr>
      <vt:lpstr>定义与分类</vt:lpstr>
      <vt:lpstr>行业规模与增长</vt:lpstr>
      <vt:lpstr>行业地位与作用</vt:lpstr>
      <vt:lpstr>2023</vt:lpstr>
      <vt:lpstr>市场需求分析</vt:lpstr>
      <vt:lpstr>市场竞争格局</vt:lpstr>
      <vt:lpstr>行业发展趋势</vt:lpstr>
      <vt:lpstr>2023</vt:lpstr>
      <vt:lpstr>政策环境对行业的影响</vt:lpstr>
      <vt:lpstr>国内外政策对比分析</vt:lpstr>
      <vt:lpstr>政策趋势预测</vt:lpstr>
      <vt:lpstr>2023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2024-09-24T00:34:46.604</cp:lastPrinted>
  <dcterms:created xsi:type="dcterms:W3CDTF">2024-09-23T16:34:46Z</dcterms:created>
  <dcterms:modified xsi:type="dcterms:W3CDTF">2024-09-23T16:34:47Z</dcterms:modified>
</cp:coreProperties>
</file>