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702631-F740-4698-8A10-3C87531AC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05867-F931-4DD1-A34F-6B7A80907D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6781F2-2E18-46DE-AB4C-0B5AAE94C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DB020-E41D-462E-8F4F-77DD9ADDD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EFDD27-1DF5-47F5-90B7-F7E66023C7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184263-C299-4809-A2BF-71445E5353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14DCB3-C320-44D1-982E-0D345D6829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C25BB-C789-4A0E-9560-7AE9CEDC0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AFC5B-4A2F-48A3-A210-A92D90EB7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1D3DB-11EF-4C63-B1FF-98A6F0C72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52342-9458-4F42-B05E-F2CF31EB6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60126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土资源管理概况与土地行政管理基本知识\n## 1.国土资源管理的基本概念与重要性\n### 1.1国土资源的定义与分类\n### 1.2国土资源管理的主要任务\n### 1.3国土资源管理的重要性及影响\n## 2.土地行政管理的基本原理与方法\n### 2.1土地行政管理的定义与目标\n### 2.2土地行政管理的基本原则与方法\n### 2.3土地行政管理的实施与监督\n## 3.国土资源管理的法律法规与政策\n### 3.1国土资源管理法律法规体系\n### 3.2国土资源管理政策的制定与实施\n### 3.3国土资源管理法律法规与政策的效果评估\n## 4.国土资源管理的组织体系与职能\n### 4.1国土资源管理的组织机构与职责\n### 4.2国土资源管理人员的培训与考核\n### 4.3国土资源管理组织体系的优化与创新\n## 5.国土资源管理的实践案例分析\n### 5.1成功的国土资源管理实践案例\n### 5.2国土资源管理实践中存在的问题与挑战\n### 5.3国土资源管理实践案例的启示与借鉴\n## 6.国土资源管理的未来发展趋势与展望\n### 6.1国土资源管理面临的机遇与挑战\n### 6.2国土资源管理的创新与发展方向\n### 6.3国土资源管理的未来展望与建议\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4800"/>
              <a:t>国土资源管理概况与土地行政管理基本知识</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国土资源管理的基本概念与重要性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国土资源的定义与分类</a:t>
            </a:r>
            <a:endParaRPr lang="en-US" sz="3600" b="1">
              <a:latin typeface="微软雅黑"/>
              <a:ea typeface="微软雅黑"/>
            </a:endParaRPr>
          </a:p>
        </p:txBody>
      </p:sp>
      <p:sp>
        <p:nvSpPr>
          <p:cNvPr id="17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国土资源是指一个国家或地区拥有的自然资源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自然资源包括土地资源、水资源、矿产资源、森林资源、草原资源等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国土资源是有限的，需要合理开发利用和保护</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国土资源的分类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按自然资源的类型分类：土地资源、水资源、矿产资源、森林资源、草原资源等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按自然资源的用途分类：农业资源、工业资源、旅游资源等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国土资源管理需要对不同类型的自然资源进行分类管理，以实现可持续发展</a:t>
            </a:r>
            <a:endParaRPr/>
          </a:p>
        </p:txBody>
      </p:sp>
      <p:cxnSp>
        <p:nvCxnSpPr>
          <p:cNvPr id="17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5"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76"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国土资源管理的主要任务</a:t>
            </a:r>
            <a:endParaRPr lang="en-US" sz="3600" b="1">
              <a:latin typeface="微软雅黑"/>
              <a:ea typeface="微软雅黑"/>
            </a:endParaRPr>
          </a:p>
        </p:txBody>
      </p:sp>
      <p:sp>
        <p:nvSpPr>
          <p:cNvPr id="177"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国土资源管理是指国家对国土资源进行保护、合理利用和监督管理的活动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保护国土资源：防止国土资源浪费、破坏和污染</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合理利用国土资源：合理开发利用国土资源，满足经济和社会发展的需要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监督管理国土资源：对国土资源开发利用活动进行监督管理，确保合理利用和保护</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国土资源管理的主要任务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制定国土资源开发利用和保护的政策、法规和标准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监测、调查和评价国土资源状况，为决策提供依据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组织协调国土资源开发利用和保护活动，确保可持续发展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宣传教育国土资源保护知识，提高公众保护意识</a:t>
            </a:r>
            <a:endParaRPr/>
          </a:p>
        </p:txBody>
      </p:sp>
      <p:cxnSp>
        <p:nvCxnSpPr>
          <p:cNvPr id="178"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9"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3" name="Group 598"/>
            <p:cNvGrpSpPr/>
            <p:nvPr/>
          </p:nvGrpSpPr>
          <p:grpSpPr>
            <a:xfrm>
              <a:off x="763829" y="1414808"/>
              <a:ext cx="6972294" cy="2337649"/>
              <a:chOff x="763829" y="1414808"/>
              <a:chExt cx="6972294" cy="2337649"/>
            </a:xfrm>
          </p:grpSpPr>
          <p:sp>
            <p:nvSpPr>
              <p:cNvPr id="18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国土资源管理的重要性</a:t>
                </a:r>
                <a:endParaRPr/>
              </a:p>
            </p:txBody>
          </p:sp>
          <p:sp>
            <p:nvSpPr>
              <p:cNvPr id="18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保障国家经济安全：合理开发利用国土资源，满足经济和社会发展的需要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保护生态环境：合理开发利用和保护国土资源，防止资源浪费、破坏和污染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促进社会可持续发展：实现国土资源合理利用和保护，促进经济、社会和环境的协调发展</a:t>
                </a:r>
                <a:endParaRPr/>
              </a:p>
            </p:txBody>
          </p:sp>
          <p:sp>
            <p:nvSpPr>
              <p:cNvPr id="18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0" name="Group 591"/>
            <p:cNvGrpSpPr/>
            <p:nvPr/>
          </p:nvGrpSpPr>
          <p:grpSpPr>
            <a:xfrm>
              <a:off x="689593" y="3949139"/>
              <a:ext cx="7078256" cy="2128975"/>
              <a:chOff x="689593" y="3949139"/>
              <a:chExt cx="7078256" cy="2128975"/>
            </a:xfrm>
          </p:grpSpPr>
          <p:sp>
            <p:nvSpPr>
              <p:cNvPr id="19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国土资源管理的影响</a:t>
                </a:r>
                <a:endParaRPr/>
              </a:p>
            </p:txBody>
          </p:sp>
          <p:sp>
            <p:nvSpPr>
              <p:cNvPr id="19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对国家经济发展产生影响：国土资源管理政策的制定和调整，影响国家经济发展的方向和速度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对人民生活产生影响：国土资源管理政策的实施，影响人民生活的质量和水平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对生态环境产生影响：国土资源保护政策的实施，影响生态环境的质量和稳定性</a:t>
                </a:r>
                <a:endParaRPr/>
              </a:p>
            </p:txBody>
          </p:sp>
          <p:sp>
            <p:nvSpPr>
              <p:cNvPr id="19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国土资源管理的重要性及影响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9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0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0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土地行政管理的基本原理与方法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3" name="组合 202"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04" name="组合 203"/>
            <p:cNvGrpSpPr/>
            <p:nvPr/>
          </p:nvGrpSpPr>
          <p:grpSpPr>
            <a:xfrm>
              <a:off x="685800" y="3146904"/>
              <a:ext cx="5760000" cy="3225487"/>
              <a:chOff x="685800" y="3146904"/>
              <a:chExt cx="5760000" cy="3225487"/>
            </a:xfrm>
          </p:grpSpPr>
          <p:sp>
            <p:nvSpPr>
              <p:cNvPr id="20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土地行政管理是指国家通过土地行政管理部门，对土地资源的保护、利用和监督管理的活动</a:t>
                </a:r>
                <a:endParaRPr kumimoji="1" lang="en-US" altLang="zh-CN" sz="1800" b="1">
                  <a:solidFill>
                    <a:schemeClr val="bg1"/>
                  </a:solidFill>
                  <a:latin typeface="+mj-ea"/>
                  <a:ea typeface="+mj-ea"/>
                </a:endParaRPr>
              </a:p>
            </p:txBody>
          </p:sp>
          <p:sp>
            <p:nvSpPr>
              <p:cNvPr id="20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土地资源包括耕地、园地、林地、草地、水域等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土地行政管理需要制定和实施土地政策、法规和标准，对土地利用活动进行监督管理</a:t>
                </a:r>
                <a:endParaRPr/>
              </a:p>
            </p:txBody>
          </p:sp>
        </p:grpSp>
        <p:grpSp>
          <p:nvGrpSpPr>
            <p:cNvPr id="207" name="组合 206"/>
            <p:cNvGrpSpPr/>
            <p:nvPr/>
          </p:nvGrpSpPr>
          <p:grpSpPr>
            <a:xfrm>
              <a:off x="6016236" y="3146904"/>
              <a:ext cx="5400000" cy="3225487"/>
              <a:chOff x="6016236" y="3146904"/>
              <a:chExt cx="5400000" cy="3225487"/>
            </a:xfrm>
          </p:grpSpPr>
          <p:sp>
            <p:nvSpPr>
              <p:cNvPr id="20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土地行政管理的主要目标</a:t>
                </a:r>
                <a:endParaRPr kumimoji="1" lang="en-US" altLang="zh-CN" sz="1800" b="1">
                  <a:solidFill>
                    <a:schemeClr val="bg1"/>
                  </a:solidFill>
                  <a:latin typeface="+mj-ea"/>
                  <a:ea typeface="+mj-ea"/>
                </a:endParaRPr>
              </a:p>
            </p:txBody>
          </p:sp>
          <p:sp>
            <p:nvSpPr>
              <p:cNvPr id="20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保护土地资源：防止土地资源浪费、破坏和污染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合理利用土地资源：满足经济和社会发展的需要，提高土地利用效率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监督管理土地资源：对土地利用活动进行监督管理，确保合理利用和保护</a:t>
                </a:r>
                <a:endParaRPr/>
              </a:p>
            </p:txBody>
          </p:sp>
        </p:grpSp>
      </p:grpSp>
      <p:sp>
        <p:nvSpPr>
          <p:cNvPr id="21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土地行政管理的定义与目标</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13" name="Group 628"/>
            <p:cNvGrpSpPr/>
            <p:nvPr/>
          </p:nvGrpSpPr>
          <p:grpSpPr>
            <a:xfrm>
              <a:off x="1197254" y="3971227"/>
              <a:ext cx="11008530" cy="2106887"/>
              <a:chOff x="1197254" y="3971227"/>
              <a:chExt cx="11008530" cy="2106887"/>
            </a:xfrm>
          </p:grpSpPr>
          <p:sp>
            <p:nvSpPr>
              <p:cNvPr id="21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1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土地行政管理的基本原则</a:t>
                </a:r>
                <a:endParaRPr/>
              </a:p>
            </p:txBody>
          </p:sp>
          <p:sp>
            <p:nvSpPr>
              <p:cNvPr id="21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合理利用原则：根据土地资源的性质、特点和功能，合理开发利用和保护土地资源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保护优先原则：在开发利用土地资源的过程中，优先保护生态环境和土地资源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权益保障原则：保障土地所有者、使用者和他项权利人的合法权益</a:t>
                </a:r>
                <a:endParaRPr/>
              </a:p>
            </p:txBody>
          </p:sp>
        </p:grpSp>
        <p:grpSp>
          <p:nvGrpSpPr>
            <p:cNvPr id="220" name="Group 635"/>
            <p:cNvGrpSpPr/>
            <p:nvPr/>
          </p:nvGrpSpPr>
          <p:grpSpPr>
            <a:xfrm>
              <a:off x="3499345" y="1423099"/>
              <a:ext cx="11008530" cy="2005901"/>
              <a:chOff x="3499345" y="1423099"/>
              <a:chExt cx="11008530" cy="2005901"/>
            </a:xfrm>
          </p:grpSpPr>
          <p:sp>
            <p:nvSpPr>
              <p:cNvPr id="22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土地行政管理的方法</a:t>
                </a:r>
                <a:endParaRPr/>
              </a:p>
            </p:txBody>
          </p:sp>
          <p:sp>
            <p:nvSpPr>
              <p:cNvPr id="22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立法管理：制定和实施土地政策、法规和标准，对土地利用活动进行监督管理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行政管理：通过土地行政管理部门，对土地利用活动进行监督管理，确保合理利用和保护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经济管理：通过土地市场，调节土地利用活动，实现土地资源优化配置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社会监督：通过社会监督，提高土地行政管理水平，确保合理利用和保护</a:t>
                </a:r>
                <a:endParaRPr/>
              </a:p>
            </p:txBody>
          </p:sp>
          <p:sp>
            <p:nvSpPr>
              <p:cNvPr id="22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土地行政管理的基本原则与方法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土地行政管理的实施</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土地资源调查与评价：调查、评价和监测土地资源状况，为土地行政管理提供依据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土地利用规划：制定和实施土地利用规划，引导土地利用活动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土地审批与供应：审批和供应土地，调节土地利用活动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土地监察与执法：对土地利用活动进行监督检查，查处违法行为</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土地行政管理的监督</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内部监督：土地行政管理部门内部的监督，保证土地行政管理的公正和廉洁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外部监督：人民代表大会、人民法院、社会公众等对土地行政管理活动的监督，提高土地行政管理水平</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土地行政管理的实施与监督</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国土资源管理的法律法规与政策</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国土资源管理法律法规体系</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国土资源管理法律法规体系是指由国家制定的，关于国土资源保护、利用和管理的法律、法规和规章等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法律：如土地法、矿产资源法等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法规：如土地管理法实施细则、矿产资源法实施细则等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规章：如土地登记办法、矿产资源开采许可办法等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国土资源管理法律法规体系是国土资源管理的重要依据，用于规范国土资源开发利用和保护活动</a:t>
            </a:r>
            <a:endParaRPr/>
          </a:p>
        </p:txBody>
      </p:sp>
      <p:cxnSp>
        <p:nvCxnSpPr>
          <p:cNvPr id="1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 name="Group 598"/>
            <p:cNvGrpSpPr/>
            <p:nvPr/>
          </p:nvGrpSpPr>
          <p:grpSpPr>
            <a:xfrm>
              <a:off x="763829" y="1414808"/>
              <a:ext cx="6972294" cy="2337649"/>
              <a:chOff x="763829" y="1414808"/>
              <a:chExt cx="6972294" cy="2337649"/>
            </a:xfrm>
          </p:grpSpPr>
          <p:sp>
            <p:nvSpPr>
              <p:cNvPr id="1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国土资源管理政策的制定</a:t>
                </a:r>
                <a:endParaRPr/>
              </a:p>
            </p:txBody>
          </p:sp>
          <p:sp>
            <p:nvSpPr>
              <p:cNvPr id="2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分析国土资源管理现状和问题，确定政策目标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制定国土资源管理政策，包括土地政策、矿产资源政策等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制定国土资源管理政策的实施方案和措施</a:t>
                </a:r>
                <a:endParaRPr/>
              </a:p>
            </p:txBody>
          </p:sp>
          <p:sp>
            <p:nvSpPr>
              <p:cNvPr id="2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 name="Group 591"/>
            <p:cNvGrpSpPr/>
            <p:nvPr/>
          </p:nvGrpSpPr>
          <p:grpSpPr>
            <a:xfrm>
              <a:off x="689593" y="3949139"/>
              <a:ext cx="7078256" cy="2128975"/>
              <a:chOff x="689593" y="3949139"/>
              <a:chExt cx="7078256" cy="2128975"/>
            </a:xfrm>
          </p:grpSpPr>
          <p:sp>
            <p:nvSpPr>
              <p:cNvPr id="2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国土资源管理政策的实施</a:t>
                </a:r>
                <a:endParaRPr/>
              </a:p>
            </p:txBody>
          </p:sp>
          <p:sp>
            <p:nvSpPr>
              <p:cNvPr id="2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宣传教育国土资源管理政策，提高公众认识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组织协调国土资源管理政策的实施，确保政策目标的实现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监督检查国土资源管理政策的实施情况，及时调整和完善政策</a:t>
                </a:r>
                <a:endParaRPr/>
              </a:p>
            </p:txBody>
          </p:sp>
          <p:sp>
            <p:nvSpPr>
              <p:cNvPr id="2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国土资源管理政策的制定与实施</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4"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5"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国土资源管理法律法规与政策的效果评估</a:t>
            </a:r>
            <a:endParaRPr lang="en-US" sz="3600" b="1">
              <a:latin typeface="微软雅黑"/>
              <a:ea typeface="微软雅黑"/>
            </a:endParaRPr>
          </a:p>
        </p:txBody>
      </p:sp>
      <p:sp>
        <p:nvSpPr>
          <p:cNvPr id="36"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国土资源管理法律法规与政策的效果评估是指对国土资源管理法律法规与政策实施效果进行分析、评价和反馈的过程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法律法规与政策目标的实现程度：分析法律法规与政策实施后，是否达到预期目标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法律法规与政策的公平性：分析法律法规与政策是否公平对待各方利益主体，是否存在不公平现象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法律法规与政策的效率：分析法律法规与政策的实施成本与效益，评价法律法规与政策的效率</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根据效果评估结果，及时调整和完善国土资源管理法律法规与政策，提高国土资源管理水平</a:t>
            </a:r>
            <a:endParaRPr/>
          </a:p>
        </p:txBody>
      </p:sp>
      <p:cxnSp>
        <p:nvCxnSpPr>
          <p:cNvPr id="37"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8"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https://d.book118.com/787160126164006042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国土资源管理概况与土地行政管理基本知识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2024-09-16T11:45:11.605</cp:lastPrinted>
  <dcterms:created xsi:type="dcterms:W3CDTF">2024-09-16T03:45:11Z</dcterms:created>
  <dcterms:modified xsi:type="dcterms:W3CDTF">2024-09-16T03:45:13Z</dcterms:modified>
</cp:coreProperties>
</file>