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E8669-2A75-4A82-B38A-25868B7A0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5BEDB-B61D-4EA9-80D1-BA4ECA62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45FC5-225D-48EA-9749-9621C8EF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66D9D-E28C-4487-BAA7-B7A12472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C94BD4-795B-454C-B57B-18FDD28F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D925F-FA6B-4A2A-B64C-99F449D7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C404AA-DB64-4B78-B889-552AE2FC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0BE8F-C145-4097-95CA-73C3C37E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D9249-5810-4D1A-888C-15EB6BEA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3C736-BAB2-421E-B4FB-57370E468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1B7F9-01E7-44BC-89E6-A9ECD049F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77239" y="1532504"/>
            <a:ext cx="3608704" cy="37769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2590800" y="6349"/>
            <a:ext cx="2749932" cy="685165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175"/>
            <a:ext cx="2752594" cy="685482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5943600" y="7937"/>
            <a:ext cx="2753980" cy="685006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4"/>
          <a:stretch>
            <a:fillRect/>
          </a:stretch>
        </p:blipFill>
        <p:spPr>
          <a:xfrm>
            <a:off x="3048000" y="0"/>
            <a:ext cx="3300462" cy="6857999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5"/>
          <a:stretch>
            <a:fillRect/>
          </a:stretch>
        </p:blipFill>
        <p:spPr>
          <a:xfrm>
            <a:off x="131762" y="0"/>
            <a:ext cx="8343900" cy="5767388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6221413"/>
            <a:ext cx="9144000" cy="636586"/>
          </a:xfrm>
          <a:prstGeom prst="rect">
            <a:avLst/>
          </a:prstGeom>
        </p:spPr>
      </p:pic>
      <p:sp>
        <p:nvSpPr>
          <p:cNvPr id="23" name="bg object 23"/>
          <p:cNvSpPr/>
          <p:nvPr/>
        </p:nvSpPr>
        <p:spPr>
          <a:xfrm>
            <a:off x="0" y="6213476"/>
            <a:ext cx="9144000" cy="644525"/>
          </a:xfrm>
          <a:custGeom>
            <a:rect l="l" t="t" r="r" b="b"/>
            <a:pathLst>
              <a:path w="9144000" h="644525">
                <a:moveTo>
                  <a:pt x="0" y="0"/>
                </a:moveTo>
                <a:lnTo>
                  <a:pt x="9144000" y="0"/>
                </a:lnTo>
                <a:lnTo>
                  <a:pt x="9144000" y="644523"/>
                </a:lnTo>
                <a:lnTo>
                  <a:pt x="0" y="644523"/>
                </a:lnTo>
                <a:lnTo>
                  <a:pt x="0" y="0"/>
                </a:lnTo>
                <a:close/>
              </a:path>
            </a:pathLst>
          </a:custGeom>
          <a:solidFill>
            <a:srgbClr val="0033CC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" name="bg object 24"/>
          <p:cNvPicPr/>
          <p:nvPr/>
        </p:nvPicPr>
        <p:blipFill>
          <a:blip r:embed="rId7"/>
          <a:stretch>
            <a:fillRect/>
          </a:stretch>
        </p:blipFill>
        <p:spPr>
          <a:xfrm>
            <a:off x="4186921" y="6234112"/>
            <a:ext cx="1558240" cy="623887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8"/>
          <a:stretch>
            <a:fillRect/>
          </a:stretch>
        </p:blipFill>
        <p:spPr>
          <a:xfrm>
            <a:off x="19794" y="6192204"/>
            <a:ext cx="6914405" cy="665795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9"/>
          <a:stretch>
            <a:fillRect/>
          </a:stretch>
        </p:blipFill>
        <p:spPr>
          <a:xfrm>
            <a:off x="5675893" y="6221413"/>
            <a:ext cx="3468106" cy="63658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2590800" y="6349"/>
            <a:ext cx="2749932" cy="685165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3175"/>
            <a:ext cx="2752594" cy="685482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8"/>
          <a:stretch>
            <a:fillRect/>
          </a:stretch>
        </p:blipFill>
        <p:spPr>
          <a:xfrm>
            <a:off x="5943600" y="7937"/>
            <a:ext cx="2753980" cy="685006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9"/>
          <a:stretch>
            <a:fillRect/>
          </a:stretch>
        </p:blipFill>
        <p:spPr>
          <a:xfrm>
            <a:off x="3048000" y="0"/>
            <a:ext cx="3300462" cy="6857999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0"/>
          <a:stretch>
            <a:fillRect/>
          </a:stretch>
        </p:blipFill>
        <p:spPr>
          <a:xfrm>
            <a:off x="131762" y="0"/>
            <a:ext cx="8343900" cy="5767388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0" y="6221413"/>
            <a:ext cx="9144000" cy="636586"/>
          </a:xfrm>
          <a:prstGeom prst="rect">
            <a:avLst/>
          </a:prstGeom>
        </p:spPr>
      </p:pic>
      <p:sp>
        <p:nvSpPr>
          <p:cNvPr id="23" name="bg object 23"/>
          <p:cNvSpPr/>
          <p:nvPr/>
        </p:nvSpPr>
        <p:spPr>
          <a:xfrm>
            <a:off x="0" y="6213476"/>
            <a:ext cx="9144000" cy="644525"/>
          </a:xfrm>
          <a:custGeom>
            <a:rect l="l" t="t" r="r" b="b"/>
            <a:pathLst>
              <a:path w="9144000" h="644525">
                <a:moveTo>
                  <a:pt x="0" y="0"/>
                </a:moveTo>
                <a:lnTo>
                  <a:pt x="9144000" y="0"/>
                </a:lnTo>
                <a:lnTo>
                  <a:pt x="9144000" y="644523"/>
                </a:lnTo>
                <a:lnTo>
                  <a:pt x="0" y="644523"/>
                </a:lnTo>
                <a:lnTo>
                  <a:pt x="0" y="0"/>
                </a:lnTo>
                <a:close/>
              </a:path>
            </a:pathLst>
          </a:custGeom>
          <a:solidFill>
            <a:srgbClr val="0033CC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" name="bg object 24"/>
          <p:cNvPicPr/>
          <p:nvPr/>
        </p:nvPicPr>
        <p:blipFill>
          <a:blip r:embed="rId12"/>
          <a:stretch>
            <a:fillRect/>
          </a:stretch>
        </p:blipFill>
        <p:spPr>
          <a:xfrm>
            <a:off x="4186921" y="6234112"/>
            <a:ext cx="1558240" cy="623887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3"/>
          <a:stretch>
            <a:fillRect/>
          </a:stretch>
        </p:blipFill>
        <p:spPr>
          <a:xfrm>
            <a:off x="19794" y="6192204"/>
            <a:ext cx="6914405" cy="665795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14"/>
          <a:stretch>
            <a:fillRect/>
          </a:stretch>
        </p:blipFill>
        <p:spPr>
          <a:xfrm>
            <a:off x="5675893" y="6221413"/>
            <a:ext cx="3468106" cy="636586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15"/>
          <a:stretch>
            <a:fillRect/>
          </a:stretch>
        </p:blipFill>
        <p:spPr>
          <a:xfrm>
            <a:off x="0" y="6254750"/>
            <a:ext cx="9144000" cy="2222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54842" y="522128"/>
            <a:ext cx="40894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85824" y="2335212"/>
            <a:ext cx="7877175" cy="25914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13" Type="http://schemas.openxmlformats.org/officeDocument/2006/relationships/hyperlink" Target="mailto:wywms@126.com" TargetMode="Externa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4042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8702040" cy="6858000"/>
            <a:chExt cx="870204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90799" y="0"/>
              <a:ext cx="2753931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756597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43598" y="0"/>
              <a:ext cx="2757989" cy="6858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49390" y="0"/>
              <a:ext cx="3300608" cy="6850063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9143999" cy="57531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2" y="3898899"/>
              <a:ext cx="9133205" cy="673100"/>
            </a:xfrm>
            <a:custGeom>
              <a:rect l="l" t="t" r="r" b="b"/>
              <a:pathLst>
                <a:path w="9133205" h="673100">
                  <a:moveTo>
                    <a:pt x="0" y="673100"/>
                  </a:moveTo>
                  <a:lnTo>
                    <a:pt x="9132887" y="673100"/>
                  </a:lnTo>
                  <a:lnTo>
                    <a:pt x="9132887" y="0"/>
                  </a:lnTo>
                  <a:lnTo>
                    <a:pt x="0" y="0"/>
                  </a:lnTo>
                  <a:lnTo>
                    <a:pt x="0" y="673100"/>
                  </a:lnTo>
                  <a:close/>
                </a:path>
              </a:pathLst>
            </a:custGeom>
            <a:solidFill>
              <a:srgbClr val="0033CC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00512" y="3887787"/>
              <a:ext cx="1644650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794" y="3847466"/>
              <a:ext cx="6914405" cy="71342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6399" y="3875087"/>
              <a:ext cx="3657598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0" y="3908424"/>
              <a:ext cx="9143999" cy="222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0" y="4571999"/>
              <a:ext cx="9143999" cy="9144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0" y="5410199"/>
              <a:ext cx="9144000" cy="1447800"/>
            </a:xfrm>
            <a:custGeom>
              <a:rect l="l" t="t" r="r" b="b"/>
              <a:pathLst>
                <a:path w="9144000" h="1447800">
                  <a:moveTo>
                    <a:pt x="9143999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9143999" y="0"/>
                  </a:lnTo>
                  <a:lnTo>
                    <a:pt x="9143999" y="14478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44599" y="2616200"/>
              <a:ext cx="323850" cy="32385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533400" y="1133475"/>
            <a:ext cx="7848600" cy="1685925"/>
          </a:xfrm>
          <a:prstGeom prst="rect">
            <a:avLst/>
          </a:prstGeom>
          <a:ln w="9525">
            <a:solidFill>
              <a:srgbClr val="666699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3550">
              <a:latin typeface="Times New Roman"/>
              <a:cs typeface="Times New Roman"/>
            </a:endParaRPr>
          </a:p>
          <a:p>
            <a:pPr marL="571500">
              <a:lnSpc>
                <a:spcPct val="100000"/>
              </a:lnSpc>
            </a:pPr>
            <a:r>
              <a:rPr sz="4400" spc="-5"/>
              <a:t>血栓与止血检验的质量控制</a:t>
            </a:r>
            <a:endParaRPr sz="4400"/>
          </a:p>
        </p:txBody>
      </p:sp>
      <p:sp>
        <p:nvSpPr>
          <p:cNvPr id="19" name="object 19"/>
          <p:cNvSpPr txBox="1"/>
          <p:nvPr/>
        </p:nvSpPr>
        <p:spPr>
          <a:xfrm>
            <a:off x="0" y="4099205"/>
            <a:ext cx="9144000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44115" marR="2221865" algn="ctr">
              <a:lnSpc>
                <a:spcPct val="110000"/>
              </a:lnSpc>
              <a:spcBef>
                <a:spcPts val="100"/>
              </a:spcBef>
            </a:pP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温州医学院附属第一医院</a:t>
            </a:r>
            <a:r>
              <a:rPr sz="3200" b="1" spc="-20">
                <a:solidFill>
                  <a:srgbClr val="FFFF00"/>
                </a:solidFill>
                <a:latin typeface="Microsoft JhengHei"/>
                <a:cs typeface="Microsoft JhengHei"/>
              </a:rPr>
              <a:t>王明山</a:t>
            </a:r>
            <a:endParaRPr sz="3200">
              <a:latin typeface="Microsoft JhengHei"/>
              <a:cs typeface="Microsoft JhengHei"/>
            </a:endParaRPr>
          </a:p>
          <a:p>
            <a:pPr marL="215265" algn="ctr">
              <a:lnSpc>
                <a:spcPct val="100000"/>
              </a:lnSpc>
              <a:spcBef>
                <a:spcPts val="384"/>
              </a:spcBef>
            </a:pPr>
            <a:r>
              <a:rPr sz="3200" b="1" spc="-575">
                <a:solidFill>
                  <a:srgbClr val="FFFF00"/>
                </a:solidFill>
                <a:latin typeface="Microsoft JhengHei"/>
                <a:cs typeface="Microsoft JhengHei"/>
                <a:hlinkClick r:id="rId13"/>
              </a:rPr>
              <a:t>wywms@126.com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254750"/>
            <a:ext cx="9144000" cy="2222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555114" y="795527"/>
            <a:ext cx="5715000" cy="5223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一、检测系统的要求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ct val="152900"/>
              </a:lnSpc>
              <a:spcBef>
                <a:spcPts val="765"/>
              </a:spcBef>
            </a:pP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二、室内质量控制的方法及要求三、血凝仪之间的比对试验</a:t>
            </a:r>
            <a:endParaRPr sz="3200">
              <a:latin typeface="Microsoft JhengHei"/>
              <a:cs typeface="Microsoft JhengHei"/>
            </a:endParaRPr>
          </a:p>
          <a:p>
            <a:pPr marL="12700" marR="2037714">
              <a:lnSpc>
                <a:spcPct val="160000"/>
              </a:lnSpc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四、参考范围的确定五、标本采集说明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305"/>
              </a:spcBef>
            </a:pP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六、凝血结果复查规则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305"/>
              </a:spcBef>
            </a:pP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七、凝血常见异常结果分析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8702040" cy="6858000"/>
            <a:chExt cx="870204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90799" y="0"/>
              <a:ext cx="2753931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756597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43598" y="0"/>
              <a:ext cx="2757989" cy="6858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49390" y="0"/>
              <a:ext cx="3300608" cy="6850063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9143999" cy="57531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2" y="3898899"/>
              <a:ext cx="9133205" cy="673100"/>
            </a:xfrm>
            <a:custGeom>
              <a:rect l="l" t="t" r="r" b="b"/>
              <a:pathLst>
                <a:path w="9133205" h="673100">
                  <a:moveTo>
                    <a:pt x="0" y="673100"/>
                  </a:moveTo>
                  <a:lnTo>
                    <a:pt x="9132887" y="673100"/>
                  </a:lnTo>
                  <a:lnTo>
                    <a:pt x="9132887" y="0"/>
                  </a:lnTo>
                  <a:lnTo>
                    <a:pt x="0" y="0"/>
                  </a:lnTo>
                  <a:lnTo>
                    <a:pt x="0" y="673100"/>
                  </a:lnTo>
                  <a:close/>
                </a:path>
              </a:pathLst>
            </a:custGeom>
            <a:solidFill>
              <a:srgbClr val="0033CC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00512" y="3887787"/>
              <a:ext cx="1644650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794" y="3847466"/>
              <a:ext cx="6914405" cy="71342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6399" y="3875087"/>
              <a:ext cx="3657598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0" y="3908424"/>
              <a:ext cx="9143999" cy="222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0" y="4571999"/>
              <a:ext cx="9143999" cy="9144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0" y="5410199"/>
              <a:ext cx="9144000" cy="1447800"/>
            </a:xfrm>
            <a:custGeom>
              <a:rect l="l" t="t" r="r" b="b"/>
              <a:pathLst>
                <a:path w="9144000" h="1447800">
                  <a:moveTo>
                    <a:pt x="9143999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9143999" y="0"/>
                  </a:lnTo>
                  <a:lnTo>
                    <a:pt x="9143999" y="14478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44599" y="2616200"/>
              <a:ext cx="323850" cy="32385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1771015" y="446087"/>
            <a:ext cx="459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10">
                <a:latin typeface="宋体"/>
                <a:cs typeface="宋体"/>
              </a:rPr>
              <a:t>一、检测系统的要求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112" y="1434753"/>
            <a:ext cx="9133205" cy="539750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907415" marR="1207135">
              <a:lnSpc>
                <a:spcPct val="134800"/>
              </a:lnSpc>
              <a:spcBef>
                <a:spcPts val="42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血凝仪的试剂、校准品、消耗品配套使用：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使用非配套分析系统的实验室应按照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NCCLS-EP9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要求与配套分析系统的结果进行比对，以验证分析系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统的有效性。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600">
              <a:latin typeface="宋体"/>
              <a:cs typeface="宋体"/>
            </a:endParaRPr>
          </a:p>
          <a:p>
            <a:pPr marL="835660">
              <a:lnSpc>
                <a:spcPct val="100000"/>
              </a:lnSpc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仪器使用前的评价：</a:t>
            </a:r>
            <a:endParaRPr sz="2800">
              <a:latin typeface="Microsoft JhengHei"/>
              <a:cs typeface="Microsoft JhengHei"/>
            </a:endParaRPr>
          </a:p>
          <a:p>
            <a:pPr marL="835660" marR="1177290">
              <a:lnSpc>
                <a:spcPct val="130000"/>
              </a:lnSpc>
              <a:spcBef>
                <a:spcPts val="1440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验证其性能是否能达到制造商的性能要求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（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制造商规定的性能要求必须满足临床需要）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如：精密度、准确度、携带污染、可报告范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范围等。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8702040" cy="6858000"/>
            <a:chExt cx="870204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90799" y="0"/>
              <a:ext cx="2753931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756597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43598" y="0"/>
              <a:ext cx="2757989" cy="6858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49390" y="0"/>
              <a:ext cx="3300608" cy="6850063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9143999" cy="57531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2" y="3898899"/>
              <a:ext cx="9133205" cy="673100"/>
            </a:xfrm>
            <a:custGeom>
              <a:rect l="l" t="t" r="r" b="b"/>
              <a:pathLst>
                <a:path w="9133205" h="673100">
                  <a:moveTo>
                    <a:pt x="0" y="673100"/>
                  </a:moveTo>
                  <a:lnTo>
                    <a:pt x="9132887" y="673100"/>
                  </a:lnTo>
                  <a:lnTo>
                    <a:pt x="9132887" y="0"/>
                  </a:lnTo>
                  <a:lnTo>
                    <a:pt x="0" y="0"/>
                  </a:lnTo>
                  <a:lnTo>
                    <a:pt x="0" y="673100"/>
                  </a:lnTo>
                  <a:close/>
                </a:path>
              </a:pathLst>
            </a:custGeom>
            <a:solidFill>
              <a:srgbClr val="0033CC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00512" y="3887787"/>
              <a:ext cx="1644650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794" y="3847466"/>
              <a:ext cx="6914405" cy="71342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6399" y="3875087"/>
              <a:ext cx="3657598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0" y="3908424"/>
              <a:ext cx="9143999" cy="222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0" y="4571999"/>
              <a:ext cx="9143999" cy="9144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0" y="5410199"/>
              <a:ext cx="9144000" cy="1447800"/>
            </a:xfrm>
            <a:custGeom>
              <a:rect l="l" t="t" r="r" b="b"/>
              <a:pathLst>
                <a:path w="9144000" h="1447800">
                  <a:moveTo>
                    <a:pt x="9143999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9143999" y="0"/>
                  </a:lnTo>
                  <a:lnTo>
                    <a:pt x="9143999" y="14478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44599" y="2616200"/>
              <a:ext cx="323850" cy="32385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2867" rIns="0" bIns="0" rtlCol="0">
            <a:spAutoFit/>
          </a:bodyPr>
          <a:lstStyle/>
          <a:p>
            <a:pPr marL="120650">
              <a:lnSpc>
                <a:spcPct val="100000"/>
              </a:lnSpc>
              <a:spcBef>
                <a:spcPts val="100"/>
              </a:spcBef>
            </a:pPr>
            <a:r>
              <a:rPr sz="2800" spc="-10"/>
              <a:t>批内精密度：</a:t>
            </a:r>
            <a:endParaRPr sz="2800"/>
          </a:p>
        </p:txBody>
      </p:sp>
      <p:sp>
        <p:nvSpPr>
          <p:cNvPr id="19" name="object 19"/>
          <p:cNvSpPr txBox="1"/>
          <p:nvPr/>
        </p:nvSpPr>
        <p:spPr>
          <a:xfrm>
            <a:off x="11112" y="1149375"/>
            <a:ext cx="9133205" cy="3517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23315" marR="2210435">
              <a:lnSpc>
                <a:spcPct val="1342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实验方案：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取正常、异常新鲜血浆或质控，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连续重复测定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20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次，计算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CV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SD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1123315">
              <a:lnSpc>
                <a:spcPct val="100000"/>
              </a:lnSpc>
              <a:spcBef>
                <a:spcPts val="1150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要求：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CV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在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1/4CLIA'88</a:t>
            </a: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范围内。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300">
              <a:latin typeface="宋体"/>
              <a:cs typeface="宋体"/>
            </a:endParaRPr>
          </a:p>
          <a:p>
            <a:pPr marL="763905">
              <a:lnSpc>
                <a:spcPct val="100000"/>
              </a:lnSpc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批间精密度：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1267460">
              <a:lnSpc>
                <a:spcPct val="100000"/>
              </a:lnSpc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实验方案：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连续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20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天测定同一批号室内质控正常、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112" y="4572000"/>
            <a:ext cx="9133205" cy="914400"/>
          </a:xfrm>
          <a:prstGeom prst="rect">
            <a:avLst/>
          </a:prstGeom>
        </p:spPr>
        <p:txBody>
          <a:bodyPr vert="horz" wrap="square" lIns="0" tIns="154940" rIns="0" bIns="0" rtlCol="0">
            <a:spAutoFit/>
          </a:bodyPr>
          <a:lstStyle/>
          <a:p>
            <a:pPr marL="1267460">
              <a:lnSpc>
                <a:spcPct val="100000"/>
              </a:lnSpc>
              <a:spcBef>
                <a:spcPts val="1220"/>
              </a:spcBef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异常两个水平，分别计算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CV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SD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1267460">
              <a:lnSpc>
                <a:spcPts val="2525"/>
              </a:lnSpc>
              <a:spcBef>
                <a:spcPts val="575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要求：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CV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在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1/3CLIA'88</a:t>
            </a: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范围内。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77887" y="564991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携带污染率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31190" y="1424080"/>
            <a:ext cx="211581" cy="21158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31190" y="4661056"/>
            <a:ext cx="211581" cy="21158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18490" y="1077313"/>
            <a:ext cx="8192134" cy="4408170"/>
          </a:xfrm>
          <a:prstGeom prst="rect">
            <a:avLst/>
          </a:prstGeom>
        </p:spPr>
        <p:txBody>
          <a:bodyPr vert="horz" wrap="square" lIns="0" tIns="202565" rIns="0" bIns="0" rtlCol="0">
            <a:spAutoFit/>
          </a:bodyPr>
          <a:lstStyle/>
          <a:p>
            <a:pPr marL="355600">
              <a:lnSpc>
                <a:spcPct val="100000"/>
              </a:lnSpc>
              <a:spcBef>
                <a:spcPts val="159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高值样本对低值样本的污染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30000"/>
              </a:lnSpc>
              <a:spcBef>
                <a:spcPts val="42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实验方案：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取新鲜样本或定值质控，将低值样本置样本架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和 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位置，高值样本置于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位置，每个样本分别测定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次，记录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录结果：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N1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N2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N3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A1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A2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A3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N4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N5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N6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12700" marR="290195">
              <a:lnSpc>
                <a:spcPct val="146000"/>
              </a:lnSpc>
              <a:spcBef>
                <a:spcPts val="229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计算：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k1={[N4-Mea</a:t>
            </a:r>
            <a:r>
              <a:rPr sz="200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5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]/</a:t>
            </a:r>
            <a:r>
              <a:rPr sz="2000" spc="-5">
                <a:solidFill>
                  <a:srgbClr val="FFFFFF"/>
                </a:solidFill>
                <a:latin typeface="Arial"/>
                <a:cs typeface="Arial"/>
              </a:rPr>
              <a:t>Mean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000" spc="-5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000" spc="-17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000" spc="-620">
                <a:solidFill>
                  <a:srgbClr val="FFFFFF"/>
                </a:solidFill>
                <a:latin typeface="Arial"/>
                <a:cs typeface="Arial"/>
              </a:rPr>
              <a:t>×}×</a:t>
            </a:r>
            <a:r>
              <a:rPr sz="2000" spc="-10">
                <a:solidFill>
                  <a:srgbClr val="FFFFFF"/>
                </a:solidFill>
                <a:latin typeface="Arial"/>
                <a:cs typeface="Arial"/>
              </a:rPr>
              <a:t>100%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要求：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k1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在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1/4CLIA'88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的范围内。</a:t>
            </a:r>
            <a:endParaRPr sz="24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  <a:spcBef>
                <a:spcPts val="183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低值样本对高值样本的污染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285"/>
              </a:spcBef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将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位置放高值，</a:t>
            </a: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位置放低值，方法和要求同上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9420">
              <a:lnSpc>
                <a:spcPct val="100000"/>
              </a:lnSpc>
              <a:spcBef>
                <a:spcPts val="100"/>
              </a:spcBef>
            </a:pPr>
            <a:r>
              <a:rPr spc="-15"/>
              <a:t>准确度：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47090" y="1407798"/>
            <a:ext cx="211581" cy="21158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47090" y="4667960"/>
            <a:ext cx="211581" cy="21158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47090" y="5286704"/>
            <a:ext cx="211581" cy="211581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177290" y="1144400"/>
            <a:ext cx="7493000" cy="4438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实验方案：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根据本室参加的最近一年卫生部临床床检验中心室间质评回报结果，以本室上报测定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定值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(X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轴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)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和本次质评回报的靶值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(Y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轴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)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求回归曲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线，用医学决定水平代入回归曲线求得相应的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预测值，计算医学决定水平和预测值的相对偏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差来验证准确度。</a:t>
            </a:r>
            <a:endParaRPr sz="2800">
              <a:latin typeface="宋体"/>
              <a:cs typeface="宋体"/>
            </a:endParaRPr>
          </a:p>
          <a:p>
            <a:pPr marL="12700" marR="462280">
              <a:lnSpc>
                <a:spcPts val="4870"/>
              </a:lnSpc>
              <a:spcBef>
                <a:spcPts val="1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医学决定水平：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INR:3.6,APTT:40s,FIB1.5g/L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要求</a:t>
            </a:r>
            <a:r>
              <a:rPr sz="2800" b="1">
                <a:solidFill>
                  <a:srgbClr val="FFFFFF"/>
                </a:solidFill>
                <a:latin typeface="Arial"/>
                <a:cs typeface="Arial"/>
              </a:rPr>
              <a:t>:</a:t>
            </a:r>
            <a:r>
              <a:rPr sz="2800" spc="-285">
                <a:solidFill>
                  <a:srgbClr val="FFFFFF"/>
                </a:solidFill>
                <a:latin typeface="宋体"/>
                <a:cs typeface="宋体"/>
              </a:rPr>
              <a:t>在 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1/2CLIA‘88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的范围内。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8702040" cy="6858000"/>
            <a:chExt cx="870204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90799" y="0"/>
              <a:ext cx="2753931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756597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43598" y="0"/>
              <a:ext cx="2757989" cy="6858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49390" y="0"/>
              <a:ext cx="3300608" cy="6850063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9143999" cy="57531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2" y="3898899"/>
              <a:ext cx="9133205" cy="673100"/>
            </a:xfrm>
            <a:custGeom>
              <a:rect l="l" t="t" r="r" b="b"/>
              <a:pathLst>
                <a:path w="9133205" h="673100">
                  <a:moveTo>
                    <a:pt x="0" y="673100"/>
                  </a:moveTo>
                  <a:lnTo>
                    <a:pt x="9132887" y="673100"/>
                  </a:lnTo>
                  <a:lnTo>
                    <a:pt x="9132887" y="0"/>
                  </a:lnTo>
                  <a:lnTo>
                    <a:pt x="0" y="0"/>
                  </a:lnTo>
                  <a:lnTo>
                    <a:pt x="0" y="673100"/>
                  </a:lnTo>
                  <a:close/>
                </a:path>
              </a:pathLst>
            </a:custGeom>
            <a:solidFill>
              <a:srgbClr val="0033CC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00512" y="3887787"/>
              <a:ext cx="1644650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794" y="3847466"/>
              <a:ext cx="6914405" cy="71342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6399" y="3875087"/>
              <a:ext cx="3657598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0" y="3908424"/>
              <a:ext cx="9143999" cy="222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0" y="4571999"/>
              <a:ext cx="9143999" cy="9144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0" y="5410199"/>
              <a:ext cx="9144000" cy="1447800"/>
            </a:xfrm>
            <a:custGeom>
              <a:rect l="l" t="t" r="r" b="b"/>
              <a:pathLst>
                <a:path w="9144000" h="1447800">
                  <a:moveTo>
                    <a:pt x="9143999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9143999" y="0"/>
                  </a:lnTo>
                  <a:lnTo>
                    <a:pt x="9143999" y="14478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44599" y="2616200"/>
              <a:ext cx="323850" cy="323850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827087" y="1447800"/>
            <a:ext cx="7129780" cy="1066800"/>
          </a:xfrm>
          <a:prstGeom prst="rect">
            <a:avLst/>
          </a:prstGeom>
          <a:ln w="9525">
            <a:solidFill>
              <a:srgbClr val="00FF00"/>
            </a:solidFill>
          </a:ln>
        </p:spPr>
        <p:txBody>
          <a:bodyPr vert="horz" wrap="square" lIns="0" tIns="20955" rIns="0" bIns="0" rtlCol="0">
            <a:spAutoFit/>
          </a:bodyPr>
          <a:lstStyle/>
          <a:p>
            <a:pPr marL="91440" marR="273685">
              <a:lnSpc>
                <a:spcPts val="4029"/>
              </a:lnSpc>
              <a:spcBef>
                <a:spcPts val="16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质控品的选择：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制定程序和方法，以评价质控品的质量和适用性。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1337628" y="441642"/>
            <a:ext cx="6426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/>
              <a:t>二、室内质量控制的方法及要求</a:t>
            </a:r>
            <a:endParaRPr sz="3600"/>
          </a:p>
        </p:txBody>
      </p:sp>
      <p:sp>
        <p:nvSpPr>
          <p:cNvPr id="20" name="object 20"/>
          <p:cNvSpPr/>
          <p:nvPr/>
        </p:nvSpPr>
        <p:spPr>
          <a:xfrm>
            <a:off x="827087" y="2819400"/>
            <a:ext cx="7281545" cy="3144520"/>
          </a:xfrm>
          <a:custGeom>
            <a:rect l="l" t="t" r="r" b="b"/>
            <a:pathLst>
              <a:path w="7281545" h="3144520">
                <a:moveTo>
                  <a:pt x="0" y="0"/>
                </a:moveTo>
                <a:lnTo>
                  <a:pt x="7281199" y="0"/>
                </a:lnTo>
                <a:lnTo>
                  <a:pt x="7281199" y="1159397"/>
                </a:lnTo>
                <a:lnTo>
                  <a:pt x="0" y="1159397"/>
                </a:lnTo>
                <a:lnTo>
                  <a:pt x="0" y="0"/>
                </a:lnTo>
                <a:close/>
              </a:path>
              <a:path w="7281545" h="3144520">
                <a:moveTo>
                  <a:pt x="0" y="1546225"/>
                </a:moveTo>
                <a:lnTo>
                  <a:pt x="7281199" y="1546225"/>
                </a:lnTo>
                <a:lnTo>
                  <a:pt x="7281199" y="2064903"/>
                </a:lnTo>
                <a:lnTo>
                  <a:pt x="0" y="2064903"/>
                </a:lnTo>
                <a:lnTo>
                  <a:pt x="0" y="1546225"/>
                </a:lnTo>
                <a:close/>
              </a:path>
              <a:path w="7281545" h="3144520">
                <a:moveTo>
                  <a:pt x="0" y="2625725"/>
                </a:moveTo>
                <a:lnTo>
                  <a:pt x="7281199" y="2625725"/>
                </a:lnTo>
                <a:lnTo>
                  <a:pt x="7281199" y="3144403"/>
                </a:lnTo>
                <a:lnTo>
                  <a:pt x="0" y="3144403"/>
                </a:lnTo>
                <a:lnTo>
                  <a:pt x="0" y="2625725"/>
                </a:lnTo>
                <a:close/>
              </a:path>
            </a:pathLst>
          </a:custGeom>
          <a:ln w="12700">
            <a:solidFill>
              <a:srgbClr val="00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905828" y="2603488"/>
            <a:ext cx="6959600" cy="3314700"/>
          </a:xfrm>
          <a:prstGeom prst="rect">
            <a:avLst/>
          </a:prstGeom>
        </p:spPr>
        <p:txBody>
          <a:bodyPr vert="horz" wrap="square" lIns="0" tIns="2489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6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质控品的浓度水平：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应至少使用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个浓度水平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864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（含正常和异常水平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质控项目：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所有检测项目均应开展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质控频度：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检测当天至少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1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次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8702040" cy="6858000"/>
            <a:chExt cx="870204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90799" y="0"/>
              <a:ext cx="2753931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756597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43598" y="0"/>
              <a:ext cx="2757989" cy="6858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49390" y="0"/>
              <a:ext cx="3300608" cy="6850063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9143999" cy="57531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2" y="3898899"/>
              <a:ext cx="9133205" cy="673100"/>
            </a:xfrm>
            <a:custGeom>
              <a:rect l="l" t="t" r="r" b="b"/>
              <a:pathLst>
                <a:path w="9133205" h="673100">
                  <a:moveTo>
                    <a:pt x="0" y="673100"/>
                  </a:moveTo>
                  <a:lnTo>
                    <a:pt x="9132887" y="673100"/>
                  </a:lnTo>
                  <a:lnTo>
                    <a:pt x="9132887" y="0"/>
                  </a:lnTo>
                  <a:lnTo>
                    <a:pt x="0" y="0"/>
                  </a:lnTo>
                  <a:lnTo>
                    <a:pt x="0" y="673100"/>
                  </a:lnTo>
                  <a:close/>
                </a:path>
              </a:pathLst>
            </a:custGeom>
            <a:solidFill>
              <a:srgbClr val="0033CC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00512" y="3887787"/>
              <a:ext cx="1644650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794" y="3847466"/>
              <a:ext cx="6914405" cy="71342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6399" y="3875087"/>
              <a:ext cx="3657598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0" y="3908424"/>
              <a:ext cx="9143999" cy="222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0" y="4571999"/>
              <a:ext cx="9143999" cy="9144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0" y="5410199"/>
              <a:ext cx="9144000" cy="1447800"/>
            </a:xfrm>
            <a:custGeom>
              <a:rect l="l" t="t" r="r" b="b"/>
              <a:pathLst>
                <a:path w="9144000" h="1447800">
                  <a:moveTo>
                    <a:pt x="9143999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9143999" y="0"/>
                  </a:lnTo>
                  <a:lnTo>
                    <a:pt x="9143999" y="14478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44599" y="2616200"/>
              <a:ext cx="323850" cy="32385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2706051" y="398779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室内质量控制</a:t>
            </a:r>
            <a:endParaRPr sz="3600"/>
          </a:p>
        </p:txBody>
      </p:sp>
      <p:sp>
        <p:nvSpPr>
          <p:cNvPr id="19" name="object 19"/>
          <p:cNvSpPr txBox="1"/>
          <p:nvPr/>
        </p:nvSpPr>
        <p:spPr>
          <a:xfrm>
            <a:off x="11112" y="1458317"/>
            <a:ext cx="9133205" cy="3152775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548005">
              <a:lnSpc>
                <a:spcPct val="100000"/>
              </a:lnSpc>
              <a:spcBef>
                <a:spcPts val="93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质控品均值的确定：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20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个测定值，至少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天获得</a:t>
            </a:r>
            <a:endParaRPr sz="2800">
              <a:latin typeface="宋体"/>
              <a:cs typeface="宋体"/>
            </a:endParaRPr>
          </a:p>
          <a:p>
            <a:pPr marL="548005" marR="1399540" indent="775970">
              <a:lnSpc>
                <a:spcPct val="120000"/>
              </a:lnSpc>
              <a:spcBef>
                <a:spcPts val="165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（每天上下午各测一次，与上批号交叉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试剂更换新批号或仪器进行重要调整时，</a:t>
            </a:r>
            <a:endParaRPr sz="2800">
              <a:latin typeface="宋体"/>
              <a:cs typeface="宋体"/>
            </a:endParaRPr>
          </a:p>
          <a:p>
            <a:pPr marL="548005">
              <a:lnSpc>
                <a:spcPct val="100000"/>
              </a:lnSpc>
              <a:spcBef>
                <a:spcPts val="67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应重新确定均值。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750">
              <a:latin typeface="宋体"/>
              <a:cs typeface="宋体"/>
            </a:endParaRPr>
          </a:p>
          <a:p>
            <a:pPr marL="691515">
              <a:lnSpc>
                <a:spcPct val="100000"/>
              </a:lnSpc>
            </a:pP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标准差：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112" y="4572000"/>
            <a:ext cx="9133205" cy="914400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691515">
              <a:lnSpc>
                <a:spcPct val="100000"/>
              </a:lnSpc>
              <a:spcBef>
                <a:spcPts val="715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采用前一个月或前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个月的平均标准差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051050" y="5589587"/>
            <a:ext cx="4685030" cy="518795"/>
          </a:xfrm>
          <a:prstGeom prst="rect">
            <a:avLst/>
          </a:prstGeom>
          <a:solidFill>
            <a:srgbClr val="0000FF"/>
          </a:solidFill>
          <a:ln w="12700">
            <a:solidFill>
              <a:srgbClr val="00FF00"/>
            </a:solidFill>
          </a:ln>
        </p:spPr>
        <p:txBody>
          <a:bodyPr vert="horz" wrap="square" lIns="0" tIns="5651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4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制造商提供的数据仅供参考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8702040" cy="6858000"/>
            <a:chExt cx="870204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90799" y="0"/>
              <a:ext cx="2753931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756597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43598" y="0"/>
              <a:ext cx="2757989" cy="6858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49390" y="0"/>
              <a:ext cx="3300608" cy="6850063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9143999" cy="57531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2" y="3898899"/>
              <a:ext cx="9133205" cy="673100"/>
            </a:xfrm>
            <a:custGeom>
              <a:rect l="l" t="t" r="r" b="b"/>
              <a:pathLst>
                <a:path w="9133205" h="673100">
                  <a:moveTo>
                    <a:pt x="0" y="673100"/>
                  </a:moveTo>
                  <a:lnTo>
                    <a:pt x="9132887" y="673100"/>
                  </a:lnTo>
                  <a:lnTo>
                    <a:pt x="9132887" y="0"/>
                  </a:lnTo>
                  <a:lnTo>
                    <a:pt x="0" y="0"/>
                  </a:lnTo>
                  <a:lnTo>
                    <a:pt x="0" y="673100"/>
                  </a:lnTo>
                  <a:close/>
                </a:path>
              </a:pathLst>
            </a:custGeom>
            <a:solidFill>
              <a:srgbClr val="0033CC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00512" y="3887787"/>
              <a:ext cx="1644650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794" y="3847466"/>
              <a:ext cx="6914405" cy="71342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6399" y="3875087"/>
              <a:ext cx="3657598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0" y="3908424"/>
              <a:ext cx="9143999" cy="222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0" y="4571999"/>
              <a:ext cx="9143999" cy="9144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0" y="5410199"/>
              <a:ext cx="9144000" cy="1447800"/>
            </a:xfrm>
            <a:custGeom>
              <a:rect l="l" t="t" r="r" b="b"/>
              <a:pathLst>
                <a:path w="9144000" h="1447800">
                  <a:moveTo>
                    <a:pt x="9143999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9143999" y="0"/>
                  </a:lnTo>
                  <a:lnTo>
                    <a:pt x="9143999" y="14478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44599" y="2616200"/>
              <a:ext cx="323850" cy="32385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2921951" y="470217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室内质量控制</a:t>
            </a:r>
            <a:endParaRPr sz="3600"/>
          </a:p>
        </p:txBody>
      </p:sp>
      <p:sp>
        <p:nvSpPr>
          <p:cNvPr id="19" name="object 19"/>
          <p:cNvSpPr txBox="1"/>
          <p:nvPr/>
        </p:nvSpPr>
        <p:spPr>
          <a:xfrm>
            <a:off x="834390" y="1498893"/>
            <a:ext cx="7355205" cy="3206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49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失控的判断规则：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至少使用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13s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规则，多种质控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规则的使用可提高误差捡出概率。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800">
              <a:latin typeface="宋体"/>
              <a:cs typeface="宋体"/>
            </a:endParaRPr>
          </a:p>
          <a:p>
            <a:pPr marL="12700" marR="22225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失控报告：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描述失控的情况、核查方法、原因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分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析、纠正措施及纠正效果的评价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112" y="4572000"/>
            <a:ext cx="9133205" cy="914400"/>
          </a:xfrm>
          <a:prstGeom prst="rect">
            <a:avLst/>
          </a:prstGeom>
        </p:spPr>
        <p:txBody>
          <a:bodyPr vert="horz" wrap="square" lIns="0" tIns="258445" rIns="0" bIns="0" rtlCol="0">
            <a:spAutoFit/>
          </a:bodyPr>
          <a:lstStyle/>
          <a:p>
            <a:pPr marL="907415">
              <a:lnSpc>
                <a:spcPct val="100000"/>
              </a:lnSpc>
              <a:spcBef>
                <a:spcPts val="203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质控数据的管理：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原则上每月统计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1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次，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05828" y="5458295"/>
            <a:ext cx="2692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至少应保存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年。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54943" y="524192"/>
            <a:ext cx="5511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/>
              <a:t>三、血凝仪之间的比对试验</a:t>
            </a:r>
            <a:endParaRPr sz="36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75652" y="1678853"/>
            <a:ext cx="211581" cy="21158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75652" y="2276261"/>
            <a:ext cx="211581" cy="21158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62952" y="1351447"/>
            <a:ext cx="6781800" cy="3012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729615">
              <a:lnSpc>
                <a:spcPct val="14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条件：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同一个系统（仪器、试剂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凝血实验不同系统为什么不能比对？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不同仪器的检测原理不同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40000"/>
              </a:lnSpc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凝血反应为瀑布式，对不同试剂敏感性不一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无调节系数（凝血反应没规律性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14400" y="4724400"/>
            <a:ext cx="7120890" cy="1116965"/>
          </a:xfrm>
          <a:prstGeom prst="rect">
            <a:avLst/>
          </a:prstGeom>
          <a:ln w="12700">
            <a:solidFill>
              <a:srgbClr val="FF9900"/>
            </a:solidFill>
          </a:ln>
        </p:spPr>
        <p:txBody>
          <a:bodyPr vert="horz" wrap="square" lIns="0" tIns="36195" rIns="0" bIns="0" rtlCol="0">
            <a:spAutoFit/>
          </a:bodyPr>
          <a:lstStyle/>
          <a:p>
            <a:pPr marL="91440" marR="975994">
              <a:lnSpc>
                <a:spcPct val="120000"/>
              </a:lnSpc>
              <a:spcBef>
                <a:spcPts val="28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解决方法：建立各自的参考区间、验证</a:t>
            </a: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等。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12143" y="524192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/>
              <a:t>血凝仪之间的比对试验</a:t>
            </a:r>
            <a:endParaRPr sz="36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75652" y="1654200"/>
            <a:ext cx="211581" cy="21158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05852" y="1412138"/>
            <a:ext cx="7888605" cy="2098675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>
              <a:lnSpc>
                <a:spcPct val="121900"/>
              </a:lnSpc>
              <a:spcBef>
                <a:spcPts val="3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实验方案：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准备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份新鲜血浆样本，浓度覆盖生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物参考区间，整个实验应在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2h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内完成。在基准仪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仪器和比对仪器上检测这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份样本，计算比对仪器器和基准仪器之间的结果偏差百分比。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77240" y="4279925"/>
            <a:ext cx="211581" cy="21158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777240" y="4901986"/>
            <a:ext cx="211581" cy="21158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777240" y="5474741"/>
            <a:ext cx="211581" cy="21158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85800" y="4038600"/>
            <a:ext cx="7704455" cy="1800225"/>
          </a:xfrm>
          <a:prstGeom prst="rect">
            <a:avLst/>
          </a:prstGeom>
          <a:ln w="12700">
            <a:solidFill>
              <a:srgbClr val="FF9900"/>
            </a:solidFill>
          </a:ln>
        </p:spPr>
        <p:txBody>
          <a:bodyPr vert="horz" wrap="square" lIns="0" tIns="97155" rIns="0" bIns="0" rtlCol="0">
            <a:spAutoFit/>
          </a:bodyPr>
          <a:lstStyle/>
          <a:p>
            <a:pPr marL="302895">
              <a:lnSpc>
                <a:spcPct val="100000"/>
              </a:lnSpc>
              <a:spcBef>
                <a:spcPts val="76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要求：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以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CLIA’88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允许范围的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1/2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作为合格</a:t>
            </a:r>
            <a:endParaRPr sz="2800">
              <a:latin typeface="宋体"/>
              <a:cs typeface="宋体"/>
            </a:endParaRPr>
          </a:p>
          <a:p>
            <a:pPr marL="302895">
              <a:lnSpc>
                <a:spcPct val="100000"/>
              </a:lnSpc>
              <a:spcBef>
                <a:spcPts val="1540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（以相对稳定的仪器作为基准机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02895">
              <a:lnSpc>
                <a:spcPct val="100000"/>
              </a:lnSpc>
              <a:spcBef>
                <a:spcPts val="1150"/>
              </a:spcBef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（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PT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APTT:15%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，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FIB:20%)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63178" y="452754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四、参考范围的确定</a:t>
            </a:r>
            <a:endParaRPr sz="36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1688826"/>
            <a:ext cx="211581" cy="21158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3630403"/>
            <a:ext cx="211581" cy="21158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05828" y="1340085"/>
            <a:ext cx="7835900" cy="4305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>
              <a:lnSpc>
                <a:spcPct val="145000"/>
              </a:lnSpc>
              <a:spcBef>
                <a:spcPts val="10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参考范围不是操作规程或教科书上订出的简单的的固定的范围，而是随着仪器、试剂、年龄、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性别以及环境等因素而变化的</a:t>
            </a:r>
            <a:endParaRPr sz="2800">
              <a:latin typeface="宋体"/>
              <a:cs typeface="宋体"/>
            </a:endParaRPr>
          </a:p>
          <a:p>
            <a:pPr marL="355600" marR="5080">
              <a:lnSpc>
                <a:spcPct val="145000"/>
              </a:lnSpc>
              <a:spcBef>
                <a:spcPts val="67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制定建立参考范围的程序，以确定不同检测系统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统的参考范围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23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如：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PT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INR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参考范围为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0.85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～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1.15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其秒数的范围，不同批号试剂应根据以下公式计算：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42452" y="6113615"/>
            <a:ext cx="83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INR=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94979" y="5994082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实验秒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994979" y="6444932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b="1" spc="-4200" baseline="3968">
                <a:solidFill>
                  <a:srgbClr val="FFFFFF"/>
                </a:solidFill>
                <a:latin typeface="Microsoft JhengHei"/>
                <a:cs typeface="Microsoft JhengHei"/>
              </a:rPr>
              <a:t>数</a:t>
            </a: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对照秒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650740" y="5897715"/>
            <a:ext cx="4603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ISI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757487" y="6007100"/>
            <a:ext cx="1755775" cy="865505"/>
            <a:chOff x="2757487" y="6007100"/>
            <a:chExt cx="1755775" cy="865505"/>
          </a:xfrm>
        </p:grpSpPr>
        <p:sp>
          <p:nvSpPr>
            <p:cNvPr id="11" name="object 11"/>
            <p:cNvSpPr/>
            <p:nvPr/>
          </p:nvSpPr>
          <p:spPr>
            <a:xfrm>
              <a:off x="2843211" y="6381750"/>
              <a:ext cx="1584325" cy="0"/>
            </a:xfrm>
            <a:custGeom>
              <a:rect l="l" t="t" r="r" b="b"/>
              <a:pathLst>
                <a:path w="1584325">
                  <a:moveTo>
                    <a:pt x="0" y="0"/>
                  </a:moveTo>
                  <a:lnTo>
                    <a:pt x="1584325" y="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771774" y="6021387"/>
              <a:ext cx="1727200" cy="836930"/>
            </a:xfrm>
            <a:custGeom>
              <a:rect l="l" t="t" r="r" b="b"/>
              <a:pathLst>
                <a:path w="1727200" h="836928">
                  <a:moveTo>
                    <a:pt x="144462" y="836610"/>
                  </a:moveTo>
                  <a:lnTo>
                    <a:pt x="88230" y="831132"/>
                  </a:lnTo>
                  <a:lnTo>
                    <a:pt x="42312" y="816191"/>
                  </a:lnTo>
                  <a:lnTo>
                    <a:pt x="11352" y="794031"/>
                  </a:lnTo>
                  <a:lnTo>
                    <a:pt x="0" y="766894"/>
                  </a:lnTo>
                  <a:lnTo>
                    <a:pt x="0" y="69717"/>
                  </a:lnTo>
                  <a:lnTo>
                    <a:pt x="11352" y="42580"/>
                  </a:lnTo>
                  <a:lnTo>
                    <a:pt x="42311" y="20419"/>
                  </a:lnTo>
                  <a:lnTo>
                    <a:pt x="88230" y="5478"/>
                  </a:lnTo>
                  <a:lnTo>
                    <a:pt x="144461" y="0"/>
                  </a:lnTo>
                </a:path>
                <a:path w="1727200" h="836928">
                  <a:moveTo>
                    <a:pt x="1655762" y="0"/>
                  </a:moveTo>
                  <a:lnTo>
                    <a:pt x="1683569" y="5478"/>
                  </a:lnTo>
                  <a:lnTo>
                    <a:pt x="1706277" y="20420"/>
                  </a:lnTo>
                  <a:lnTo>
                    <a:pt x="1721586" y="42580"/>
                  </a:lnTo>
                  <a:lnTo>
                    <a:pt x="1727200" y="69718"/>
                  </a:lnTo>
                  <a:lnTo>
                    <a:pt x="1727201" y="766894"/>
                  </a:lnTo>
                  <a:lnTo>
                    <a:pt x="1721587" y="794031"/>
                  </a:lnTo>
                  <a:lnTo>
                    <a:pt x="1706277" y="816192"/>
                  </a:lnTo>
                  <a:lnTo>
                    <a:pt x="1683570" y="831133"/>
                  </a:lnTo>
                  <a:lnTo>
                    <a:pt x="1655763" y="836612"/>
                  </a:lnTo>
                </a:path>
              </a:pathLst>
            </a:custGeom>
            <a:ln w="285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4390" y="810895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>
                <a:solidFill>
                  <a:srgbClr val="FFFFFF"/>
                </a:solidFill>
              </a:rPr>
              <a:t>正常对照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4390" y="1296987"/>
            <a:ext cx="7137400" cy="450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采集</a:t>
            </a:r>
            <a:r>
              <a:rPr sz="2800" b="1" spc="-285">
                <a:solidFill>
                  <a:srgbClr val="FFFFFF"/>
                </a:solidFill>
                <a:latin typeface="Microsoft JhengHei"/>
                <a:cs typeface="Microsoft JhengHei"/>
              </a:rPr>
              <a:t>20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份以上，年龄在</a:t>
            </a:r>
            <a:r>
              <a:rPr sz="2800" b="1" spc="-235">
                <a:solidFill>
                  <a:srgbClr val="FFFFFF"/>
                </a:solidFill>
                <a:latin typeface="Microsoft JhengHei"/>
                <a:cs typeface="Microsoft JhengHei"/>
              </a:rPr>
              <a:t>18～55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岁，男女各半，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剔除服药者、肝肾功能异常及脂浊溶血标本，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平静状态下采血。</a:t>
            </a:r>
            <a:endParaRPr sz="2800">
              <a:latin typeface="Microsoft JhengHei"/>
              <a:cs typeface="Microsoft JhengHei"/>
            </a:endParaRPr>
          </a:p>
          <a:p>
            <a:pPr marL="12700" marR="1071880" algn="just">
              <a:lnSpc>
                <a:spcPct val="150000"/>
              </a:lnSpc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检测各管，结果取均值作为正常对照值试剂更换批号，正常对照均应重新获取厂家提供的参考值或参考范围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不能作为正常对照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8702040" cy="6858000"/>
            <a:chExt cx="870204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90799" y="0"/>
              <a:ext cx="2753931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2756597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43598" y="0"/>
              <a:ext cx="2757989" cy="6858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49390" y="0"/>
              <a:ext cx="3300608" cy="6850063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9143999" cy="57531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2" y="3898899"/>
              <a:ext cx="9133205" cy="673100"/>
            </a:xfrm>
            <a:custGeom>
              <a:rect l="l" t="t" r="r" b="b"/>
              <a:pathLst>
                <a:path w="9133205" h="673100">
                  <a:moveTo>
                    <a:pt x="0" y="673100"/>
                  </a:moveTo>
                  <a:lnTo>
                    <a:pt x="9132887" y="673100"/>
                  </a:lnTo>
                  <a:lnTo>
                    <a:pt x="9132887" y="0"/>
                  </a:lnTo>
                  <a:lnTo>
                    <a:pt x="0" y="0"/>
                  </a:lnTo>
                  <a:lnTo>
                    <a:pt x="0" y="673100"/>
                  </a:lnTo>
                  <a:close/>
                </a:path>
              </a:pathLst>
            </a:custGeom>
            <a:solidFill>
              <a:srgbClr val="0033CC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00512" y="3887787"/>
              <a:ext cx="1644650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794" y="3847466"/>
              <a:ext cx="6914405" cy="71342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486399" y="3875087"/>
              <a:ext cx="3657598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0" y="3908424"/>
              <a:ext cx="9143999" cy="222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0" y="4571999"/>
              <a:ext cx="9143999" cy="9144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0" y="5410199"/>
              <a:ext cx="9144000" cy="1447800"/>
            </a:xfrm>
            <a:custGeom>
              <a:rect l="l" t="t" r="r" b="b"/>
              <a:pathLst>
                <a:path w="9144000" h="1447800">
                  <a:moveTo>
                    <a:pt x="9143999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9143999" y="0"/>
                  </a:lnTo>
                  <a:lnTo>
                    <a:pt x="9143999" y="14478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44599" y="2616200"/>
              <a:ext cx="323850" cy="32385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1121727" y="671353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参考范围的验证：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11112" y="1846897"/>
            <a:ext cx="9133205" cy="2500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16000" indent="-109220">
              <a:lnSpc>
                <a:spcPct val="100000"/>
              </a:lnSpc>
              <a:spcBef>
                <a:spcPts val="100"/>
              </a:spcBef>
              <a:buSzPct val="82142"/>
              <a:buFont typeface="Arial"/>
              <a:buChar char="•"/>
              <a:tabLst>
                <a:tab pos="1016635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试验方案：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测定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40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份（男女各半）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健康</a:t>
            </a:r>
            <a:endParaRPr sz="2800">
              <a:latin typeface="宋体"/>
              <a:cs typeface="宋体"/>
            </a:endParaRPr>
          </a:p>
          <a:p>
            <a:pPr marL="907415">
              <a:lnSpc>
                <a:spcPct val="100000"/>
              </a:lnSpc>
              <a:spcBef>
                <a:spcPts val="224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人员新鲜血样本。</a:t>
            </a:r>
            <a:endParaRPr sz="2800">
              <a:latin typeface="宋体"/>
              <a:cs typeface="宋体"/>
            </a:endParaRPr>
          </a:p>
          <a:p>
            <a:pPr marL="907415" marR="2064385" indent="109220">
              <a:lnSpc>
                <a:spcPct val="153400"/>
              </a:lnSpc>
              <a:spcBef>
                <a:spcPts val="220"/>
              </a:spcBef>
              <a:buSzPct val="82142"/>
              <a:buFont typeface="Arial"/>
              <a:buChar char="•"/>
              <a:tabLst>
                <a:tab pos="1016635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要求：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判断检测结果是否落在本室设定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的参考区间内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95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％以上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21740" y="1493520"/>
            <a:ext cx="7340600" cy="40246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确认病人的身份及容器（硅化或塑料）</a:t>
            </a: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ct val="240000"/>
              </a:lnSpc>
            </a:pP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多次反复采血的病人在同一条件下采血。</a:t>
            </a: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止血带不要超过</a:t>
            </a:r>
            <a:r>
              <a:rPr sz="3200" b="1" spc="-325">
                <a:solidFill>
                  <a:srgbClr val="FFFFFF"/>
                </a:solidFill>
                <a:latin typeface="Microsoft JhengHei"/>
                <a:cs typeface="Microsoft JhengHei"/>
              </a:rPr>
              <a:t>5</a:t>
            </a: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分钟，强调采血顺利。迅速将血液和抗凝剂轻轻的颠倒混匀。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1701800"/>
            <a:ext cx="304800" cy="27463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2781300"/>
            <a:ext cx="304800" cy="27463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25500" y="4076700"/>
            <a:ext cx="304800" cy="274637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825500" y="5156200"/>
            <a:ext cx="304800" cy="274638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006600" y="336867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FFFF"/>
                </a:solidFill>
              </a:rPr>
              <a:t>五、标本采集说明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5718" y="597217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各管采血顺序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74028" y="3786810"/>
            <a:ext cx="8204200" cy="9258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血培养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→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凝血管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→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血清管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→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肝素抗凝管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→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血常规管</a:t>
            </a:r>
            <a:r>
              <a:rPr sz="2800" spc="-50">
                <a:solidFill>
                  <a:srgbClr val="FFFFFF"/>
                </a:solidFill>
                <a:latin typeface="Times New Roman"/>
                <a:cs typeface="Times New Roman"/>
              </a:rPr>
              <a:t>→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85"/>
              </a:spcBef>
            </a:pP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血糖管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92274" y="1341437"/>
            <a:ext cx="5045710" cy="518795"/>
          </a:xfrm>
          <a:prstGeom prst="rect">
            <a:avLst/>
          </a:prstGeom>
          <a:ln w="12700">
            <a:solidFill>
              <a:srgbClr val="FFFFFF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6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美国</a:t>
            </a:r>
            <a:r>
              <a:rPr sz="2800" b="1" spc="-10">
                <a:solidFill>
                  <a:srgbClr val="FFFFFF"/>
                </a:solidFill>
                <a:latin typeface="Times New Roman"/>
                <a:cs typeface="Times New Roman"/>
              </a:rPr>
              <a:t>BD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公司推荐多管采集顺序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55650" y="4508500"/>
            <a:ext cx="7640955" cy="2349500"/>
          </a:xfrm>
          <a:custGeom>
            <a:rect l="l" t="t" r="r" b="b"/>
            <a:pathLst>
              <a:path w="7640955" h="2349500">
                <a:moveTo>
                  <a:pt x="0" y="0"/>
                </a:moveTo>
                <a:lnTo>
                  <a:pt x="7640332" y="0"/>
                </a:lnTo>
                <a:lnTo>
                  <a:pt x="7640332" y="2349500"/>
                </a:lnTo>
              </a:path>
              <a:path w="7640955" h="2349500">
                <a:moveTo>
                  <a:pt x="0" y="2349500"/>
                </a:moveTo>
                <a:lnTo>
                  <a:pt x="0" y="0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834390" y="4552632"/>
            <a:ext cx="7493000" cy="1945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凝血管总是放第二，当只有一只凝血管时建议先先采集一只空管丢掉再采集凝血管。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168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因为，当针头进入血管前要经过组织，此时组织织液易进入针管。血液混入组织液后即刻启动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4390" y="6472872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动外源凝血途径。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04837" y="2270124"/>
            <a:ext cx="660400" cy="1452880"/>
            <a:chOff x="604837" y="2270124"/>
            <a:chExt cx="660400" cy="1452880"/>
          </a:xfrm>
        </p:grpSpPr>
        <p:sp>
          <p:nvSpPr>
            <p:cNvPr id="9" name="object 9"/>
            <p:cNvSpPr/>
            <p:nvPr/>
          </p:nvSpPr>
          <p:spPr>
            <a:xfrm>
              <a:off x="611187" y="2349499"/>
              <a:ext cx="647700" cy="1367155"/>
            </a:xfrm>
            <a:custGeom>
              <a:rect l="l" t="t" r="r" b="b"/>
              <a:pathLst>
                <a:path w="647700" h="1367154">
                  <a:moveTo>
                    <a:pt x="323850" y="1366838"/>
                  </a:moveTo>
                  <a:lnTo>
                    <a:pt x="265637" y="1363167"/>
                  </a:lnTo>
                  <a:lnTo>
                    <a:pt x="210848" y="1352585"/>
                  </a:lnTo>
                  <a:lnTo>
                    <a:pt x="160396" y="1335735"/>
                  </a:lnTo>
                  <a:lnTo>
                    <a:pt x="115197" y="1313260"/>
                  </a:lnTo>
                  <a:lnTo>
                    <a:pt x="76165" y="1285804"/>
                  </a:lnTo>
                  <a:lnTo>
                    <a:pt x="44215" y="1254009"/>
                  </a:lnTo>
                  <a:lnTo>
                    <a:pt x="20260" y="1218520"/>
                  </a:lnTo>
                  <a:lnTo>
                    <a:pt x="5217" y="1179979"/>
                  </a:lnTo>
                  <a:lnTo>
                    <a:pt x="0" y="1139031"/>
                  </a:lnTo>
                  <a:lnTo>
                    <a:pt x="0" y="227806"/>
                  </a:lnTo>
                  <a:lnTo>
                    <a:pt x="5217" y="186857"/>
                  </a:lnTo>
                  <a:lnTo>
                    <a:pt x="20260" y="148317"/>
                  </a:lnTo>
                  <a:lnTo>
                    <a:pt x="44215" y="112828"/>
                  </a:lnTo>
                  <a:lnTo>
                    <a:pt x="76165" y="81033"/>
                  </a:lnTo>
                  <a:lnTo>
                    <a:pt x="115197" y="53577"/>
                  </a:lnTo>
                  <a:lnTo>
                    <a:pt x="160397" y="31102"/>
                  </a:lnTo>
                  <a:lnTo>
                    <a:pt x="210848" y="14252"/>
                  </a:lnTo>
                  <a:lnTo>
                    <a:pt x="265638" y="3670"/>
                  </a:lnTo>
                  <a:lnTo>
                    <a:pt x="323849" y="0"/>
                  </a:lnTo>
                  <a:lnTo>
                    <a:pt x="382062" y="3670"/>
                  </a:lnTo>
                  <a:lnTo>
                    <a:pt x="436851" y="14252"/>
                  </a:lnTo>
                  <a:lnTo>
                    <a:pt x="487303" y="31102"/>
                  </a:lnTo>
                  <a:lnTo>
                    <a:pt x="532502" y="53577"/>
                  </a:lnTo>
                  <a:lnTo>
                    <a:pt x="571534" y="81033"/>
                  </a:lnTo>
                  <a:lnTo>
                    <a:pt x="603484" y="112828"/>
                  </a:lnTo>
                  <a:lnTo>
                    <a:pt x="627439" y="148317"/>
                  </a:lnTo>
                  <a:lnTo>
                    <a:pt x="642482" y="186858"/>
                  </a:lnTo>
                  <a:lnTo>
                    <a:pt x="647699" y="227806"/>
                  </a:lnTo>
                  <a:lnTo>
                    <a:pt x="647699" y="1139031"/>
                  </a:lnTo>
                  <a:lnTo>
                    <a:pt x="642482" y="1179980"/>
                  </a:lnTo>
                  <a:lnTo>
                    <a:pt x="627438" y="1218520"/>
                  </a:lnTo>
                  <a:lnTo>
                    <a:pt x="603484" y="1254009"/>
                  </a:lnTo>
                  <a:lnTo>
                    <a:pt x="571534" y="1285804"/>
                  </a:lnTo>
                  <a:lnTo>
                    <a:pt x="532502" y="1313260"/>
                  </a:lnTo>
                  <a:lnTo>
                    <a:pt x="487303" y="1335735"/>
                  </a:lnTo>
                  <a:lnTo>
                    <a:pt x="436851" y="1352585"/>
                  </a:lnTo>
                  <a:lnTo>
                    <a:pt x="382062" y="1363167"/>
                  </a:lnTo>
                  <a:lnTo>
                    <a:pt x="323850" y="1366838"/>
                  </a:lnTo>
                  <a:close/>
                </a:path>
              </a:pathLst>
            </a:custGeom>
            <a:solidFill>
              <a:srgbClr val="26D2E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11187" y="2349499"/>
              <a:ext cx="647700" cy="1367155"/>
            </a:xfrm>
            <a:custGeom>
              <a:rect l="l" t="t" r="r" b="b"/>
              <a:pathLst>
                <a:path w="647700" h="1367154">
                  <a:moveTo>
                    <a:pt x="647699" y="227806"/>
                  </a:moveTo>
                  <a:lnTo>
                    <a:pt x="642482" y="268754"/>
                  </a:lnTo>
                  <a:lnTo>
                    <a:pt x="627439" y="307295"/>
                  </a:lnTo>
                  <a:lnTo>
                    <a:pt x="603484" y="342784"/>
                  </a:lnTo>
                  <a:lnTo>
                    <a:pt x="571534" y="374579"/>
                  </a:lnTo>
                  <a:lnTo>
                    <a:pt x="532502" y="402035"/>
                  </a:lnTo>
                  <a:lnTo>
                    <a:pt x="487303" y="424510"/>
                  </a:lnTo>
                  <a:lnTo>
                    <a:pt x="436851" y="441360"/>
                  </a:lnTo>
                  <a:lnTo>
                    <a:pt x="382062" y="451942"/>
                  </a:lnTo>
                  <a:lnTo>
                    <a:pt x="323850" y="455612"/>
                  </a:lnTo>
                  <a:lnTo>
                    <a:pt x="265637" y="451942"/>
                  </a:lnTo>
                  <a:lnTo>
                    <a:pt x="210848" y="441360"/>
                  </a:lnTo>
                  <a:lnTo>
                    <a:pt x="160396" y="424510"/>
                  </a:lnTo>
                  <a:lnTo>
                    <a:pt x="115197" y="402035"/>
                  </a:lnTo>
                  <a:lnTo>
                    <a:pt x="76165" y="374579"/>
                  </a:lnTo>
                  <a:lnTo>
                    <a:pt x="44215" y="342784"/>
                  </a:lnTo>
                  <a:lnTo>
                    <a:pt x="20260" y="307295"/>
                  </a:lnTo>
                  <a:lnTo>
                    <a:pt x="5217" y="268754"/>
                  </a:lnTo>
                  <a:lnTo>
                    <a:pt x="0" y="227806"/>
                  </a:lnTo>
                </a:path>
                <a:path w="647700" h="1367154">
                  <a:moveTo>
                    <a:pt x="0" y="227806"/>
                  </a:moveTo>
                  <a:lnTo>
                    <a:pt x="5217" y="186858"/>
                  </a:lnTo>
                  <a:lnTo>
                    <a:pt x="20260" y="148317"/>
                  </a:lnTo>
                  <a:lnTo>
                    <a:pt x="44214" y="112828"/>
                  </a:lnTo>
                  <a:lnTo>
                    <a:pt x="76165" y="81033"/>
                  </a:lnTo>
                  <a:lnTo>
                    <a:pt x="115197" y="53577"/>
                  </a:lnTo>
                  <a:lnTo>
                    <a:pt x="160396" y="31102"/>
                  </a:lnTo>
                  <a:lnTo>
                    <a:pt x="210848" y="14252"/>
                  </a:lnTo>
                  <a:lnTo>
                    <a:pt x="265637" y="3670"/>
                  </a:lnTo>
                  <a:lnTo>
                    <a:pt x="323849" y="0"/>
                  </a:lnTo>
                  <a:lnTo>
                    <a:pt x="382062" y="3670"/>
                  </a:lnTo>
                  <a:lnTo>
                    <a:pt x="436851" y="14252"/>
                  </a:lnTo>
                  <a:lnTo>
                    <a:pt x="487303" y="31102"/>
                  </a:lnTo>
                  <a:lnTo>
                    <a:pt x="532502" y="53577"/>
                  </a:lnTo>
                  <a:lnTo>
                    <a:pt x="571534" y="81033"/>
                  </a:lnTo>
                  <a:lnTo>
                    <a:pt x="603484" y="112828"/>
                  </a:lnTo>
                  <a:lnTo>
                    <a:pt x="627439" y="148317"/>
                  </a:lnTo>
                  <a:lnTo>
                    <a:pt x="642482" y="186857"/>
                  </a:lnTo>
                  <a:lnTo>
                    <a:pt x="647699" y="227806"/>
                  </a:lnTo>
                  <a:lnTo>
                    <a:pt x="647700" y="1139031"/>
                  </a:lnTo>
                  <a:lnTo>
                    <a:pt x="642482" y="1179979"/>
                  </a:lnTo>
                  <a:lnTo>
                    <a:pt x="627439" y="1218520"/>
                  </a:lnTo>
                  <a:lnTo>
                    <a:pt x="603484" y="1254009"/>
                  </a:lnTo>
                  <a:lnTo>
                    <a:pt x="571534" y="1285804"/>
                  </a:lnTo>
                  <a:lnTo>
                    <a:pt x="532502" y="1313260"/>
                  </a:lnTo>
                  <a:lnTo>
                    <a:pt x="487303" y="1335735"/>
                  </a:lnTo>
                  <a:lnTo>
                    <a:pt x="436851" y="1352585"/>
                  </a:lnTo>
                  <a:lnTo>
                    <a:pt x="382062" y="1363167"/>
                  </a:lnTo>
                  <a:lnTo>
                    <a:pt x="323850" y="1366838"/>
                  </a:lnTo>
                  <a:lnTo>
                    <a:pt x="265637" y="1363167"/>
                  </a:lnTo>
                  <a:lnTo>
                    <a:pt x="210848" y="1352585"/>
                  </a:lnTo>
                  <a:lnTo>
                    <a:pt x="160396" y="1335735"/>
                  </a:lnTo>
                  <a:lnTo>
                    <a:pt x="115197" y="1313260"/>
                  </a:lnTo>
                  <a:lnTo>
                    <a:pt x="76165" y="1285804"/>
                  </a:lnTo>
                  <a:lnTo>
                    <a:pt x="44215" y="1254009"/>
                  </a:lnTo>
                  <a:lnTo>
                    <a:pt x="20260" y="1218520"/>
                  </a:lnTo>
                  <a:lnTo>
                    <a:pt x="5217" y="1179980"/>
                  </a:lnTo>
                  <a:lnTo>
                    <a:pt x="0" y="1139031"/>
                  </a:lnTo>
                  <a:lnTo>
                    <a:pt x="0" y="22780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755649" y="2276474"/>
              <a:ext cx="360680" cy="358775"/>
            </a:xfrm>
            <a:custGeom>
              <a:rect l="l" t="t" r="r" b="b"/>
              <a:pathLst>
                <a:path w="360680" h="358775">
                  <a:moveTo>
                    <a:pt x="180181" y="358775"/>
                  </a:moveTo>
                  <a:lnTo>
                    <a:pt x="110046" y="354076"/>
                  </a:lnTo>
                  <a:lnTo>
                    <a:pt x="52773" y="341261"/>
                  </a:lnTo>
                  <a:lnTo>
                    <a:pt x="14159" y="322254"/>
                  </a:lnTo>
                  <a:lnTo>
                    <a:pt x="0" y="298979"/>
                  </a:lnTo>
                  <a:lnTo>
                    <a:pt x="0" y="59795"/>
                  </a:lnTo>
                  <a:lnTo>
                    <a:pt x="14159" y="36520"/>
                  </a:lnTo>
                  <a:lnTo>
                    <a:pt x="52774" y="17513"/>
                  </a:lnTo>
                  <a:lnTo>
                    <a:pt x="110046" y="4699"/>
                  </a:lnTo>
                  <a:lnTo>
                    <a:pt x="180180" y="0"/>
                  </a:lnTo>
                  <a:lnTo>
                    <a:pt x="250315" y="4699"/>
                  </a:lnTo>
                  <a:lnTo>
                    <a:pt x="307588" y="17513"/>
                  </a:lnTo>
                  <a:lnTo>
                    <a:pt x="346202" y="36520"/>
                  </a:lnTo>
                  <a:lnTo>
                    <a:pt x="360361" y="59795"/>
                  </a:lnTo>
                  <a:lnTo>
                    <a:pt x="360361" y="298979"/>
                  </a:lnTo>
                  <a:lnTo>
                    <a:pt x="346202" y="322254"/>
                  </a:lnTo>
                  <a:lnTo>
                    <a:pt x="307587" y="341261"/>
                  </a:lnTo>
                  <a:lnTo>
                    <a:pt x="250315" y="354076"/>
                  </a:lnTo>
                  <a:lnTo>
                    <a:pt x="180181" y="358775"/>
                  </a:lnTo>
                  <a:close/>
                </a:path>
              </a:pathLst>
            </a:custGeom>
            <a:solidFill>
              <a:srgbClr val="00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755649" y="2276474"/>
              <a:ext cx="360680" cy="358775"/>
            </a:xfrm>
            <a:custGeom>
              <a:rect l="l" t="t" r="r" b="b"/>
              <a:pathLst>
                <a:path w="360680" h="358775">
                  <a:moveTo>
                    <a:pt x="360361" y="59795"/>
                  </a:moveTo>
                  <a:lnTo>
                    <a:pt x="346202" y="83071"/>
                  </a:lnTo>
                  <a:lnTo>
                    <a:pt x="307588" y="102077"/>
                  </a:lnTo>
                  <a:lnTo>
                    <a:pt x="250315" y="114892"/>
                  </a:lnTo>
                  <a:lnTo>
                    <a:pt x="180181" y="119591"/>
                  </a:lnTo>
                  <a:lnTo>
                    <a:pt x="110046" y="114892"/>
                  </a:lnTo>
                  <a:lnTo>
                    <a:pt x="52773" y="102077"/>
                  </a:lnTo>
                  <a:lnTo>
                    <a:pt x="14159" y="83071"/>
                  </a:lnTo>
                  <a:lnTo>
                    <a:pt x="0" y="59795"/>
                  </a:lnTo>
                </a:path>
                <a:path w="360680" h="358775">
                  <a:moveTo>
                    <a:pt x="0" y="59795"/>
                  </a:moveTo>
                  <a:lnTo>
                    <a:pt x="14159" y="36520"/>
                  </a:lnTo>
                  <a:lnTo>
                    <a:pt x="52773" y="17513"/>
                  </a:lnTo>
                  <a:lnTo>
                    <a:pt x="110046" y="4699"/>
                  </a:lnTo>
                  <a:lnTo>
                    <a:pt x="180180" y="0"/>
                  </a:lnTo>
                  <a:lnTo>
                    <a:pt x="250315" y="4699"/>
                  </a:lnTo>
                  <a:lnTo>
                    <a:pt x="307588" y="17513"/>
                  </a:lnTo>
                  <a:lnTo>
                    <a:pt x="346202" y="36520"/>
                  </a:lnTo>
                  <a:lnTo>
                    <a:pt x="360361" y="59795"/>
                  </a:lnTo>
                  <a:lnTo>
                    <a:pt x="360361" y="298979"/>
                  </a:lnTo>
                  <a:lnTo>
                    <a:pt x="346202" y="322254"/>
                  </a:lnTo>
                  <a:lnTo>
                    <a:pt x="307588" y="341261"/>
                  </a:lnTo>
                  <a:lnTo>
                    <a:pt x="250315" y="354076"/>
                  </a:lnTo>
                  <a:lnTo>
                    <a:pt x="180181" y="358775"/>
                  </a:lnTo>
                  <a:lnTo>
                    <a:pt x="110046" y="354076"/>
                  </a:lnTo>
                  <a:lnTo>
                    <a:pt x="52773" y="341261"/>
                  </a:lnTo>
                  <a:lnTo>
                    <a:pt x="14159" y="322254"/>
                  </a:lnTo>
                  <a:lnTo>
                    <a:pt x="0" y="298979"/>
                  </a:lnTo>
                  <a:lnTo>
                    <a:pt x="0" y="59795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1901824" y="2270124"/>
            <a:ext cx="444500" cy="1452880"/>
            <a:chOff x="1901824" y="2270124"/>
            <a:chExt cx="444500" cy="1452880"/>
          </a:xfrm>
        </p:grpSpPr>
        <p:sp>
          <p:nvSpPr>
            <p:cNvPr id="14" name="object 14"/>
            <p:cNvSpPr/>
            <p:nvPr/>
          </p:nvSpPr>
          <p:spPr>
            <a:xfrm>
              <a:off x="1908174" y="2276474"/>
              <a:ext cx="431800" cy="1440180"/>
            </a:xfrm>
            <a:custGeom>
              <a:rect l="l" t="t" r="r" b="b"/>
              <a:pathLst>
                <a:path w="431800" h="1440179">
                  <a:moveTo>
                    <a:pt x="215900" y="1439861"/>
                  </a:moveTo>
                  <a:lnTo>
                    <a:pt x="172388" y="1434986"/>
                  </a:lnTo>
                  <a:lnTo>
                    <a:pt x="131862" y="1421002"/>
                  </a:lnTo>
                  <a:lnTo>
                    <a:pt x="95188" y="1398877"/>
                  </a:lnTo>
                  <a:lnTo>
                    <a:pt x="63235" y="1369573"/>
                  </a:lnTo>
                  <a:lnTo>
                    <a:pt x="36872" y="1334057"/>
                  </a:lnTo>
                  <a:lnTo>
                    <a:pt x="16966" y="1293294"/>
                  </a:lnTo>
                  <a:lnTo>
                    <a:pt x="4386" y="1248248"/>
                  </a:lnTo>
                  <a:lnTo>
                    <a:pt x="0" y="1199885"/>
                  </a:lnTo>
                  <a:lnTo>
                    <a:pt x="0" y="239977"/>
                  </a:lnTo>
                  <a:lnTo>
                    <a:pt x="4386" y="191613"/>
                  </a:lnTo>
                  <a:lnTo>
                    <a:pt x="16966" y="146566"/>
                  </a:lnTo>
                  <a:lnTo>
                    <a:pt x="36872" y="105803"/>
                  </a:lnTo>
                  <a:lnTo>
                    <a:pt x="63235" y="70287"/>
                  </a:lnTo>
                  <a:lnTo>
                    <a:pt x="95188" y="40984"/>
                  </a:lnTo>
                  <a:lnTo>
                    <a:pt x="131862" y="18858"/>
                  </a:lnTo>
                  <a:lnTo>
                    <a:pt x="172389" y="4875"/>
                  </a:lnTo>
                  <a:lnTo>
                    <a:pt x="215899" y="0"/>
                  </a:lnTo>
                  <a:lnTo>
                    <a:pt x="259411" y="4875"/>
                  </a:lnTo>
                  <a:lnTo>
                    <a:pt x="299938" y="18858"/>
                  </a:lnTo>
                  <a:lnTo>
                    <a:pt x="336611" y="40984"/>
                  </a:lnTo>
                  <a:lnTo>
                    <a:pt x="368564" y="70287"/>
                  </a:lnTo>
                  <a:lnTo>
                    <a:pt x="394927" y="105803"/>
                  </a:lnTo>
                  <a:lnTo>
                    <a:pt x="414833" y="146567"/>
                  </a:lnTo>
                  <a:lnTo>
                    <a:pt x="427413" y="191613"/>
                  </a:lnTo>
                  <a:lnTo>
                    <a:pt x="431799" y="239977"/>
                  </a:lnTo>
                  <a:lnTo>
                    <a:pt x="431799" y="1199885"/>
                  </a:lnTo>
                  <a:lnTo>
                    <a:pt x="427413" y="1248248"/>
                  </a:lnTo>
                  <a:lnTo>
                    <a:pt x="414833" y="1293294"/>
                  </a:lnTo>
                  <a:lnTo>
                    <a:pt x="394927" y="1334057"/>
                  </a:lnTo>
                  <a:lnTo>
                    <a:pt x="368564" y="1369573"/>
                  </a:lnTo>
                  <a:lnTo>
                    <a:pt x="336611" y="1398877"/>
                  </a:lnTo>
                  <a:lnTo>
                    <a:pt x="299938" y="1421002"/>
                  </a:lnTo>
                  <a:lnTo>
                    <a:pt x="259411" y="1434986"/>
                  </a:lnTo>
                  <a:lnTo>
                    <a:pt x="215900" y="1439861"/>
                  </a:lnTo>
                  <a:close/>
                </a:path>
              </a:pathLst>
            </a:custGeom>
            <a:solidFill>
              <a:srgbClr val="99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908174" y="2276474"/>
              <a:ext cx="431800" cy="1440180"/>
            </a:xfrm>
            <a:custGeom>
              <a:rect l="l" t="t" r="r" b="b"/>
              <a:pathLst>
                <a:path w="431800" h="1440179">
                  <a:moveTo>
                    <a:pt x="431800" y="239976"/>
                  </a:moveTo>
                  <a:lnTo>
                    <a:pt x="427413" y="288340"/>
                  </a:lnTo>
                  <a:lnTo>
                    <a:pt x="414833" y="333386"/>
                  </a:lnTo>
                  <a:lnTo>
                    <a:pt x="394927" y="374150"/>
                  </a:lnTo>
                  <a:lnTo>
                    <a:pt x="368564" y="409666"/>
                  </a:lnTo>
                  <a:lnTo>
                    <a:pt x="336611" y="438969"/>
                  </a:lnTo>
                  <a:lnTo>
                    <a:pt x="299938" y="461095"/>
                  </a:lnTo>
                  <a:lnTo>
                    <a:pt x="259411" y="475078"/>
                  </a:lnTo>
                  <a:lnTo>
                    <a:pt x="215900" y="479953"/>
                  </a:lnTo>
                  <a:lnTo>
                    <a:pt x="172388" y="475078"/>
                  </a:lnTo>
                  <a:lnTo>
                    <a:pt x="131862" y="461095"/>
                  </a:lnTo>
                  <a:lnTo>
                    <a:pt x="95188" y="438969"/>
                  </a:lnTo>
                  <a:lnTo>
                    <a:pt x="63235" y="409666"/>
                  </a:lnTo>
                  <a:lnTo>
                    <a:pt x="36872" y="374150"/>
                  </a:lnTo>
                  <a:lnTo>
                    <a:pt x="16966" y="333386"/>
                  </a:lnTo>
                  <a:lnTo>
                    <a:pt x="4386" y="288340"/>
                  </a:lnTo>
                  <a:lnTo>
                    <a:pt x="0" y="239977"/>
                  </a:lnTo>
                </a:path>
                <a:path w="431800" h="1440179">
                  <a:moveTo>
                    <a:pt x="0" y="239977"/>
                  </a:moveTo>
                  <a:lnTo>
                    <a:pt x="4386" y="191613"/>
                  </a:lnTo>
                  <a:lnTo>
                    <a:pt x="16966" y="146567"/>
                  </a:lnTo>
                  <a:lnTo>
                    <a:pt x="36872" y="105803"/>
                  </a:lnTo>
                  <a:lnTo>
                    <a:pt x="63235" y="70287"/>
                  </a:lnTo>
                  <a:lnTo>
                    <a:pt x="95188" y="40984"/>
                  </a:lnTo>
                  <a:lnTo>
                    <a:pt x="131861" y="18858"/>
                  </a:lnTo>
                  <a:lnTo>
                    <a:pt x="172388" y="4875"/>
                  </a:lnTo>
                  <a:lnTo>
                    <a:pt x="215900" y="0"/>
                  </a:lnTo>
                  <a:lnTo>
                    <a:pt x="259411" y="4875"/>
                  </a:lnTo>
                  <a:lnTo>
                    <a:pt x="299938" y="18858"/>
                  </a:lnTo>
                  <a:lnTo>
                    <a:pt x="336611" y="40984"/>
                  </a:lnTo>
                  <a:lnTo>
                    <a:pt x="368564" y="70287"/>
                  </a:lnTo>
                  <a:lnTo>
                    <a:pt x="394927" y="105803"/>
                  </a:lnTo>
                  <a:lnTo>
                    <a:pt x="414833" y="146566"/>
                  </a:lnTo>
                  <a:lnTo>
                    <a:pt x="427413" y="191613"/>
                  </a:lnTo>
                  <a:lnTo>
                    <a:pt x="431800" y="239977"/>
                  </a:lnTo>
                  <a:lnTo>
                    <a:pt x="431800" y="1199885"/>
                  </a:lnTo>
                  <a:lnTo>
                    <a:pt x="427413" y="1248248"/>
                  </a:lnTo>
                  <a:lnTo>
                    <a:pt x="414833" y="1293294"/>
                  </a:lnTo>
                  <a:lnTo>
                    <a:pt x="394927" y="1334057"/>
                  </a:lnTo>
                  <a:lnTo>
                    <a:pt x="368564" y="1369573"/>
                  </a:lnTo>
                  <a:lnTo>
                    <a:pt x="336611" y="1398877"/>
                  </a:lnTo>
                  <a:lnTo>
                    <a:pt x="299938" y="1421002"/>
                  </a:lnTo>
                  <a:lnTo>
                    <a:pt x="259411" y="1434986"/>
                  </a:lnTo>
                  <a:lnTo>
                    <a:pt x="215900" y="1439861"/>
                  </a:lnTo>
                  <a:lnTo>
                    <a:pt x="172388" y="1434986"/>
                  </a:lnTo>
                  <a:lnTo>
                    <a:pt x="131862" y="1421002"/>
                  </a:lnTo>
                  <a:lnTo>
                    <a:pt x="95188" y="1398877"/>
                  </a:lnTo>
                  <a:lnTo>
                    <a:pt x="63235" y="1369573"/>
                  </a:lnTo>
                  <a:lnTo>
                    <a:pt x="36872" y="1334057"/>
                  </a:lnTo>
                  <a:lnTo>
                    <a:pt x="16966" y="1293294"/>
                  </a:lnTo>
                  <a:lnTo>
                    <a:pt x="4386" y="1248248"/>
                  </a:lnTo>
                  <a:lnTo>
                    <a:pt x="0" y="1199884"/>
                  </a:lnTo>
                  <a:lnTo>
                    <a:pt x="0" y="239977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908174" y="2276474"/>
              <a:ext cx="431800" cy="431800"/>
            </a:xfrm>
            <a:custGeom>
              <a:rect l="l" t="t" r="r" b="b"/>
              <a:pathLst>
                <a:path w="431800" h="431800">
                  <a:moveTo>
                    <a:pt x="215900" y="431799"/>
                  </a:moveTo>
                  <a:lnTo>
                    <a:pt x="147659" y="428130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lnTo>
                    <a:pt x="11006" y="49219"/>
                  </a:lnTo>
                  <a:lnTo>
                    <a:pt x="41656" y="29464"/>
                  </a:lnTo>
                  <a:lnTo>
                    <a:pt x="88392" y="13885"/>
                  </a:lnTo>
                  <a:lnTo>
                    <a:pt x="147658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20793" y="49219"/>
                  </a:lnTo>
                  <a:lnTo>
                    <a:pt x="431800" y="71966"/>
                  </a:lnTo>
                  <a:lnTo>
                    <a:pt x="431799" y="359833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0"/>
                  </a:lnTo>
                  <a:lnTo>
                    <a:pt x="215900" y="431799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908174" y="2276474"/>
              <a:ext cx="431800" cy="431800"/>
            </a:xfrm>
            <a:custGeom>
              <a:rect l="l" t="t" r="r" b="b"/>
              <a:pathLst>
                <a:path w="431800" h="431800">
                  <a:moveTo>
                    <a:pt x="431800" y="71966"/>
                  </a:moveTo>
                  <a:lnTo>
                    <a:pt x="390143" y="114469"/>
                  </a:lnTo>
                  <a:lnTo>
                    <a:pt x="343407" y="130047"/>
                  </a:lnTo>
                  <a:lnTo>
                    <a:pt x="284141" y="140264"/>
                  </a:lnTo>
                  <a:lnTo>
                    <a:pt x="215900" y="143933"/>
                  </a:lnTo>
                  <a:lnTo>
                    <a:pt x="147659" y="140264"/>
                  </a:lnTo>
                  <a:lnTo>
                    <a:pt x="88392" y="130047"/>
                  </a:lnTo>
                  <a:lnTo>
                    <a:pt x="41656" y="114469"/>
                  </a:lnTo>
                  <a:lnTo>
                    <a:pt x="0" y="71966"/>
                  </a:lnTo>
                </a:path>
                <a:path w="431800" h="431800">
                  <a:moveTo>
                    <a:pt x="0" y="71966"/>
                  </a:moveTo>
                  <a:lnTo>
                    <a:pt x="41656" y="29464"/>
                  </a:lnTo>
                  <a:lnTo>
                    <a:pt x="88392" y="13885"/>
                  </a:lnTo>
                  <a:lnTo>
                    <a:pt x="147658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31800" y="71966"/>
                  </a:lnTo>
                  <a:lnTo>
                    <a:pt x="431800" y="359833"/>
                  </a:lnTo>
                  <a:lnTo>
                    <a:pt x="420793" y="382580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0"/>
                  </a:lnTo>
                  <a:lnTo>
                    <a:pt x="215900" y="431799"/>
                  </a:lnTo>
                  <a:lnTo>
                    <a:pt x="147659" y="428130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908174" y="3213100"/>
              <a:ext cx="431800" cy="503555"/>
            </a:xfrm>
            <a:custGeom>
              <a:rect l="l" t="t" r="r" b="b"/>
              <a:pathLst>
                <a:path w="431800" h="503554">
                  <a:moveTo>
                    <a:pt x="215900" y="503237"/>
                  </a:moveTo>
                  <a:lnTo>
                    <a:pt x="147659" y="498961"/>
                  </a:lnTo>
                  <a:lnTo>
                    <a:pt x="88392" y="487054"/>
                  </a:lnTo>
                  <a:lnTo>
                    <a:pt x="41656" y="468898"/>
                  </a:lnTo>
                  <a:lnTo>
                    <a:pt x="11006" y="445874"/>
                  </a:lnTo>
                  <a:lnTo>
                    <a:pt x="0" y="83873"/>
                  </a:lnTo>
                  <a:lnTo>
                    <a:pt x="11006" y="57362"/>
                  </a:lnTo>
                  <a:lnTo>
                    <a:pt x="41656" y="34338"/>
                  </a:lnTo>
                  <a:lnTo>
                    <a:pt x="88392" y="16182"/>
                  </a:lnTo>
                  <a:lnTo>
                    <a:pt x="147660" y="4275"/>
                  </a:lnTo>
                  <a:lnTo>
                    <a:pt x="215900" y="0"/>
                  </a:lnTo>
                  <a:lnTo>
                    <a:pt x="284141" y="4275"/>
                  </a:lnTo>
                  <a:lnTo>
                    <a:pt x="343408" y="16182"/>
                  </a:lnTo>
                  <a:lnTo>
                    <a:pt x="390144" y="34338"/>
                  </a:lnTo>
                  <a:lnTo>
                    <a:pt x="420793" y="57362"/>
                  </a:lnTo>
                  <a:lnTo>
                    <a:pt x="431800" y="83873"/>
                  </a:lnTo>
                  <a:lnTo>
                    <a:pt x="431799" y="419365"/>
                  </a:lnTo>
                  <a:lnTo>
                    <a:pt x="390143" y="468898"/>
                  </a:lnTo>
                  <a:lnTo>
                    <a:pt x="343407" y="487054"/>
                  </a:lnTo>
                  <a:lnTo>
                    <a:pt x="284141" y="498961"/>
                  </a:lnTo>
                  <a:lnTo>
                    <a:pt x="215900" y="503237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908174" y="3213100"/>
              <a:ext cx="431800" cy="503555"/>
            </a:xfrm>
            <a:custGeom>
              <a:rect l="l" t="t" r="r" b="b"/>
              <a:pathLst>
                <a:path w="431800" h="503554">
                  <a:moveTo>
                    <a:pt x="431800" y="83872"/>
                  </a:moveTo>
                  <a:lnTo>
                    <a:pt x="390143" y="133407"/>
                  </a:lnTo>
                  <a:lnTo>
                    <a:pt x="343407" y="151563"/>
                  </a:lnTo>
                  <a:lnTo>
                    <a:pt x="284141" y="163470"/>
                  </a:lnTo>
                  <a:lnTo>
                    <a:pt x="215900" y="167745"/>
                  </a:lnTo>
                  <a:lnTo>
                    <a:pt x="147659" y="163470"/>
                  </a:lnTo>
                  <a:lnTo>
                    <a:pt x="88392" y="151563"/>
                  </a:lnTo>
                  <a:lnTo>
                    <a:pt x="41656" y="133407"/>
                  </a:lnTo>
                  <a:lnTo>
                    <a:pt x="11006" y="110383"/>
                  </a:lnTo>
                  <a:lnTo>
                    <a:pt x="0" y="83873"/>
                  </a:lnTo>
                </a:path>
                <a:path w="431800" h="503554">
                  <a:moveTo>
                    <a:pt x="0" y="83873"/>
                  </a:moveTo>
                  <a:lnTo>
                    <a:pt x="41656" y="34338"/>
                  </a:lnTo>
                  <a:lnTo>
                    <a:pt x="88392" y="16182"/>
                  </a:lnTo>
                  <a:lnTo>
                    <a:pt x="147658" y="4275"/>
                  </a:lnTo>
                  <a:lnTo>
                    <a:pt x="215900" y="0"/>
                  </a:lnTo>
                  <a:lnTo>
                    <a:pt x="284141" y="4275"/>
                  </a:lnTo>
                  <a:lnTo>
                    <a:pt x="343407" y="16182"/>
                  </a:lnTo>
                  <a:lnTo>
                    <a:pt x="390143" y="34338"/>
                  </a:lnTo>
                  <a:lnTo>
                    <a:pt x="420793" y="57362"/>
                  </a:lnTo>
                  <a:lnTo>
                    <a:pt x="431800" y="83873"/>
                  </a:lnTo>
                  <a:lnTo>
                    <a:pt x="431800" y="419365"/>
                  </a:lnTo>
                  <a:lnTo>
                    <a:pt x="420793" y="445874"/>
                  </a:lnTo>
                  <a:lnTo>
                    <a:pt x="390143" y="468898"/>
                  </a:lnTo>
                  <a:lnTo>
                    <a:pt x="343407" y="487054"/>
                  </a:lnTo>
                  <a:lnTo>
                    <a:pt x="284141" y="498961"/>
                  </a:lnTo>
                  <a:lnTo>
                    <a:pt x="215900" y="503237"/>
                  </a:lnTo>
                  <a:lnTo>
                    <a:pt x="147659" y="498961"/>
                  </a:lnTo>
                  <a:lnTo>
                    <a:pt x="88392" y="487054"/>
                  </a:lnTo>
                  <a:lnTo>
                    <a:pt x="41656" y="468898"/>
                  </a:lnTo>
                  <a:lnTo>
                    <a:pt x="11006" y="445874"/>
                  </a:lnTo>
                  <a:lnTo>
                    <a:pt x="0" y="419364"/>
                  </a:lnTo>
                  <a:lnTo>
                    <a:pt x="0" y="8387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3197224" y="2270124"/>
            <a:ext cx="444500" cy="1452880"/>
            <a:chOff x="3197224" y="2270124"/>
            <a:chExt cx="444500" cy="1452880"/>
          </a:xfrm>
        </p:grpSpPr>
        <p:sp>
          <p:nvSpPr>
            <p:cNvPr id="21" name="object 21"/>
            <p:cNvSpPr/>
            <p:nvPr/>
          </p:nvSpPr>
          <p:spPr>
            <a:xfrm>
              <a:off x="3203574" y="2276474"/>
              <a:ext cx="431800" cy="1440180"/>
            </a:xfrm>
            <a:custGeom>
              <a:rect l="l" t="t" r="r" b="b"/>
              <a:pathLst>
                <a:path w="431800" h="1440179">
                  <a:moveTo>
                    <a:pt x="215900" y="1439861"/>
                  </a:moveTo>
                  <a:lnTo>
                    <a:pt x="172388" y="1434986"/>
                  </a:lnTo>
                  <a:lnTo>
                    <a:pt x="131862" y="1421002"/>
                  </a:lnTo>
                  <a:lnTo>
                    <a:pt x="95188" y="1398877"/>
                  </a:lnTo>
                  <a:lnTo>
                    <a:pt x="63235" y="1369573"/>
                  </a:lnTo>
                  <a:lnTo>
                    <a:pt x="36872" y="1334057"/>
                  </a:lnTo>
                  <a:lnTo>
                    <a:pt x="16966" y="1293294"/>
                  </a:lnTo>
                  <a:lnTo>
                    <a:pt x="4386" y="1248248"/>
                  </a:lnTo>
                  <a:lnTo>
                    <a:pt x="0" y="1199885"/>
                  </a:lnTo>
                  <a:lnTo>
                    <a:pt x="0" y="239977"/>
                  </a:lnTo>
                  <a:lnTo>
                    <a:pt x="4386" y="191613"/>
                  </a:lnTo>
                  <a:lnTo>
                    <a:pt x="16966" y="146566"/>
                  </a:lnTo>
                  <a:lnTo>
                    <a:pt x="36872" y="105803"/>
                  </a:lnTo>
                  <a:lnTo>
                    <a:pt x="63235" y="70287"/>
                  </a:lnTo>
                  <a:lnTo>
                    <a:pt x="95188" y="40984"/>
                  </a:lnTo>
                  <a:lnTo>
                    <a:pt x="131862" y="18858"/>
                  </a:lnTo>
                  <a:lnTo>
                    <a:pt x="172389" y="4875"/>
                  </a:lnTo>
                  <a:lnTo>
                    <a:pt x="215899" y="0"/>
                  </a:lnTo>
                  <a:lnTo>
                    <a:pt x="259411" y="4875"/>
                  </a:lnTo>
                  <a:lnTo>
                    <a:pt x="299938" y="18858"/>
                  </a:lnTo>
                  <a:lnTo>
                    <a:pt x="336611" y="40984"/>
                  </a:lnTo>
                  <a:lnTo>
                    <a:pt x="368564" y="70287"/>
                  </a:lnTo>
                  <a:lnTo>
                    <a:pt x="394927" y="105803"/>
                  </a:lnTo>
                  <a:lnTo>
                    <a:pt x="414833" y="146567"/>
                  </a:lnTo>
                  <a:lnTo>
                    <a:pt x="427413" y="191613"/>
                  </a:lnTo>
                  <a:lnTo>
                    <a:pt x="431799" y="239977"/>
                  </a:lnTo>
                  <a:lnTo>
                    <a:pt x="431799" y="1199885"/>
                  </a:lnTo>
                  <a:lnTo>
                    <a:pt x="427413" y="1248248"/>
                  </a:lnTo>
                  <a:lnTo>
                    <a:pt x="414833" y="1293294"/>
                  </a:lnTo>
                  <a:lnTo>
                    <a:pt x="394927" y="1334057"/>
                  </a:lnTo>
                  <a:lnTo>
                    <a:pt x="368564" y="1369573"/>
                  </a:lnTo>
                  <a:lnTo>
                    <a:pt x="336611" y="1398877"/>
                  </a:lnTo>
                  <a:lnTo>
                    <a:pt x="299938" y="1421002"/>
                  </a:lnTo>
                  <a:lnTo>
                    <a:pt x="259411" y="1434986"/>
                  </a:lnTo>
                  <a:lnTo>
                    <a:pt x="215900" y="1439861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203574" y="2276474"/>
              <a:ext cx="431800" cy="1440180"/>
            </a:xfrm>
            <a:custGeom>
              <a:rect l="l" t="t" r="r" b="b"/>
              <a:pathLst>
                <a:path w="431800" h="1440179">
                  <a:moveTo>
                    <a:pt x="431799" y="239976"/>
                  </a:moveTo>
                  <a:lnTo>
                    <a:pt x="427413" y="288340"/>
                  </a:lnTo>
                  <a:lnTo>
                    <a:pt x="414833" y="333386"/>
                  </a:lnTo>
                  <a:lnTo>
                    <a:pt x="394927" y="374150"/>
                  </a:lnTo>
                  <a:lnTo>
                    <a:pt x="368564" y="409666"/>
                  </a:lnTo>
                  <a:lnTo>
                    <a:pt x="336611" y="438969"/>
                  </a:lnTo>
                  <a:lnTo>
                    <a:pt x="299938" y="461095"/>
                  </a:lnTo>
                  <a:lnTo>
                    <a:pt x="259411" y="475078"/>
                  </a:lnTo>
                  <a:lnTo>
                    <a:pt x="215900" y="479953"/>
                  </a:lnTo>
                  <a:lnTo>
                    <a:pt x="172388" y="475078"/>
                  </a:lnTo>
                  <a:lnTo>
                    <a:pt x="131862" y="461095"/>
                  </a:lnTo>
                  <a:lnTo>
                    <a:pt x="95188" y="438969"/>
                  </a:lnTo>
                  <a:lnTo>
                    <a:pt x="63235" y="409666"/>
                  </a:lnTo>
                  <a:lnTo>
                    <a:pt x="36872" y="374150"/>
                  </a:lnTo>
                  <a:lnTo>
                    <a:pt x="16966" y="333386"/>
                  </a:lnTo>
                  <a:lnTo>
                    <a:pt x="4386" y="288340"/>
                  </a:lnTo>
                  <a:lnTo>
                    <a:pt x="0" y="239977"/>
                  </a:lnTo>
                </a:path>
                <a:path w="431800" h="1440179">
                  <a:moveTo>
                    <a:pt x="0" y="239977"/>
                  </a:moveTo>
                  <a:lnTo>
                    <a:pt x="4386" y="191613"/>
                  </a:lnTo>
                  <a:lnTo>
                    <a:pt x="16966" y="146567"/>
                  </a:lnTo>
                  <a:lnTo>
                    <a:pt x="36872" y="105803"/>
                  </a:lnTo>
                  <a:lnTo>
                    <a:pt x="63235" y="70287"/>
                  </a:lnTo>
                  <a:lnTo>
                    <a:pt x="95188" y="40984"/>
                  </a:lnTo>
                  <a:lnTo>
                    <a:pt x="131861" y="18858"/>
                  </a:lnTo>
                  <a:lnTo>
                    <a:pt x="172388" y="4875"/>
                  </a:lnTo>
                  <a:lnTo>
                    <a:pt x="215899" y="0"/>
                  </a:lnTo>
                  <a:lnTo>
                    <a:pt x="259411" y="4875"/>
                  </a:lnTo>
                  <a:lnTo>
                    <a:pt x="299937" y="18858"/>
                  </a:lnTo>
                  <a:lnTo>
                    <a:pt x="336611" y="40984"/>
                  </a:lnTo>
                  <a:lnTo>
                    <a:pt x="368564" y="70287"/>
                  </a:lnTo>
                  <a:lnTo>
                    <a:pt x="394927" y="105803"/>
                  </a:lnTo>
                  <a:lnTo>
                    <a:pt x="414833" y="146566"/>
                  </a:lnTo>
                  <a:lnTo>
                    <a:pt x="427413" y="191613"/>
                  </a:lnTo>
                  <a:lnTo>
                    <a:pt x="431799" y="239977"/>
                  </a:lnTo>
                  <a:lnTo>
                    <a:pt x="431800" y="1199885"/>
                  </a:lnTo>
                  <a:lnTo>
                    <a:pt x="427413" y="1248248"/>
                  </a:lnTo>
                  <a:lnTo>
                    <a:pt x="414833" y="1293294"/>
                  </a:lnTo>
                  <a:lnTo>
                    <a:pt x="394927" y="1334057"/>
                  </a:lnTo>
                  <a:lnTo>
                    <a:pt x="368564" y="1369573"/>
                  </a:lnTo>
                  <a:lnTo>
                    <a:pt x="336611" y="1398877"/>
                  </a:lnTo>
                  <a:lnTo>
                    <a:pt x="299938" y="1421002"/>
                  </a:lnTo>
                  <a:lnTo>
                    <a:pt x="259411" y="1434986"/>
                  </a:lnTo>
                  <a:lnTo>
                    <a:pt x="215900" y="1439861"/>
                  </a:lnTo>
                  <a:lnTo>
                    <a:pt x="172388" y="1434986"/>
                  </a:lnTo>
                  <a:lnTo>
                    <a:pt x="131862" y="1421002"/>
                  </a:lnTo>
                  <a:lnTo>
                    <a:pt x="95188" y="1398877"/>
                  </a:lnTo>
                  <a:lnTo>
                    <a:pt x="63235" y="1369573"/>
                  </a:lnTo>
                  <a:lnTo>
                    <a:pt x="36872" y="1334057"/>
                  </a:lnTo>
                  <a:lnTo>
                    <a:pt x="16966" y="1293294"/>
                  </a:lnTo>
                  <a:lnTo>
                    <a:pt x="4386" y="1248248"/>
                  </a:lnTo>
                  <a:lnTo>
                    <a:pt x="0" y="1199884"/>
                  </a:lnTo>
                  <a:lnTo>
                    <a:pt x="0" y="239977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203574" y="3141661"/>
              <a:ext cx="431800" cy="574675"/>
            </a:xfrm>
            <a:custGeom>
              <a:rect l="l" t="t" r="r" b="b"/>
              <a:pathLst>
                <a:path w="431800" h="574675">
                  <a:moveTo>
                    <a:pt x="215900" y="574675"/>
                  </a:moveTo>
                  <a:lnTo>
                    <a:pt x="147659" y="569792"/>
                  </a:lnTo>
                  <a:lnTo>
                    <a:pt x="88392" y="556195"/>
                  </a:lnTo>
                  <a:lnTo>
                    <a:pt x="41656" y="535461"/>
                  </a:lnTo>
                  <a:lnTo>
                    <a:pt x="11006" y="509169"/>
                  </a:lnTo>
                  <a:lnTo>
                    <a:pt x="0" y="95779"/>
                  </a:lnTo>
                  <a:lnTo>
                    <a:pt x="11006" y="65505"/>
                  </a:lnTo>
                  <a:lnTo>
                    <a:pt x="41656" y="39213"/>
                  </a:lnTo>
                  <a:lnTo>
                    <a:pt x="88392" y="18479"/>
                  </a:lnTo>
                  <a:lnTo>
                    <a:pt x="147659" y="4882"/>
                  </a:lnTo>
                  <a:lnTo>
                    <a:pt x="215899" y="0"/>
                  </a:lnTo>
                  <a:lnTo>
                    <a:pt x="284141" y="4882"/>
                  </a:lnTo>
                  <a:lnTo>
                    <a:pt x="343407" y="18479"/>
                  </a:lnTo>
                  <a:lnTo>
                    <a:pt x="390143" y="39213"/>
                  </a:lnTo>
                  <a:lnTo>
                    <a:pt x="420793" y="65505"/>
                  </a:lnTo>
                  <a:lnTo>
                    <a:pt x="431799" y="95779"/>
                  </a:lnTo>
                  <a:lnTo>
                    <a:pt x="431799" y="478896"/>
                  </a:lnTo>
                  <a:lnTo>
                    <a:pt x="390143" y="535461"/>
                  </a:lnTo>
                  <a:lnTo>
                    <a:pt x="343407" y="556195"/>
                  </a:lnTo>
                  <a:lnTo>
                    <a:pt x="284141" y="569792"/>
                  </a:lnTo>
                  <a:lnTo>
                    <a:pt x="215900" y="57467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203574" y="3141661"/>
              <a:ext cx="431800" cy="574675"/>
            </a:xfrm>
            <a:custGeom>
              <a:rect l="l" t="t" r="r" b="b"/>
              <a:pathLst>
                <a:path w="431800" h="574675">
                  <a:moveTo>
                    <a:pt x="431799" y="95779"/>
                  </a:moveTo>
                  <a:lnTo>
                    <a:pt x="390143" y="152344"/>
                  </a:lnTo>
                  <a:lnTo>
                    <a:pt x="343407" y="173078"/>
                  </a:lnTo>
                  <a:lnTo>
                    <a:pt x="284141" y="186675"/>
                  </a:lnTo>
                  <a:lnTo>
                    <a:pt x="215900" y="191558"/>
                  </a:lnTo>
                  <a:lnTo>
                    <a:pt x="147659" y="186675"/>
                  </a:lnTo>
                  <a:lnTo>
                    <a:pt x="88392" y="173078"/>
                  </a:lnTo>
                  <a:lnTo>
                    <a:pt x="41656" y="152345"/>
                  </a:lnTo>
                  <a:lnTo>
                    <a:pt x="11006" y="126052"/>
                  </a:lnTo>
                  <a:lnTo>
                    <a:pt x="0" y="95779"/>
                  </a:lnTo>
                </a:path>
                <a:path w="431800" h="574675">
                  <a:moveTo>
                    <a:pt x="0" y="95779"/>
                  </a:moveTo>
                  <a:lnTo>
                    <a:pt x="41656" y="39213"/>
                  </a:lnTo>
                  <a:lnTo>
                    <a:pt x="88392" y="18479"/>
                  </a:lnTo>
                  <a:lnTo>
                    <a:pt x="147658" y="4882"/>
                  </a:lnTo>
                  <a:lnTo>
                    <a:pt x="215899" y="0"/>
                  </a:lnTo>
                  <a:lnTo>
                    <a:pt x="284140" y="4882"/>
                  </a:lnTo>
                  <a:lnTo>
                    <a:pt x="343407" y="18479"/>
                  </a:lnTo>
                  <a:lnTo>
                    <a:pt x="390143" y="39213"/>
                  </a:lnTo>
                  <a:lnTo>
                    <a:pt x="420793" y="65505"/>
                  </a:lnTo>
                  <a:lnTo>
                    <a:pt x="431799" y="95779"/>
                  </a:lnTo>
                  <a:lnTo>
                    <a:pt x="431800" y="478896"/>
                  </a:lnTo>
                  <a:lnTo>
                    <a:pt x="420793" y="509169"/>
                  </a:lnTo>
                  <a:lnTo>
                    <a:pt x="390143" y="535461"/>
                  </a:lnTo>
                  <a:lnTo>
                    <a:pt x="343407" y="556195"/>
                  </a:lnTo>
                  <a:lnTo>
                    <a:pt x="284141" y="569792"/>
                  </a:lnTo>
                  <a:lnTo>
                    <a:pt x="215900" y="574675"/>
                  </a:lnTo>
                  <a:lnTo>
                    <a:pt x="147659" y="569792"/>
                  </a:lnTo>
                  <a:lnTo>
                    <a:pt x="88392" y="556195"/>
                  </a:lnTo>
                  <a:lnTo>
                    <a:pt x="41656" y="535461"/>
                  </a:lnTo>
                  <a:lnTo>
                    <a:pt x="11006" y="509169"/>
                  </a:lnTo>
                  <a:lnTo>
                    <a:pt x="0" y="478896"/>
                  </a:lnTo>
                  <a:lnTo>
                    <a:pt x="0" y="9577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203574" y="2276474"/>
              <a:ext cx="431800" cy="431800"/>
            </a:xfrm>
            <a:custGeom>
              <a:rect l="l" t="t" r="r" b="b"/>
              <a:pathLst>
                <a:path w="431800" h="431800">
                  <a:moveTo>
                    <a:pt x="215900" y="431799"/>
                  </a:moveTo>
                  <a:lnTo>
                    <a:pt x="147659" y="428130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lnTo>
                    <a:pt x="11006" y="49219"/>
                  </a:lnTo>
                  <a:lnTo>
                    <a:pt x="41656" y="29464"/>
                  </a:lnTo>
                  <a:lnTo>
                    <a:pt x="88392" y="13885"/>
                  </a:lnTo>
                  <a:lnTo>
                    <a:pt x="147658" y="3668"/>
                  </a:lnTo>
                  <a:lnTo>
                    <a:pt x="215899" y="0"/>
                  </a:lnTo>
                  <a:lnTo>
                    <a:pt x="284140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20793" y="49219"/>
                  </a:lnTo>
                  <a:lnTo>
                    <a:pt x="431799" y="71966"/>
                  </a:lnTo>
                  <a:lnTo>
                    <a:pt x="431799" y="359833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0"/>
                  </a:lnTo>
                  <a:lnTo>
                    <a:pt x="215900" y="431799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03574" y="2276474"/>
              <a:ext cx="431800" cy="431800"/>
            </a:xfrm>
            <a:custGeom>
              <a:rect l="l" t="t" r="r" b="b"/>
              <a:pathLst>
                <a:path w="431800" h="431800">
                  <a:moveTo>
                    <a:pt x="431799" y="71966"/>
                  </a:moveTo>
                  <a:lnTo>
                    <a:pt x="390143" y="114469"/>
                  </a:lnTo>
                  <a:lnTo>
                    <a:pt x="343407" y="130047"/>
                  </a:lnTo>
                  <a:lnTo>
                    <a:pt x="284141" y="140264"/>
                  </a:lnTo>
                  <a:lnTo>
                    <a:pt x="215900" y="143933"/>
                  </a:lnTo>
                  <a:lnTo>
                    <a:pt x="147659" y="140264"/>
                  </a:lnTo>
                  <a:lnTo>
                    <a:pt x="88392" y="130047"/>
                  </a:lnTo>
                  <a:lnTo>
                    <a:pt x="41656" y="114469"/>
                  </a:lnTo>
                  <a:lnTo>
                    <a:pt x="0" y="71966"/>
                  </a:lnTo>
                </a:path>
                <a:path w="431800" h="431800">
                  <a:moveTo>
                    <a:pt x="0" y="71966"/>
                  </a:moveTo>
                  <a:lnTo>
                    <a:pt x="41656" y="29464"/>
                  </a:lnTo>
                  <a:lnTo>
                    <a:pt x="88392" y="13885"/>
                  </a:lnTo>
                  <a:lnTo>
                    <a:pt x="147658" y="3668"/>
                  </a:lnTo>
                  <a:lnTo>
                    <a:pt x="215899" y="0"/>
                  </a:lnTo>
                  <a:lnTo>
                    <a:pt x="284140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31799" y="71966"/>
                  </a:lnTo>
                  <a:lnTo>
                    <a:pt x="431800" y="359833"/>
                  </a:lnTo>
                  <a:lnTo>
                    <a:pt x="420793" y="382580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0"/>
                  </a:lnTo>
                  <a:lnTo>
                    <a:pt x="215900" y="431799"/>
                  </a:lnTo>
                  <a:lnTo>
                    <a:pt x="147659" y="428130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781549" y="2198687"/>
            <a:ext cx="444500" cy="1524000"/>
            <a:chOff x="4781549" y="2198687"/>
            <a:chExt cx="444500" cy="1524000"/>
          </a:xfrm>
        </p:grpSpPr>
        <p:sp>
          <p:nvSpPr>
            <p:cNvPr id="28" name="object 28"/>
            <p:cNvSpPr/>
            <p:nvPr/>
          </p:nvSpPr>
          <p:spPr>
            <a:xfrm>
              <a:off x="4787899" y="2205037"/>
              <a:ext cx="431800" cy="1511300"/>
            </a:xfrm>
            <a:custGeom>
              <a:rect l="l" t="t" r="r" b="b"/>
              <a:pathLst>
                <a:path w="431800" h="1511300">
                  <a:moveTo>
                    <a:pt x="215900" y="1511299"/>
                  </a:moveTo>
                  <a:lnTo>
                    <a:pt x="172388" y="1506182"/>
                  </a:lnTo>
                  <a:lnTo>
                    <a:pt x="131862" y="1491505"/>
                  </a:lnTo>
                  <a:lnTo>
                    <a:pt x="95188" y="1468281"/>
                  </a:lnTo>
                  <a:lnTo>
                    <a:pt x="63235" y="1437524"/>
                  </a:lnTo>
                  <a:lnTo>
                    <a:pt x="36872" y="1400246"/>
                  </a:lnTo>
                  <a:lnTo>
                    <a:pt x="16966" y="1357460"/>
                  </a:lnTo>
                  <a:lnTo>
                    <a:pt x="4386" y="1310179"/>
                  </a:lnTo>
                  <a:lnTo>
                    <a:pt x="0" y="1259416"/>
                  </a:lnTo>
                  <a:lnTo>
                    <a:pt x="0" y="251883"/>
                  </a:lnTo>
                  <a:lnTo>
                    <a:pt x="4386" y="201120"/>
                  </a:lnTo>
                  <a:lnTo>
                    <a:pt x="16966" y="153839"/>
                  </a:lnTo>
                  <a:lnTo>
                    <a:pt x="36872" y="111052"/>
                  </a:lnTo>
                  <a:lnTo>
                    <a:pt x="63235" y="73774"/>
                  </a:lnTo>
                  <a:lnTo>
                    <a:pt x="95188" y="43017"/>
                  </a:lnTo>
                  <a:lnTo>
                    <a:pt x="131862" y="19794"/>
                  </a:lnTo>
                  <a:lnTo>
                    <a:pt x="172389" y="5117"/>
                  </a:lnTo>
                  <a:lnTo>
                    <a:pt x="215899" y="0"/>
                  </a:lnTo>
                  <a:lnTo>
                    <a:pt x="259411" y="5117"/>
                  </a:lnTo>
                  <a:lnTo>
                    <a:pt x="299938" y="19794"/>
                  </a:lnTo>
                  <a:lnTo>
                    <a:pt x="336611" y="43017"/>
                  </a:lnTo>
                  <a:lnTo>
                    <a:pt x="368564" y="73775"/>
                  </a:lnTo>
                  <a:lnTo>
                    <a:pt x="394927" y="111053"/>
                  </a:lnTo>
                  <a:lnTo>
                    <a:pt x="414833" y="153839"/>
                  </a:lnTo>
                  <a:lnTo>
                    <a:pt x="427413" y="201120"/>
                  </a:lnTo>
                  <a:lnTo>
                    <a:pt x="431799" y="251883"/>
                  </a:lnTo>
                  <a:lnTo>
                    <a:pt x="431799" y="1259416"/>
                  </a:lnTo>
                  <a:lnTo>
                    <a:pt x="427413" y="1310179"/>
                  </a:lnTo>
                  <a:lnTo>
                    <a:pt x="414833" y="1357460"/>
                  </a:lnTo>
                  <a:lnTo>
                    <a:pt x="394927" y="1400246"/>
                  </a:lnTo>
                  <a:lnTo>
                    <a:pt x="368564" y="1437524"/>
                  </a:lnTo>
                  <a:lnTo>
                    <a:pt x="336611" y="1468281"/>
                  </a:lnTo>
                  <a:lnTo>
                    <a:pt x="299938" y="1491505"/>
                  </a:lnTo>
                  <a:lnTo>
                    <a:pt x="259411" y="1506182"/>
                  </a:lnTo>
                  <a:lnTo>
                    <a:pt x="215900" y="1511299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787899" y="2205037"/>
              <a:ext cx="431800" cy="1511300"/>
            </a:xfrm>
            <a:custGeom>
              <a:rect l="l" t="t" r="r" b="b"/>
              <a:pathLst>
                <a:path w="431800" h="1511300">
                  <a:moveTo>
                    <a:pt x="431800" y="251883"/>
                  </a:moveTo>
                  <a:lnTo>
                    <a:pt x="427413" y="302646"/>
                  </a:lnTo>
                  <a:lnTo>
                    <a:pt x="414833" y="349927"/>
                  </a:lnTo>
                  <a:lnTo>
                    <a:pt x="394927" y="392713"/>
                  </a:lnTo>
                  <a:lnTo>
                    <a:pt x="368564" y="429991"/>
                  </a:lnTo>
                  <a:lnTo>
                    <a:pt x="336611" y="460748"/>
                  </a:lnTo>
                  <a:lnTo>
                    <a:pt x="299938" y="483972"/>
                  </a:lnTo>
                  <a:lnTo>
                    <a:pt x="259411" y="498649"/>
                  </a:lnTo>
                  <a:lnTo>
                    <a:pt x="215900" y="503766"/>
                  </a:lnTo>
                  <a:lnTo>
                    <a:pt x="172388" y="498649"/>
                  </a:lnTo>
                  <a:lnTo>
                    <a:pt x="131862" y="483972"/>
                  </a:lnTo>
                  <a:lnTo>
                    <a:pt x="95188" y="460749"/>
                  </a:lnTo>
                  <a:lnTo>
                    <a:pt x="63235" y="429991"/>
                  </a:lnTo>
                  <a:lnTo>
                    <a:pt x="36872" y="392713"/>
                  </a:lnTo>
                  <a:lnTo>
                    <a:pt x="16966" y="349927"/>
                  </a:lnTo>
                  <a:lnTo>
                    <a:pt x="4386" y="302646"/>
                  </a:lnTo>
                  <a:lnTo>
                    <a:pt x="0" y="251883"/>
                  </a:lnTo>
                </a:path>
                <a:path w="431800" h="1511300">
                  <a:moveTo>
                    <a:pt x="0" y="251883"/>
                  </a:moveTo>
                  <a:lnTo>
                    <a:pt x="4386" y="201120"/>
                  </a:lnTo>
                  <a:lnTo>
                    <a:pt x="16966" y="153839"/>
                  </a:lnTo>
                  <a:lnTo>
                    <a:pt x="36872" y="111053"/>
                  </a:lnTo>
                  <a:lnTo>
                    <a:pt x="63235" y="73775"/>
                  </a:lnTo>
                  <a:lnTo>
                    <a:pt x="95188" y="43017"/>
                  </a:lnTo>
                  <a:lnTo>
                    <a:pt x="131862" y="19794"/>
                  </a:lnTo>
                  <a:lnTo>
                    <a:pt x="172388" y="5117"/>
                  </a:lnTo>
                  <a:lnTo>
                    <a:pt x="215900" y="0"/>
                  </a:lnTo>
                  <a:lnTo>
                    <a:pt x="259411" y="5117"/>
                  </a:lnTo>
                  <a:lnTo>
                    <a:pt x="299938" y="19794"/>
                  </a:lnTo>
                  <a:lnTo>
                    <a:pt x="336611" y="43017"/>
                  </a:lnTo>
                  <a:lnTo>
                    <a:pt x="368564" y="73774"/>
                  </a:lnTo>
                  <a:lnTo>
                    <a:pt x="394927" y="111052"/>
                  </a:lnTo>
                  <a:lnTo>
                    <a:pt x="414833" y="153839"/>
                  </a:lnTo>
                  <a:lnTo>
                    <a:pt x="427413" y="201120"/>
                  </a:lnTo>
                  <a:lnTo>
                    <a:pt x="431800" y="251883"/>
                  </a:lnTo>
                  <a:lnTo>
                    <a:pt x="431800" y="1259416"/>
                  </a:lnTo>
                  <a:lnTo>
                    <a:pt x="427413" y="1310179"/>
                  </a:lnTo>
                  <a:lnTo>
                    <a:pt x="414833" y="1357460"/>
                  </a:lnTo>
                  <a:lnTo>
                    <a:pt x="394927" y="1400246"/>
                  </a:lnTo>
                  <a:lnTo>
                    <a:pt x="368564" y="1437524"/>
                  </a:lnTo>
                  <a:lnTo>
                    <a:pt x="336611" y="1468281"/>
                  </a:lnTo>
                  <a:lnTo>
                    <a:pt x="299938" y="1491505"/>
                  </a:lnTo>
                  <a:lnTo>
                    <a:pt x="259411" y="1506182"/>
                  </a:lnTo>
                  <a:lnTo>
                    <a:pt x="215900" y="1511299"/>
                  </a:lnTo>
                  <a:lnTo>
                    <a:pt x="172388" y="1506182"/>
                  </a:lnTo>
                  <a:lnTo>
                    <a:pt x="131862" y="1491505"/>
                  </a:lnTo>
                  <a:lnTo>
                    <a:pt x="95188" y="1468281"/>
                  </a:lnTo>
                  <a:lnTo>
                    <a:pt x="63235" y="1437524"/>
                  </a:lnTo>
                  <a:lnTo>
                    <a:pt x="36872" y="1400246"/>
                  </a:lnTo>
                  <a:lnTo>
                    <a:pt x="16966" y="1357460"/>
                  </a:lnTo>
                  <a:lnTo>
                    <a:pt x="4386" y="1310179"/>
                  </a:lnTo>
                  <a:lnTo>
                    <a:pt x="0" y="1259416"/>
                  </a:lnTo>
                  <a:lnTo>
                    <a:pt x="0" y="25188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4787899" y="3068638"/>
              <a:ext cx="431800" cy="647700"/>
            </a:xfrm>
            <a:custGeom>
              <a:rect l="l" t="t" r="r" b="b"/>
              <a:pathLst>
                <a:path w="431800" h="647700">
                  <a:moveTo>
                    <a:pt x="215900" y="647699"/>
                  </a:moveTo>
                  <a:lnTo>
                    <a:pt x="158504" y="643843"/>
                  </a:lnTo>
                  <a:lnTo>
                    <a:pt x="106930" y="632961"/>
                  </a:lnTo>
                  <a:lnTo>
                    <a:pt x="63235" y="616081"/>
                  </a:lnTo>
                  <a:lnTo>
                    <a:pt x="29476" y="594234"/>
                  </a:lnTo>
                  <a:lnTo>
                    <a:pt x="0" y="539750"/>
                  </a:lnTo>
                  <a:lnTo>
                    <a:pt x="0" y="107950"/>
                  </a:lnTo>
                  <a:lnTo>
                    <a:pt x="7712" y="79252"/>
                  </a:lnTo>
                  <a:lnTo>
                    <a:pt x="63235" y="31617"/>
                  </a:lnTo>
                  <a:lnTo>
                    <a:pt x="106931" y="14738"/>
                  </a:lnTo>
                  <a:lnTo>
                    <a:pt x="158506" y="3856"/>
                  </a:lnTo>
                  <a:lnTo>
                    <a:pt x="215900" y="0"/>
                  </a:lnTo>
                  <a:lnTo>
                    <a:pt x="273295" y="3856"/>
                  </a:lnTo>
                  <a:lnTo>
                    <a:pt x="324869" y="14738"/>
                  </a:lnTo>
                  <a:lnTo>
                    <a:pt x="368564" y="31617"/>
                  </a:lnTo>
                  <a:lnTo>
                    <a:pt x="402323" y="53465"/>
                  </a:lnTo>
                  <a:lnTo>
                    <a:pt x="431800" y="107950"/>
                  </a:lnTo>
                  <a:lnTo>
                    <a:pt x="431799" y="539750"/>
                  </a:lnTo>
                  <a:lnTo>
                    <a:pt x="402323" y="594234"/>
                  </a:lnTo>
                  <a:lnTo>
                    <a:pt x="368563" y="616082"/>
                  </a:lnTo>
                  <a:lnTo>
                    <a:pt x="324868" y="632961"/>
                  </a:lnTo>
                  <a:lnTo>
                    <a:pt x="273293" y="643843"/>
                  </a:lnTo>
                  <a:lnTo>
                    <a:pt x="215900" y="647699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4787899" y="3068638"/>
              <a:ext cx="431800" cy="647700"/>
            </a:xfrm>
            <a:custGeom>
              <a:rect l="l" t="t" r="r" b="b"/>
              <a:pathLst>
                <a:path w="431800" h="647700">
                  <a:moveTo>
                    <a:pt x="431800" y="107949"/>
                  </a:moveTo>
                  <a:lnTo>
                    <a:pt x="402323" y="162434"/>
                  </a:lnTo>
                  <a:lnTo>
                    <a:pt x="368564" y="184281"/>
                  </a:lnTo>
                  <a:lnTo>
                    <a:pt x="324869" y="201161"/>
                  </a:lnTo>
                  <a:lnTo>
                    <a:pt x="273295" y="212043"/>
                  </a:lnTo>
                  <a:lnTo>
                    <a:pt x="215900" y="215899"/>
                  </a:lnTo>
                  <a:lnTo>
                    <a:pt x="158505" y="212043"/>
                  </a:lnTo>
                  <a:lnTo>
                    <a:pt x="106931" y="201161"/>
                  </a:lnTo>
                  <a:lnTo>
                    <a:pt x="63235" y="184282"/>
                  </a:lnTo>
                  <a:lnTo>
                    <a:pt x="29477" y="162434"/>
                  </a:lnTo>
                  <a:lnTo>
                    <a:pt x="0" y="107950"/>
                  </a:lnTo>
                </a:path>
                <a:path w="431800" h="647700">
                  <a:moveTo>
                    <a:pt x="0" y="107950"/>
                  </a:moveTo>
                  <a:lnTo>
                    <a:pt x="29476" y="53465"/>
                  </a:lnTo>
                  <a:lnTo>
                    <a:pt x="63235" y="31617"/>
                  </a:lnTo>
                  <a:lnTo>
                    <a:pt x="106931" y="14738"/>
                  </a:lnTo>
                  <a:lnTo>
                    <a:pt x="158505" y="3856"/>
                  </a:lnTo>
                  <a:lnTo>
                    <a:pt x="215900" y="0"/>
                  </a:lnTo>
                  <a:lnTo>
                    <a:pt x="273294" y="3856"/>
                  </a:lnTo>
                  <a:lnTo>
                    <a:pt x="324868" y="14738"/>
                  </a:lnTo>
                  <a:lnTo>
                    <a:pt x="368564" y="31617"/>
                  </a:lnTo>
                  <a:lnTo>
                    <a:pt x="402323" y="53465"/>
                  </a:lnTo>
                  <a:lnTo>
                    <a:pt x="431800" y="107950"/>
                  </a:lnTo>
                  <a:lnTo>
                    <a:pt x="431800" y="539750"/>
                  </a:lnTo>
                  <a:lnTo>
                    <a:pt x="424087" y="568447"/>
                  </a:lnTo>
                  <a:lnTo>
                    <a:pt x="402323" y="594234"/>
                  </a:lnTo>
                  <a:lnTo>
                    <a:pt x="368564" y="616081"/>
                  </a:lnTo>
                  <a:lnTo>
                    <a:pt x="324869" y="632961"/>
                  </a:lnTo>
                  <a:lnTo>
                    <a:pt x="273295" y="643843"/>
                  </a:lnTo>
                  <a:lnTo>
                    <a:pt x="215900" y="647699"/>
                  </a:lnTo>
                  <a:lnTo>
                    <a:pt x="158505" y="643843"/>
                  </a:lnTo>
                  <a:lnTo>
                    <a:pt x="106931" y="632961"/>
                  </a:lnTo>
                  <a:lnTo>
                    <a:pt x="63235" y="616082"/>
                  </a:lnTo>
                  <a:lnTo>
                    <a:pt x="29477" y="594234"/>
                  </a:lnTo>
                  <a:lnTo>
                    <a:pt x="0" y="539750"/>
                  </a:lnTo>
                  <a:lnTo>
                    <a:pt x="0" y="1079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4787899" y="2205037"/>
              <a:ext cx="431800" cy="431800"/>
            </a:xfrm>
            <a:custGeom>
              <a:rect l="l" t="t" r="r" b="b"/>
              <a:pathLst>
                <a:path w="431800" h="431800">
                  <a:moveTo>
                    <a:pt x="215900" y="431800"/>
                  </a:moveTo>
                  <a:lnTo>
                    <a:pt x="147659" y="428131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lnTo>
                    <a:pt x="11006" y="49219"/>
                  </a:lnTo>
                  <a:lnTo>
                    <a:pt x="41656" y="29464"/>
                  </a:lnTo>
                  <a:lnTo>
                    <a:pt x="88392" y="13885"/>
                  </a:lnTo>
                  <a:lnTo>
                    <a:pt x="147658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20793" y="49219"/>
                  </a:lnTo>
                  <a:lnTo>
                    <a:pt x="431800" y="71966"/>
                  </a:lnTo>
                  <a:lnTo>
                    <a:pt x="431799" y="359833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1"/>
                  </a:lnTo>
                  <a:lnTo>
                    <a:pt x="215900" y="431800"/>
                  </a:lnTo>
                  <a:close/>
                </a:path>
              </a:pathLst>
            </a:custGeom>
            <a:solidFill>
              <a:srgbClr val="009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4787899" y="2205037"/>
              <a:ext cx="431800" cy="431800"/>
            </a:xfrm>
            <a:custGeom>
              <a:rect l="l" t="t" r="r" b="b"/>
              <a:pathLst>
                <a:path w="431800" h="431800">
                  <a:moveTo>
                    <a:pt x="431800" y="71966"/>
                  </a:moveTo>
                  <a:lnTo>
                    <a:pt x="390143" y="114469"/>
                  </a:lnTo>
                  <a:lnTo>
                    <a:pt x="343407" y="130047"/>
                  </a:lnTo>
                  <a:lnTo>
                    <a:pt x="284141" y="140264"/>
                  </a:lnTo>
                  <a:lnTo>
                    <a:pt x="215900" y="143933"/>
                  </a:lnTo>
                  <a:lnTo>
                    <a:pt x="147659" y="140264"/>
                  </a:lnTo>
                  <a:lnTo>
                    <a:pt x="88392" y="130047"/>
                  </a:lnTo>
                  <a:lnTo>
                    <a:pt x="41656" y="114469"/>
                  </a:lnTo>
                  <a:lnTo>
                    <a:pt x="0" y="71966"/>
                  </a:lnTo>
                </a:path>
                <a:path w="431800" h="431800">
                  <a:moveTo>
                    <a:pt x="0" y="71966"/>
                  </a:moveTo>
                  <a:lnTo>
                    <a:pt x="41656" y="29464"/>
                  </a:lnTo>
                  <a:lnTo>
                    <a:pt x="88392" y="13885"/>
                  </a:lnTo>
                  <a:lnTo>
                    <a:pt x="147658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31800" y="71966"/>
                  </a:lnTo>
                  <a:lnTo>
                    <a:pt x="431800" y="359833"/>
                  </a:lnTo>
                  <a:lnTo>
                    <a:pt x="420793" y="382580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1"/>
                  </a:lnTo>
                  <a:lnTo>
                    <a:pt x="215900" y="431800"/>
                  </a:lnTo>
                  <a:lnTo>
                    <a:pt x="147659" y="428131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4" name="object 34"/>
          <p:cNvGrpSpPr/>
          <p:nvPr/>
        </p:nvGrpSpPr>
        <p:grpSpPr>
          <a:xfrm>
            <a:off x="6510337" y="2343149"/>
            <a:ext cx="444500" cy="1379855"/>
            <a:chOff x="6510337" y="2343149"/>
            <a:chExt cx="444500" cy="1379855"/>
          </a:xfrm>
        </p:grpSpPr>
        <p:sp>
          <p:nvSpPr>
            <p:cNvPr id="35" name="object 35"/>
            <p:cNvSpPr/>
            <p:nvPr/>
          </p:nvSpPr>
          <p:spPr>
            <a:xfrm>
              <a:off x="6516687" y="2420938"/>
              <a:ext cx="431800" cy="1295400"/>
            </a:xfrm>
            <a:custGeom>
              <a:rect l="l" t="t" r="r" b="b"/>
              <a:pathLst>
                <a:path w="431800" h="1295400">
                  <a:moveTo>
                    <a:pt x="215900" y="1295399"/>
                  </a:moveTo>
                  <a:lnTo>
                    <a:pt x="166396" y="1289697"/>
                  </a:lnTo>
                  <a:lnTo>
                    <a:pt x="120953" y="1273455"/>
                  </a:lnTo>
                  <a:lnTo>
                    <a:pt x="80866" y="1247968"/>
                  </a:lnTo>
                  <a:lnTo>
                    <a:pt x="47431" y="1214533"/>
                  </a:lnTo>
                  <a:lnTo>
                    <a:pt x="21944" y="1174446"/>
                  </a:lnTo>
                  <a:lnTo>
                    <a:pt x="5702" y="1129003"/>
                  </a:lnTo>
                  <a:lnTo>
                    <a:pt x="0" y="1079499"/>
                  </a:lnTo>
                  <a:lnTo>
                    <a:pt x="0" y="215899"/>
                  </a:lnTo>
                  <a:lnTo>
                    <a:pt x="5702" y="166395"/>
                  </a:lnTo>
                  <a:lnTo>
                    <a:pt x="21944" y="120952"/>
                  </a:lnTo>
                  <a:lnTo>
                    <a:pt x="47431" y="80865"/>
                  </a:lnTo>
                  <a:lnTo>
                    <a:pt x="80866" y="47430"/>
                  </a:lnTo>
                  <a:lnTo>
                    <a:pt x="120953" y="21944"/>
                  </a:lnTo>
                  <a:lnTo>
                    <a:pt x="166396" y="5701"/>
                  </a:lnTo>
                  <a:lnTo>
                    <a:pt x="215899" y="0"/>
                  </a:lnTo>
                  <a:lnTo>
                    <a:pt x="265404" y="5702"/>
                  </a:lnTo>
                  <a:lnTo>
                    <a:pt x="310847" y="21944"/>
                  </a:lnTo>
                  <a:lnTo>
                    <a:pt x="350934" y="47430"/>
                  </a:lnTo>
                  <a:lnTo>
                    <a:pt x="384369" y="80865"/>
                  </a:lnTo>
                  <a:lnTo>
                    <a:pt x="409855" y="120952"/>
                  </a:lnTo>
                  <a:lnTo>
                    <a:pt x="426097" y="166396"/>
                  </a:lnTo>
                  <a:lnTo>
                    <a:pt x="431799" y="215899"/>
                  </a:lnTo>
                  <a:lnTo>
                    <a:pt x="431799" y="1079499"/>
                  </a:lnTo>
                  <a:lnTo>
                    <a:pt x="426097" y="1129003"/>
                  </a:lnTo>
                  <a:lnTo>
                    <a:pt x="409855" y="1174447"/>
                  </a:lnTo>
                  <a:lnTo>
                    <a:pt x="384369" y="1214534"/>
                  </a:lnTo>
                  <a:lnTo>
                    <a:pt x="350934" y="1247968"/>
                  </a:lnTo>
                  <a:lnTo>
                    <a:pt x="310847" y="1273455"/>
                  </a:lnTo>
                  <a:lnTo>
                    <a:pt x="265403" y="1289697"/>
                  </a:lnTo>
                  <a:lnTo>
                    <a:pt x="215900" y="12953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6516687" y="2420938"/>
              <a:ext cx="431800" cy="1295400"/>
            </a:xfrm>
            <a:custGeom>
              <a:rect l="l" t="t" r="r" b="b"/>
              <a:pathLst>
                <a:path w="431800" h="1295400">
                  <a:moveTo>
                    <a:pt x="431800" y="215899"/>
                  </a:moveTo>
                  <a:lnTo>
                    <a:pt x="426097" y="265403"/>
                  </a:lnTo>
                  <a:lnTo>
                    <a:pt x="409855" y="310847"/>
                  </a:lnTo>
                  <a:lnTo>
                    <a:pt x="384369" y="350934"/>
                  </a:lnTo>
                  <a:lnTo>
                    <a:pt x="350934" y="384368"/>
                  </a:lnTo>
                  <a:lnTo>
                    <a:pt x="310847" y="409855"/>
                  </a:lnTo>
                  <a:lnTo>
                    <a:pt x="265404" y="426097"/>
                  </a:lnTo>
                  <a:lnTo>
                    <a:pt x="215900" y="431799"/>
                  </a:lnTo>
                  <a:lnTo>
                    <a:pt x="166396" y="426097"/>
                  </a:lnTo>
                  <a:lnTo>
                    <a:pt x="120953" y="409855"/>
                  </a:lnTo>
                  <a:lnTo>
                    <a:pt x="80866" y="384369"/>
                  </a:lnTo>
                  <a:lnTo>
                    <a:pt x="47431" y="350934"/>
                  </a:lnTo>
                  <a:lnTo>
                    <a:pt x="21945" y="310847"/>
                  </a:lnTo>
                  <a:lnTo>
                    <a:pt x="5702" y="265403"/>
                  </a:lnTo>
                  <a:lnTo>
                    <a:pt x="0" y="215900"/>
                  </a:lnTo>
                </a:path>
                <a:path w="431800" h="1295400">
                  <a:moveTo>
                    <a:pt x="0" y="215900"/>
                  </a:moveTo>
                  <a:lnTo>
                    <a:pt x="5702" y="166396"/>
                  </a:lnTo>
                  <a:lnTo>
                    <a:pt x="21944" y="120952"/>
                  </a:lnTo>
                  <a:lnTo>
                    <a:pt x="47430" y="80865"/>
                  </a:lnTo>
                  <a:lnTo>
                    <a:pt x="80865" y="47430"/>
                  </a:lnTo>
                  <a:lnTo>
                    <a:pt x="120952" y="21944"/>
                  </a:lnTo>
                  <a:lnTo>
                    <a:pt x="166396" y="5702"/>
                  </a:lnTo>
                  <a:lnTo>
                    <a:pt x="215900" y="0"/>
                  </a:lnTo>
                  <a:lnTo>
                    <a:pt x="265403" y="5701"/>
                  </a:lnTo>
                  <a:lnTo>
                    <a:pt x="310847" y="21944"/>
                  </a:lnTo>
                  <a:lnTo>
                    <a:pt x="350934" y="47430"/>
                  </a:lnTo>
                  <a:lnTo>
                    <a:pt x="384369" y="80865"/>
                  </a:lnTo>
                  <a:lnTo>
                    <a:pt x="409855" y="120952"/>
                  </a:lnTo>
                  <a:lnTo>
                    <a:pt x="426097" y="166395"/>
                  </a:lnTo>
                  <a:lnTo>
                    <a:pt x="431800" y="215899"/>
                  </a:lnTo>
                  <a:lnTo>
                    <a:pt x="431800" y="1079499"/>
                  </a:lnTo>
                  <a:lnTo>
                    <a:pt x="426097" y="1129003"/>
                  </a:lnTo>
                  <a:lnTo>
                    <a:pt x="409855" y="1174446"/>
                  </a:lnTo>
                  <a:lnTo>
                    <a:pt x="384369" y="1214533"/>
                  </a:lnTo>
                  <a:lnTo>
                    <a:pt x="350934" y="1247968"/>
                  </a:lnTo>
                  <a:lnTo>
                    <a:pt x="310847" y="1273455"/>
                  </a:lnTo>
                  <a:lnTo>
                    <a:pt x="265404" y="1289697"/>
                  </a:lnTo>
                  <a:lnTo>
                    <a:pt x="215900" y="1295399"/>
                  </a:lnTo>
                  <a:lnTo>
                    <a:pt x="166396" y="1289697"/>
                  </a:lnTo>
                  <a:lnTo>
                    <a:pt x="120953" y="1273455"/>
                  </a:lnTo>
                  <a:lnTo>
                    <a:pt x="80866" y="1247968"/>
                  </a:lnTo>
                  <a:lnTo>
                    <a:pt x="47431" y="1214534"/>
                  </a:lnTo>
                  <a:lnTo>
                    <a:pt x="21945" y="1174447"/>
                  </a:lnTo>
                  <a:lnTo>
                    <a:pt x="5702" y="1129003"/>
                  </a:lnTo>
                  <a:lnTo>
                    <a:pt x="0" y="1079499"/>
                  </a:lnTo>
                  <a:lnTo>
                    <a:pt x="0" y="21590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6516687" y="3284537"/>
              <a:ext cx="431800" cy="431800"/>
            </a:xfrm>
            <a:custGeom>
              <a:rect l="l" t="t" r="r" b="b"/>
              <a:pathLst>
                <a:path w="431800" h="431800">
                  <a:moveTo>
                    <a:pt x="215900" y="431800"/>
                  </a:moveTo>
                  <a:lnTo>
                    <a:pt x="147659" y="428131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lnTo>
                    <a:pt x="11006" y="49219"/>
                  </a:lnTo>
                  <a:lnTo>
                    <a:pt x="41656" y="29464"/>
                  </a:lnTo>
                  <a:lnTo>
                    <a:pt x="88392" y="13885"/>
                  </a:lnTo>
                  <a:lnTo>
                    <a:pt x="147659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20793" y="49219"/>
                  </a:lnTo>
                  <a:lnTo>
                    <a:pt x="431800" y="71966"/>
                  </a:lnTo>
                  <a:lnTo>
                    <a:pt x="431799" y="359833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1"/>
                  </a:lnTo>
                  <a:lnTo>
                    <a:pt x="215900" y="43180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6516687" y="3284537"/>
              <a:ext cx="431800" cy="431800"/>
            </a:xfrm>
            <a:custGeom>
              <a:rect l="l" t="t" r="r" b="b"/>
              <a:pathLst>
                <a:path w="431800" h="431800">
                  <a:moveTo>
                    <a:pt x="431800" y="71966"/>
                  </a:moveTo>
                  <a:lnTo>
                    <a:pt x="390143" y="114469"/>
                  </a:lnTo>
                  <a:lnTo>
                    <a:pt x="343407" y="130048"/>
                  </a:lnTo>
                  <a:lnTo>
                    <a:pt x="284141" y="140264"/>
                  </a:lnTo>
                  <a:lnTo>
                    <a:pt x="215900" y="143933"/>
                  </a:lnTo>
                  <a:lnTo>
                    <a:pt x="147659" y="140264"/>
                  </a:lnTo>
                  <a:lnTo>
                    <a:pt x="88392" y="130048"/>
                  </a:lnTo>
                  <a:lnTo>
                    <a:pt x="41656" y="114469"/>
                  </a:lnTo>
                  <a:lnTo>
                    <a:pt x="0" y="71966"/>
                  </a:lnTo>
                </a:path>
                <a:path w="431800" h="431800">
                  <a:moveTo>
                    <a:pt x="0" y="71966"/>
                  </a:moveTo>
                  <a:lnTo>
                    <a:pt x="41656" y="29464"/>
                  </a:lnTo>
                  <a:lnTo>
                    <a:pt x="88392" y="13885"/>
                  </a:lnTo>
                  <a:lnTo>
                    <a:pt x="147659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31800" y="71966"/>
                  </a:lnTo>
                  <a:lnTo>
                    <a:pt x="431800" y="359833"/>
                  </a:lnTo>
                  <a:lnTo>
                    <a:pt x="420793" y="382580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1"/>
                  </a:lnTo>
                  <a:lnTo>
                    <a:pt x="215900" y="431800"/>
                  </a:lnTo>
                  <a:lnTo>
                    <a:pt x="147659" y="428131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6516687" y="2349499"/>
              <a:ext cx="431800" cy="431800"/>
            </a:xfrm>
            <a:custGeom>
              <a:rect l="l" t="t" r="r" b="b"/>
              <a:pathLst>
                <a:path w="431800" h="431800">
                  <a:moveTo>
                    <a:pt x="215900" y="431799"/>
                  </a:moveTo>
                  <a:lnTo>
                    <a:pt x="147659" y="428130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lnTo>
                    <a:pt x="11006" y="49219"/>
                  </a:lnTo>
                  <a:lnTo>
                    <a:pt x="41656" y="29464"/>
                  </a:lnTo>
                  <a:lnTo>
                    <a:pt x="88392" y="13885"/>
                  </a:lnTo>
                  <a:lnTo>
                    <a:pt x="147659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20793" y="49219"/>
                  </a:lnTo>
                  <a:lnTo>
                    <a:pt x="431800" y="71966"/>
                  </a:lnTo>
                  <a:lnTo>
                    <a:pt x="431799" y="359833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0"/>
                  </a:lnTo>
                  <a:lnTo>
                    <a:pt x="215900" y="431799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516687" y="2349499"/>
              <a:ext cx="431800" cy="431800"/>
            </a:xfrm>
            <a:custGeom>
              <a:rect l="l" t="t" r="r" b="b"/>
              <a:pathLst>
                <a:path w="431800" h="431800">
                  <a:moveTo>
                    <a:pt x="431800" y="71966"/>
                  </a:moveTo>
                  <a:lnTo>
                    <a:pt x="390143" y="114469"/>
                  </a:lnTo>
                  <a:lnTo>
                    <a:pt x="343407" y="130047"/>
                  </a:lnTo>
                  <a:lnTo>
                    <a:pt x="284141" y="140264"/>
                  </a:lnTo>
                  <a:lnTo>
                    <a:pt x="215900" y="143933"/>
                  </a:lnTo>
                  <a:lnTo>
                    <a:pt x="147659" y="140264"/>
                  </a:lnTo>
                  <a:lnTo>
                    <a:pt x="88392" y="130047"/>
                  </a:lnTo>
                  <a:lnTo>
                    <a:pt x="41656" y="114469"/>
                  </a:lnTo>
                  <a:lnTo>
                    <a:pt x="0" y="71966"/>
                  </a:lnTo>
                </a:path>
                <a:path w="431800" h="431800">
                  <a:moveTo>
                    <a:pt x="0" y="71966"/>
                  </a:moveTo>
                  <a:lnTo>
                    <a:pt x="41656" y="29464"/>
                  </a:lnTo>
                  <a:lnTo>
                    <a:pt x="88392" y="13885"/>
                  </a:lnTo>
                  <a:lnTo>
                    <a:pt x="147659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31800" y="71966"/>
                  </a:lnTo>
                  <a:lnTo>
                    <a:pt x="431800" y="359833"/>
                  </a:lnTo>
                  <a:lnTo>
                    <a:pt x="420793" y="382580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0"/>
                  </a:lnTo>
                  <a:lnTo>
                    <a:pt x="215900" y="431799"/>
                  </a:lnTo>
                  <a:lnTo>
                    <a:pt x="147659" y="428130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7878760" y="2198687"/>
            <a:ext cx="444500" cy="1524000"/>
            <a:chOff x="7878760" y="2198687"/>
            <a:chExt cx="444500" cy="1524000"/>
          </a:xfrm>
        </p:grpSpPr>
        <p:sp>
          <p:nvSpPr>
            <p:cNvPr id="42" name="object 42"/>
            <p:cNvSpPr/>
            <p:nvPr/>
          </p:nvSpPr>
          <p:spPr>
            <a:xfrm>
              <a:off x="7885110" y="2205037"/>
              <a:ext cx="431800" cy="1440180"/>
            </a:xfrm>
            <a:custGeom>
              <a:rect l="l" t="t" r="r" b="b"/>
              <a:pathLst>
                <a:path w="431800" h="1440179">
                  <a:moveTo>
                    <a:pt x="215900" y="1439861"/>
                  </a:moveTo>
                  <a:lnTo>
                    <a:pt x="172389" y="1434986"/>
                  </a:lnTo>
                  <a:lnTo>
                    <a:pt x="131862" y="1421002"/>
                  </a:lnTo>
                  <a:lnTo>
                    <a:pt x="95188" y="1398877"/>
                  </a:lnTo>
                  <a:lnTo>
                    <a:pt x="63236" y="1369573"/>
                  </a:lnTo>
                  <a:lnTo>
                    <a:pt x="36872" y="1334057"/>
                  </a:lnTo>
                  <a:lnTo>
                    <a:pt x="16967" y="1293294"/>
                  </a:lnTo>
                  <a:lnTo>
                    <a:pt x="4387" y="1248248"/>
                  </a:lnTo>
                  <a:lnTo>
                    <a:pt x="0" y="1199885"/>
                  </a:lnTo>
                  <a:lnTo>
                    <a:pt x="0" y="239977"/>
                  </a:lnTo>
                  <a:lnTo>
                    <a:pt x="4386" y="191613"/>
                  </a:lnTo>
                  <a:lnTo>
                    <a:pt x="16966" y="146566"/>
                  </a:lnTo>
                  <a:lnTo>
                    <a:pt x="36872" y="105803"/>
                  </a:lnTo>
                  <a:lnTo>
                    <a:pt x="63236" y="70287"/>
                  </a:lnTo>
                  <a:lnTo>
                    <a:pt x="95188" y="40984"/>
                  </a:lnTo>
                  <a:lnTo>
                    <a:pt x="131862" y="18858"/>
                  </a:lnTo>
                  <a:lnTo>
                    <a:pt x="172389" y="4875"/>
                  </a:lnTo>
                  <a:lnTo>
                    <a:pt x="215899" y="0"/>
                  </a:lnTo>
                  <a:lnTo>
                    <a:pt x="259411" y="4875"/>
                  </a:lnTo>
                  <a:lnTo>
                    <a:pt x="299938" y="18858"/>
                  </a:lnTo>
                  <a:lnTo>
                    <a:pt x="336612" y="40984"/>
                  </a:lnTo>
                  <a:lnTo>
                    <a:pt x="368564" y="70287"/>
                  </a:lnTo>
                  <a:lnTo>
                    <a:pt x="394927" y="105803"/>
                  </a:lnTo>
                  <a:lnTo>
                    <a:pt x="414833" y="146567"/>
                  </a:lnTo>
                  <a:lnTo>
                    <a:pt x="427413" y="191613"/>
                  </a:lnTo>
                  <a:lnTo>
                    <a:pt x="431799" y="239977"/>
                  </a:lnTo>
                  <a:lnTo>
                    <a:pt x="431799" y="1199885"/>
                  </a:lnTo>
                  <a:lnTo>
                    <a:pt x="427413" y="1248248"/>
                  </a:lnTo>
                  <a:lnTo>
                    <a:pt x="414833" y="1293294"/>
                  </a:lnTo>
                  <a:lnTo>
                    <a:pt x="394927" y="1334057"/>
                  </a:lnTo>
                  <a:lnTo>
                    <a:pt x="368564" y="1369573"/>
                  </a:lnTo>
                  <a:lnTo>
                    <a:pt x="336611" y="1398877"/>
                  </a:lnTo>
                  <a:lnTo>
                    <a:pt x="299938" y="1421002"/>
                  </a:lnTo>
                  <a:lnTo>
                    <a:pt x="259411" y="1434986"/>
                  </a:lnTo>
                  <a:lnTo>
                    <a:pt x="215900" y="1439861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7885110" y="2205037"/>
              <a:ext cx="431800" cy="1440180"/>
            </a:xfrm>
            <a:custGeom>
              <a:rect l="l" t="t" r="r" b="b"/>
              <a:pathLst>
                <a:path w="431800" h="1440179">
                  <a:moveTo>
                    <a:pt x="431800" y="239976"/>
                  </a:moveTo>
                  <a:lnTo>
                    <a:pt x="427413" y="288340"/>
                  </a:lnTo>
                  <a:lnTo>
                    <a:pt x="414833" y="333386"/>
                  </a:lnTo>
                  <a:lnTo>
                    <a:pt x="394927" y="374150"/>
                  </a:lnTo>
                  <a:lnTo>
                    <a:pt x="368564" y="409666"/>
                  </a:lnTo>
                  <a:lnTo>
                    <a:pt x="336612" y="438969"/>
                  </a:lnTo>
                  <a:lnTo>
                    <a:pt x="299938" y="461095"/>
                  </a:lnTo>
                  <a:lnTo>
                    <a:pt x="259411" y="475078"/>
                  </a:lnTo>
                  <a:lnTo>
                    <a:pt x="215900" y="479953"/>
                  </a:lnTo>
                  <a:lnTo>
                    <a:pt x="172389" y="475078"/>
                  </a:lnTo>
                  <a:lnTo>
                    <a:pt x="131862" y="461095"/>
                  </a:lnTo>
                  <a:lnTo>
                    <a:pt x="95188" y="438969"/>
                  </a:lnTo>
                  <a:lnTo>
                    <a:pt x="63236" y="409666"/>
                  </a:lnTo>
                  <a:lnTo>
                    <a:pt x="36873" y="374150"/>
                  </a:lnTo>
                  <a:lnTo>
                    <a:pt x="16967" y="333386"/>
                  </a:lnTo>
                  <a:lnTo>
                    <a:pt x="4387" y="288340"/>
                  </a:lnTo>
                  <a:lnTo>
                    <a:pt x="0" y="239977"/>
                  </a:lnTo>
                </a:path>
                <a:path w="431800" h="1440179">
                  <a:moveTo>
                    <a:pt x="0" y="239977"/>
                  </a:moveTo>
                  <a:lnTo>
                    <a:pt x="4386" y="191613"/>
                  </a:lnTo>
                  <a:lnTo>
                    <a:pt x="16966" y="146567"/>
                  </a:lnTo>
                  <a:lnTo>
                    <a:pt x="36872" y="105803"/>
                  </a:lnTo>
                  <a:lnTo>
                    <a:pt x="63235" y="70287"/>
                  </a:lnTo>
                  <a:lnTo>
                    <a:pt x="95188" y="40984"/>
                  </a:lnTo>
                  <a:lnTo>
                    <a:pt x="131862" y="18858"/>
                  </a:lnTo>
                  <a:lnTo>
                    <a:pt x="172388" y="4875"/>
                  </a:lnTo>
                  <a:lnTo>
                    <a:pt x="215900" y="0"/>
                  </a:lnTo>
                  <a:lnTo>
                    <a:pt x="259411" y="4875"/>
                  </a:lnTo>
                  <a:lnTo>
                    <a:pt x="299938" y="18858"/>
                  </a:lnTo>
                  <a:lnTo>
                    <a:pt x="336611" y="40984"/>
                  </a:lnTo>
                  <a:lnTo>
                    <a:pt x="368564" y="70287"/>
                  </a:lnTo>
                  <a:lnTo>
                    <a:pt x="394927" y="105803"/>
                  </a:lnTo>
                  <a:lnTo>
                    <a:pt x="414833" y="146566"/>
                  </a:lnTo>
                  <a:lnTo>
                    <a:pt x="427413" y="191613"/>
                  </a:lnTo>
                  <a:lnTo>
                    <a:pt x="431800" y="239977"/>
                  </a:lnTo>
                  <a:lnTo>
                    <a:pt x="431800" y="1199885"/>
                  </a:lnTo>
                  <a:lnTo>
                    <a:pt x="427413" y="1248248"/>
                  </a:lnTo>
                  <a:lnTo>
                    <a:pt x="414833" y="1293294"/>
                  </a:lnTo>
                  <a:lnTo>
                    <a:pt x="394927" y="1334057"/>
                  </a:lnTo>
                  <a:lnTo>
                    <a:pt x="368564" y="1369573"/>
                  </a:lnTo>
                  <a:lnTo>
                    <a:pt x="336612" y="1398877"/>
                  </a:lnTo>
                  <a:lnTo>
                    <a:pt x="299938" y="1421002"/>
                  </a:lnTo>
                  <a:lnTo>
                    <a:pt x="259411" y="1434986"/>
                  </a:lnTo>
                  <a:lnTo>
                    <a:pt x="215900" y="1439861"/>
                  </a:lnTo>
                  <a:lnTo>
                    <a:pt x="172389" y="1434986"/>
                  </a:lnTo>
                  <a:lnTo>
                    <a:pt x="131862" y="1421002"/>
                  </a:lnTo>
                  <a:lnTo>
                    <a:pt x="95188" y="1398877"/>
                  </a:lnTo>
                  <a:lnTo>
                    <a:pt x="63236" y="1369573"/>
                  </a:lnTo>
                  <a:lnTo>
                    <a:pt x="36873" y="1334057"/>
                  </a:lnTo>
                  <a:lnTo>
                    <a:pt x="16967" y="1293294"/>
                  </a:lnTo>
                  <a:lnTo>
                    <a:pt x="4387" y="1248248"/>
                  </a:lnTo>
                  <a:lnTo>
                    <a:pt x="0" y="1199884"/>
                  </a:lnTo>
                  <a:lnTo>
                    <a:pt x="0" y="239977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7885110" y="3141661"/>
              <a:ext cx="431800" cy="574675"/>
            </a:xfrm>
            <a:custGeom>
              <a:rect l="l" t="t" r="r" b="b"/>
              <a:pathLst>
                <a:path w="431800" h="574675">
                  <a:moveTo>
                    <a:pt x="215900" y="574675"/>
                  </a:moveTo>
                  <a:lnTo>
                    <a:pt x="147659" y="569792"/>
                  </a:lnTo>
                  <a:lnTo>
                    <a:pt x="88392" y="556195"/>
                  </a:lnTo>
                  <a:lnTo>
                    <a:pt x="41656" y="535461"/>
                  </a:lnTo>
                  <a:lnTo>
                    <a:pt x="11007" y="509169"/>
                  </a:lnTo>
                  <a:lnTo>
                    <a:pt x="0" y="95779"/>
                  </a:lnTo>
                  <a:lnTo>
                    <a:pt x="11006" y="65505"/>
                  </a:lnTo>
                  <a:lnTo>
                    <a:pt x="41656" y="39213"/>
                  </a:lnTo>
                  <a:lnTo>
                    <a:pt x="88392" y="18479"/>
                  </a:lnTo>
                  <a:lnTo>
                    <a:pt x="147659" y="4882"/>
                  </a:lnTo>
                  <a:lnTo>
                    <a:pt x="215900" y="0"/>
                  </a:lnTo>
                  <a:lnTo>
                    <a:pt x="284141" y="4882"/>
                  </a:lnTo>
                  <a:lnTo>
                    <a:pt x="343407" y="18479"/>
                  </a:lnTo>
                  <a:lnTo>
                    <a:pt x="390143" y="39213"/>
                  </a:lnTo>
                  <a:lnTo>
                    <a:pt x="420793" y="65505"/>
                  </a:lnTo>
                  <a:lnTo>
                    <a:pt x="431800" y="95779"/>
                  </a:lnTo>
                  <a:lnTo>
                    <a:pt x="431799" y="478896"/>
                  </a:lnTo>
                  <a:lnTo>
                    <a:pt x="390143" y="535461"/>
                  </a:lnTo>
                  <a:lnTo>
                    <a:pt x="343407" y="556195"/>
                  </a:lnTo>
                  <a:lnTo>
                    <a:pt x="284141" y="569792"/>
                  </a:lnTo>
                  <a:lnTo>
                    <a:pt x="215900" y="57467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7885110" y="3141661"/>
              <a:ext cx="431800" cy="574675"/>
            </a:xfrm>
            <a:custGeom>
              <a:rect l="l" t="t" r="r" b="b"/>
              <a:pathLst>
                <a:path w="431800" h="574675">
                  <a:moveTo>
                    <a:pt x="431800" y="95779"/>
                  </a:moveTo>
                  <a:lnTo>
                    <a:pt x="390143" y="152344"/>
                  </a:lnTo>
                  <a:lnTo>
                    <a:pt x="343407" y="173078"/>
                  </a:lnTo>
                  <a:lnTo>
                    <a:pt x="284141" y="186675"/>
                  </a:lnTo>
                  <a:lnTo>
                    <a:pt x="215900" y="191558"/>
                  </a:lnTo>
                  <a:lnTo>
                    <a:pt x="147659" y="186675"/>
                  </a:lnTo>
                  <a:lnTo>
                    <a:pt x="88392" y="173078"/>
                  </a:lnTo>
                  <a:lnTo>
                    <a:pt x="41656" y="152345"/>
                  </a:lnTo>
                  <a:lnTo>
                    <a:pt x="11007" y="126052"/>
                  </a:lnTo>
                  <a:lnTo>
                    <a:pt x="0" y="95779"/>
                  </a:lnTo>
                </a:path>
                <a:path w="431800" h="574675">
                  <a:moveTo>
                    <a:pt x="0" y="95779"/>
                  </a:moveTo>
                  <a:lnTo>
                    <a:pt x="41656" y="39213"/>
                  </a:lnTo>
                  <a:lnTo>
                    <a:pt x="88392" y="18479"/>
                  </a:lnTo>
                  <a:lnTo>
                    <a:pt x="147659" y="4882"/>
                  </a:lnTo>
                  <a:lnTo>
                    <a:pt x="215900" y="0"/>
                  </a:lnTo>
                  <a:lnTo>
                    <a:pt x="284141" y="4882"/>
                  </a:lnTo>
                  <a:lnTo>
                    <a:pt x="343407" y="18479"/>
                  </a:lnTo>
                  <a:lnTo>
                    <a:pt x="390143" y="39213"/>
                  </a:lnTo>
                  <a:lnTo>
                    <a:pt x="420793" y="65505"/>
                  </a:lnTo>
                  <a:lnTo>
                    <a:pt x="431800" y="95779"/>
                  </a:lnTo>
                  <a:lnTo>
                    <a:pt x="431800" y="478896"/>
                  </a:lnTo>
                  <a:lnTo>
                    <a:pt x="420793" y="509169"/>
                  </a:lnTo>
                  <a:lnTo>
                    <a:pt x="390143" y="535461"/>
                  </a:lnTo>
                  <a:lnTo>
                    <a:pt x="343407" y="556195"/>
                  </a:lnTo>
                  <a:lnTo>
                    <a:pt x="284141" y="569792"/>
                  </a:lnTo>
                  <a:lnTo>
                    <a:pt x="215900" y="574675"/>
                  </a:lnTo>
                  <a:lnTo>
                    <a:pt x="147659" y="569792"/>
                  </a:lnTo>
                  <a:lnTo>
                    <a:pt x="88392" y="556195"/>
                  </a:lnTo>
                  <a:lnTo>
                    <a:pt x="41656" y="535461"/>
                  </a:lnTo>
                  <a:lnTo>
                    <a:pt x="11007" y="509169"/>
                  </a:lnTo>
                  <a:lnTo>
                    <a:pt x="0" y="478896"/>
                  </a:lnTo>
                  <a:lnTo>
                    <a:pt x="0" y="95779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7885110" y="2205037"/>
              <a:ext cx="431800" cy="431800"/>
            </a:xfrm>
            <a:custGeom>
              <a:rect l="l" t="t" r="r" b="b"/>
              <a:pathLst>
                <a:path w="431800" h="431800">
                  <a:moveTo>
                    <a:pt x="215900" y="431800"/>
                  </a:moveTo>
                  <a:lnTo>
                    <a:pt x="147659" y="428131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lnTo>
                    <a:pt x="11006" y="49219"/>
                  </a:lnTo>
                  <a:lnTo>
                    <a:pt x="41656" y="29464"/>
                  </a:lnTo>
                  <a:lnTo>
                    <a:pt x="88392" y="13885"/>
                  </a:lnTo>
                  <a:lnTo>
                    <a:pt x="147659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20793" y="49219"/>
                  </a:lnTo>
                  <a:lnTo>
                    <a:pt x="431800" y="71966"/>
                  </a:lnTo>
                  <a:lnTo>
                    <a:pt x="431799" y="359833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1"/>
                  </a:lnTo>
                  <a:lnTo>
                    <a:pt x="215900" y="431800"/>
                  </a:lnTo>
                  <a:close/>
                </a:path>
              </a:pathLst>
            </a:custGeom>
            <a:solidFill>
              <a:srgbClr val="CC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7885110" y="2205037"/>
              <a:ext cx="431800" cy="431800"/>
            </a:xfrm>
            <a:custGeom>
              <a:rect l="l" t="t" r="r" b="b"/>
              <a:pathLst>
                <a:path w="431800" h="431800">
                  <a:moveTo>
                    <a:pt x="431800" y="71966"/>
                  </a:moveTo>
                  <a:lnTo>
                    <a:pt x="390143" y="114469"/>
                  </a:lnTo>
                  <a:lnTo>
                    <a:pt x="343407" y="130047"/>
                  </a:lnTo>
                  <a:lnTo>
                    <a:pt x="284141" y="140264"/>
                  </a:lnTo>
                  <a:lnTo>
                    <a:pt x="215900" y="143933"/>
                  </a:lnTo>
                  <a:lnTo>
                    <a:pt x="147659" y="140264"/>
                  </a:lnTo>
                  <a:lnTo>
                    <a:pt x="88392" y="130047"/>
                  </a:lnTo>
                  <a:lnTo>
                    <a:pt x="41656" y="114469"/>
                  </a:lnTo>
                  <a:lnTo>
                    <a:pt x="0" y="71966"/>
                  </a:lnTo>
                </a:path>
                <a:path w="431800" h="431800">
                  <a:moveTo>
                    <a:pt x="0" y="71966"/>
                  </a:moveTo>
                  <a:lnTo>
                    <a:pt x="41656" y="29464"/>
                  </a:lnTo>
                  <a:lnTo>
                    <a:pt x="88392" y="13885"/>
                  </a:lnTo>
                  <a:lnTo>
                    <a:pt x="147659" y="3668"/>
                  </a:lnTo>
                  <a:lnTo>
                    <a:pt x="215900" y="0"/>
                  </a:lnTo>
                  <a:lnTo>
                    <a:pt x="284141" y="3668"/>
                  </a:lnTo>
                  <a:lnTo>
                    <a:pt x="343407" y="13885"/>
                  </a:lnTo>
                  <a:lnTo>
                    <a:pt x="390143" y="29464"/>
                  </a:lnTo>
                  <a:lnTo>
                    <a:pt x="431800" y="71966"/>
                  </a:lnTo>
                  <a:lnTo>
                    <a:pt x="431800" y="359833"/>
                  </a:lnTo>
                  <a:lnTo>
                    <a:pt x="420793" y="382580"/>
                  </a:lnTo>
                  <a:lnTo>
                    <a:pt x="390143" y="402335"/>
                  </a:lnTo>
                  <a:lnTo>
                    <a:pt x="343407" y="417914"/>
                  </a:lnTo>
                  <a:lnTo>
                    <a:pt x="284141" y="428131"/>
                  </a:lnTo>
                  <a:lnTo>
                    <a:pt x="215900" y="431800"/>
                  </a:lnTo>
                  <a:lnTo>
                    <a:pt x="147659" y="428131"/>
                  </a:lnTo>
                  <a:lnTo>
                    <a:pt x="88392" y="417914"/>
                  </a:lnTo>
                  <a:lnTo>
                    <a:pt x="41656" y="402335"/>
                  </a:lnTo>
                  <a:lnTo>
                    <a:pt x="0" y="359833"/>
                  </a:lnTo>
                  <a:lnTo>
                    <a:pt x="0" y="7196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/>
          <p:nvPr/>
        </p:nvSpPr>
        <p:spPr>
          <a:xfrm>
            <a:off x="1331912" y="2982913"/>
            <a:ext cx="503555" cy="171450"/>
          </a:xfrm>
          <a:custGeom>
            <a:rect l="l" t="t" r="r" b="b"/>
            <a:pathLst>
              <a:path w="503555" h="171450">
                <a:moveTo>
                  <a:pt x="331787" y="171450"/>
                </a:moveTo>
                <a:lnTo>
                  <a:pt x="331787" y="0"/>
                </a:lnTo>
                <a:lnTo>
                  <a:pt x="446088" y="57150"/>
                </a:lnTo>
                <a:lnTo>
                  <a:pt x="348932" y="57150"/>
                </a:lnTo>
                <a:lnTo>
                  <a:pt x="348932" y="114300"/>
                </a:lnTo>
                <a:lnTo>
                  <a:pt x="446088" y="114300"/>
                </a:lnTo>
                <a:lnTo>
                  <a:pt x="331787" y="171450"/>
                </a:lnTo>
                <a:close/>
              </a:path>
              <a:path w="503555" h="171450">
                <a:moveTo>
                  <a:pt x="331787" y="114300"/>
                </a:moveTo>
                <a:lnTo>
                  <a:pt x="0" y="114300"/>
                </a:lnTo>
                <a:lnTo>
                  <a:pt x="0" y="57150"/>
                </a:lnTo>
                <a:lnTo>
                  <a:pt x="331787" y="57150"/>
                </a:lnTo>
                <a:lnTo>
                  <a:pt x="331787" y="114300"/>
                </a:lnTo>
                <a:close/>
              </a:path>
              <a:path w="503555" h="171450">
                <a:moveTo>
                  <a:pt x="446088" y="114300"/>
                </a:moveTo>
                <a:lnTo>
                  <a:pt x="348932" y="114300"/>
                </a:lnTo>
                <a:lnTo>
                  <a:pt x="348932" y="57150"/>
                </a:lnTo>
                <a:lnTo>
                  <a:pt x="446088" y="57150"/>
                </a:lnTo>
                <a:lnTo>
                  <a:pt x="503238" y="85725"/>
                </a:lnTo>
                <a:lnTo>
                  <a:pt x="446088" y="114300"/>
                </a:lnTo>
                <a:close/>
              </a:path>
            </a:pathLst>
          </a:custGeom>
          <a:solidFill>
            <a:srgbClr val="FF99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2484438" y="2982913"/>
            <a:ext cx="574675" cy="171450"/>
          </a:xfrm>
          <a:custGeom>
            <a:rect l="l" t="t" r="r" b="b"/>
            <a:pathLst>
              <a:path w="574675" h="171450">
                <a:moveTo>
                  <a:pt x="403224" y="171450"/>
                </a:moveTo>
                <a:lnTo>
                  <a:pt x="403224" y="0"/>
                </a:lnTo>
                <a:lnTo>
                  <a:pt x="517524" y="57150"/>
                </a:lnTo>
                <a:lnTo>
                  <a:pt x="420369" y="57150"/>
                </a:lnTo>
                <a:lnTo>
                  <a:pt x="420369" y="114300"/>
                </a:lnTo>
                <a:lnTo>
                  <a:pt x="517524" y="114300"/>
                </a:lnTo>
                <a:lnTo>
                  <a:pt x="403224" y="171450"/>
                </a:lnTo>
                <a:close/>
              </a:path>
              <a:path w="574675" h="171450">
                <a:moveTo>
                  <a:pt x="403224" y="114300"/>
                </a:moveTo>
                <a:lnTo>
                  <a:pt x="0" y="114300"/>
                </a:lnTo>
                <a:lnTo>
                  <a:pt x="0" y="57150"/>
                </a:lnTo>
                <a:lnTo>
                  <a:pt x="403224" y="57150"/>
                </a:lnTo>
                <a:lnTo>
                  <a:pt x="403224" y="114300"/>
                </a:lnTo>
                <a:close/>
              </a:path>
              <a:path w="574675" h="171450">
                <a:moveTo>
                  <a:pt x="517524" y="114300"/>
                </a:moveTo>
                <a:lnTo>
                  <a:pt x="420369" y="114300"/>
                </a:lnTo>
                <a:lnTo>
                  <a:pt x="420369" y="57150"/>
                </a:lnTo>
                <a:lnTo>
                  <a:pt x="517524" y="57150"/>
                </a:lnTo>
                <a:lnTo>
                  <a:pt x="574675" y="85725"/>
                </a:lnTo>
                <a:lnTo>
                  <a:pt x="517524" y="114300"/>
                </a:lnTo>
                <a:close/>
              </a:path>
            </a:pathLst>
          </a:custGeom>
          <a:solidFill>
            <a:srgbClr val="FF99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3708400" y="2982913"/>
            <a:ext cx="863600" cy="171450"/>
          </a:xfrm>
          <a:custGeom>
            <a:rect l="l" t="t" r="r" b="b"/>
            <a:pathLst>
              <a:path w="863600" h="171450">
                <a:moveTo>
                  <a:pt x="692149" y="171450"/>
                </a:moveTo>
                <a:lnTo>
                  <a:pt x="692149" y="0"/>
                </a:lnTo>
                <a:lnTo>
                  <a:pt x="806449" y="57150"/>
                </a:lnTo>
                <a:lnTo>
                  <a:pt x="709294" y="57150"/>
                </a:lnTo>
                <a:lnTo>
                  <a:pt x="709294" y="114300"/>
                </a:lnTo>
                <a:lnTo>
                  <a:pt x="806449" y="114300"/>
                </a:lnTo>
                <a:lnTo>
                  <a:pt x="692149" y="171450"/>
                </a:lnTo>
                <a:close/>
              </a:path>
              <a:path w="863600" h="171450">
                <a:moveTo>
                  <a:pt x="692149" y="114300"/>
                </a:moveTo>
                <a:lnTo>
                  <a:pt x="0" y="114300"/>
                </a:lnTo>
                <a:lnTo>
                  <a:pt x="0" y="57150"/>
                </a:lnTo>
                <a:lnTo>
                  <a:pt x="692149" y="57150"/>
                </a:lnTo>
                <a:lnTo>
                  <a:pt x="692149" y="114300"/>
                </a:lnTo>
                <a:close/>
              </a:path>
              <a:path w="863600" h="171450">
                <a:moveTo>
                  <a:pt x="806449" y="114300"/>
                </a:moveTo>
                <a:lnTo>
                  <a:pt x="709294" y="114300"/>
                </a:lnTo>
                <a:lnTo>
                  <a:pt x="709294" y="57150"/>
                </a:lnTo>
                <a:lnTo>
                  <a:pt x="806449" y="57150"/>
                </a:lnTo>
                <a:lnTo>
                  <a:pt x="863600" y="85725"/>
                </a:lnTo>
                <a:lnTo>
                  <a:pt x="806449" y="114300"/>
                </a:lnTo>
                <a:close/>
              </a:path>
            </a:pathLst>
          </a:custGeom>
          <a:solidFill>
            <a:srgbClr val="FF99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5364162" y="2982913"/>
            <a:ext cx="1008380" cy="171450"/>
          </a:xfrm>
          <a:custGeom>
            <a:rect l="l" t="t" r="r" b="b"/>
            <a:pathLst>
              <a:path w="1008378" h="171450">
                <a:moveTo>
                  <a:pt x="836611" y="171450"/>
                </a:moveTo>
                <a:lnTo>
                  <a:pt x="836611" y="0"/>
                </a:lnTo>
                <a:lnTo>
                  <a:pt x="950911" y="57150"/>
                </a:lnTo>
                <a:lnTo>
                  <a:pt x="853756" y="57150"/>
                </a:lnTo>
                <a:lnTo>
                  <a:pt x="853756" y="114300"/>
                </a:lnTo>
                <a:lnTo>
                  <a:pt x="950911" y="114300"/>
                </a:lnTo>
                <a:lnTo>
                  <a:pt x="836611" y="171450"/>
                </a:lnTo>
                <a:close/>
              </a:path>
              <a:path w="1008378" h="171450">
                <a:moveTo>
                  <a:pt x="836611" y="114300"/>
                </a:moveTo>
                <a:lnTo>
                  <a:pt x="0" y="114300"/>
                </a:lnTo>
                <a:lnTo>
                  <a:pt x="0" y="57150"/>
                </a:lnTo>
                <a:lnTo>
                  <a:pt x="836611" y="57150"/>
                </a:lnTo>
                <a:lnTo>
                  <a:pt x="836611" y="114300"/>
                </a:lnTo>
                <a:close/>
              </a:path>
              <a:path w="1008378" h="171450">
                <a:moveTo>
                  <a:pt x="950911" y="114300"/>
                </a:moveTo>
                <a:lnTo>
                  <a:pt x="853756" y="114300"/>
                </a:lnTo>
                <a:lnTo>
                  <a:pt x="853756" y="57150"/>
                </a:lnTo>
                <a:lnTo>
                  <a:pt x="950911" y="57150"/>
                </a:lnTo>
                <a:lnTo>
                  <a:pt x="1008061" y="85725"/>
                </a:lnTo>
                <a:lnTo>
                  <a:pt x="950911" y="114300"/>
                </a:lnTo>
                <a:close/>
              </a:path>
            </a:pathLst>
          </a:custGeom>
          <a:solidFill>
            <a:srgbClr val="FF99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7019925" y="2982913"/>
            <a:ext cx="720725" cy="171450"/>
          </a:xfrm>
          <a:custGeom>
            <a:rect l="l" t="t" r="r" b="b"/>
            <a:pathLst>
              <a:path w="720725" h="171450">
                <a:moveTo>
                  <a:pt x="549274" y="171450"/>
                </a:moveTo>
                <a:lnTo>
                  <a:pt x="549274" y="0"/>
                </a:lnTo>
                <a:lnTo>
                  <a:pt x="663574" y="57150"/>
                </a:lnTo>
                <a:lnTo>
                  <a:pt x="566419" y="57150"/>
                </a:lnTo>
                <a:lnTo>
                  <a:pt x="566419" y="114300"/>
                </a:lnTo>
                <a:lnTo>
                  <a:pt x="663574" y="114300"/>
                </a:lnTo>
                <a:lnTo>
                  <a:pt x="549274" y="171450"/>
                </a:lnTo>
                <a:close/>
              </a:path>
              <a:path w="720725" h="171450">
                <a:moveTo>
                  <a:pt x="549274" y="114300"/>
                </a:moveTo>
                <a:lnTo>
                  <a:pt x="0" y="114300"/>
                </a:lnTo>
                <a:lnTo>
                  <a:pt x="0" y="57150"/>
                </a:lnTo>
                <a:lnTo>
                  <a:pt x="549274" y="57150"/>
                </a:lnTo>
                <a:lnTo>
                  <a:pt x="549274" y="114300"/>
                </a:lnTo>
                <a:close/>
              </a:path>
              <a:path w="720725" h="171450">
                <a:moveTo>
                  <a:pt x="663574" y="114300"/>
                </a:moveTo>
                <a:lnTo>
                  <a:pt x="566419" y="114300"/>
                </a:lnTo>
                <a:lnTo>
                  <a:pt x="566419" y="57150"/>
                </a:lnTo>
                <a:lnTo>
                  <a:pt x="663574" y="57150"/>
                </a:lnTo>
                <a:lnTo>
                  <a:pt x="720725" y="85725"/>
                </a:lnTo>
                <a:lnTo>
                  <a:pt x="663574" y="114300"/>
                </a:lnTo>
                <a:close/>
              </a:path>
            </a:pathLst>
          </a:custGeom>
          <a:solidFill>
            <a:srgbClr val="FF99CC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https://d.book118.com/788004042124006024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00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JhengHei</vt:lpstr>
      <vt:lpstr>Times New Roman</vt:lpstr>
      <vt:lpstr>宋体</vt:lpstr>
      <vt:lpstr>Office Theme</vt:lpstr>
      <vt:lpstr>
血栓与止血检验的质量控制</vt:lpstr>
      <vt:lpstr>PowerPoint Presentation</vt:lpstr>
      <vt:lpstr>一、检测系统的要求</vt:lpstr>
      <vt:lpstr>批内精密度：</vt:lpstr>
      <vt:lpstr>携带污染率</vt:lpstr>
      <vt:lpstr>准确度：</vt:lpstr>
      <vt:lpstr>二、室内质量控制的方法及要求</vt:lpstr>
      <vt:lpstr>室内质量控制</vt:lpstr>
      <vt:lpstr>室内质量控制</vt:lpstr>
      <vt:lpstr>三、血凝仪之间的比对试验</vt:lpstr>
      <vt:lpstr>血凝仪之间的比对试验</vt:lpstr>
      <vt:lpstr>四、参考范围的确定</vt:lpstr>
      <vt:lpstr>正常对照</vt:lpstr>
      <vt:lpstr>参考范围的验证：</vt:lpstr>
      <vt:lpstr>五、标本采集说明</vt:lpstr>
      <vt:lpstr>各管采血顺序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2024-09-01T04:03:39.828</cp:lastPrinted>
  <dcterms:created xsi:type="dcterms:W3CDTF">2024-08-31T20:03:39Z</dcterms:created>
  <dcterms:modified xsi:type="dcterms:W3CDTF">2024-08-31T20:03:41Z</dcterms:modified>
</cp:coreProperties>
</file>