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A8B6E-CFDC-429B-BF31-61B289E25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5C43D-6C20-457F-AFFF-334B5107F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A48F1-9879-42AE-9F93-E00203B6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01F83-967A-4749-93F3-195DBF59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D47378-C864-46E4-9750-A1D6F47D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0A416B-3B05-444A-8524-3EED87C86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06290-FC1B-4379-9B31-861A0E79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D8E64-8DED-4CC4-90FD-994C5E0BF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80AB12-E0A7-4760-AC02-A795FDE46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CDEDF-290B-42BD-B59F-48C55C75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980DF-9EEC-45BB-BD9D-6E0A96F5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4131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730811" y="2155036"/>
            <a:ext cx="5274945" cy="7442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环境卫生行业报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B6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B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935334"/>
            <a:ext cx="3565525" cy="310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场规模与增长趋势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格局与主要参与者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创新与应用前景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6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与机遇并存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发展趋势预测与建议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97047" y="1881044"/>
            <a:ext cx="5932170" cy="2025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3202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marL="12700" algn="l" rtl="0" eaLnBrk="0">
              <a:lnSpc>
                <a:spcPct val="92000"/>
              </a:lnSpc>
              <a:spcBef>
                <a:spcPts val="4"/>
              </a:spcBef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4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textbox 20"/>
          <p:cNvSpPr/>
          <p:nvPr/>
        </p:nvSpPr>
        <p:spPr>
          <a:xfrm>
            <a:off x="7865319" y="1527228"/>
            <a:ext cx="3278504" cy="4256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4"/>
              </a:lnSpc>
            </a:pPr>
            <a:endParaRPr lang="Arial" altLang="Arial" sz="100"/>
          </a:p>
          <a:p>
            <a:pPr marL="13795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700"/>
          </a:p>
          <a:p>
            <a:pPr marL="65923" indent="571" algn="l" rtl="0" eaLnBrk="0">
              <a:lnSpc>
                <a:spcPct val="186000"/>
              </a:lnSpc>
              <a:spcBef>
                <a:spcPts val="63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生行业是指通过科学的方法和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手段，对生活和生产环境中的各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种有害因素进行监测、评价和控制，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以保障人体健康和环境安全的行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519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1700"/>
          </a:p>
          <a:p>
            <a:pPr algn="l" rtl="0" eaLnBrk="0">
              <a:lnSpc>
                <a:spcPct val="153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66875" indent="-571" algn="l" rtl="0" eaLnBrk="0">
              <a:lnSpc>
                <a:spcPct val="186000"/>
              </a:lnSpc>
              <a:spcBef>
                <a:spcPts val="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务对象和业务范围的不同，环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境卫生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行业可分为城市环境卫生、工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业环境卫生、农村环境卫生等子领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442263" y="318468"/>
            <a:ext cx="4980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行业定义及分类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801860" y="4282080"/>
            <a:ext cx="6845934" cy="1153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94"/>
              </a:lnSpc>
            </a:pPr>
            <a:endParaRPr lang="Arial" altLang="Arial" sz="100"/>
          </a:p>
          <a:p>
            <a:pPr marL="151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marL="12700" indent="9144" algn="l" rtl="0" eaLnBrk="0">
              <a:lnSpc>
                <a:spcPct val="151000"/>
              </a:lnSpc>
              <a:spcBef>
                <a:spcPts val="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当前，环境卫生行业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已经成为国民经济和社会发展的重要组成部分，业务范围   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不断扩大，技术水平不断提高，为保障人民健康和生态环境安全做出了积极贡献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877811" y="1746863"/>
            <a:ext cx="6499859" cy="1136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13681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3843" indent="-1143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生行业经历了从无到有、从单一到综合的发展历程，逐渐形成了较为完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善的业务体系和法规标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历程及现状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7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B6FF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" name="picture 7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2" name="textbox 72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89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marL="228868" algn="l" rtl="0" eaLnBrk="0">
              <a:lnSpc>
                <a:spcPct val="95000"/>
              </a:lnSpc>
              <a:spcBef>
                <a:spcPts val="4"/>
              </a:spcBef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标准体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</a:t>
            </a:r>
            <a:endParaRPr lang="Microsoft YaHei" altLang="Microsoft YaHei" sz="1500"/>
          </a:p>
          <a:p>
            <a:pPr marL="229239" algn="l" rtl="0" eaLnBrk="0">
              <a:lnSpc>
                <a:spcPct val="86000"/>
              </a:lnSpc>
              <a:spcBef>
                <a:spcPts val="1509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环境卫生行业建立了较为完善的标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1300"/>
          </a:p>
          <a:p>
            <a:pPr marL="228210" algn="l" rtl="0" eaLnBrk="0">
              <a:lnSpc>
                <a:spcPts val="2428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体系，包括环境质量标准、污染物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</a:t>
            </a:r>
            <a:endParaRPr lang="Microsoft YaHei" altLang="Microsoft YaHei" sz="1300"/>
          </a:p>
          <a:p>
            <a:pPr marL="227696" algn="l" rtl="0" eaLnBrk="0">
              <a:lnSpc>
                <a:spcPts val="2431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放标准、检测方法标准等，为行业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229239" algn="l" rtl="0" eaLnBrk="0">
              <a:lnSpc>
                <a:spcPts val="2427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规范化发展提供了技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支撑。</a:t>
            </a:r>
            <a:endParaRPr lang="Microsoft YaHei" altLang="Microsoft YaHei" sz="1300"/>
          </a:p>
        </p:txBody>
      </p:sp>
      <p:sp>
        <p:nvSpPr>
          <p:cNvPr id="73" name="textbox 73"/>
          <p:cNvSpPr/>
          <p:nvPr/>
        </p:nvSpPr>
        <p:spPr>
          <a:xfrm>
            <a:off x="644564" y="1460339"/>
            <a:ext cx="2904489" cy="1626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2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23015" algn="l" rtl="0" eaLnBrk="0">
              <a:lnSpc>
                <a:spcPct val="95000"/>
              </a:lnSpc>
              <a:spcBef>
                <a:spcPts val="39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国家出台了一系列政策法规，如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《环</a:t>
            </a:r>
            <a:endParaRPr lang="Microsoft YaHei" altLang="Microsoft YaHei" sz="1300"/>
          </a:p>
          <a:p>
            <a:pPr marL="134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境保护法》、《大气污染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防治法》等，</a:t>
            </a:r>
            <a:endParaRPr lang="Microsoft YaHei" altLang="Microsoft YaHei" sz="1300"/>
          </a:p>
          <a:p>
            <a:pPr marL="165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为环境卫生行业的发展提供了法律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201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障和政策支持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4" name="textbox 74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规及标准体系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picture 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6" name="textbox 96"/>
          <p:cNvSpPr/>
          <p:nvPr/>
        </p:nvSpPr>
        <p:spPr>
          <a:xfrm>
            <a:off x="612164" y="1883977"/>
            <a:ext cx="5916929" cy="2020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691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1060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市场规模与增长趋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435702" y="1925286"/>
            <a:ext cx="3294413" cy="3432909"/>
            <a:chExt cx="3294413" cy="3432909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3294412" cy="1647208"/>
            </a:xfrm>
            <a:custGeom>
              <a:rect l="0" t="0" r="0" b="0"/>
              <a:pathLst>
                <a:path w="5188" h="2594">
                  <a:moveTo>
                    <a:pt x="0" y="2594"/>
                  </a:moveTo>
                  <a:cubicBezTo>
                    <a:pt x="0" y="1161"/>
                    <a:pt x="1161" y="0"/>
                    <a:pt x="2594" y="0"/>
                  </a:cubicBezTo>
                  <a:lnTo>
                    <a:pt x="2594" y="0"/>
                  </a:lnTo>
                  <a:cubicBezTo>
                    <a:pt x="4026" y="0"/>
                    <a:pt x="5188" y="1161"/>
                    <a:pt x="5188" y="2594"/>
                  </a:cubicBezTo>
                  <a:lnTo>
                    <a:pt x="5188" y="2594"/>
                  </a:lnTo>
                  <a:cubicBezTo>
                    <a:pt x="5188" y="2594"/>
                    <a:pt x="5188" y="2594"/>
                    <a:pt x="5188" y="2594"/>
                  </a:cubicBezTo>
                  <a:lnTo>
                    <a:pt x="5188" y="2594"/>
                  </a:lnTo>
                  <a:lnTo>
                    <a:pt x="3891" y="2594"/>
                  </a:lnTo>
                  <a:lnTo>
                    <a:pt x="3891" y="2594"/>
                  </a:lnTo>
                  <a:lnTo>
                    <a:pt x="3891" y="2594"/>
                  </a:lnTo>
                  <a:cubicBezTo>
                    <a:pt x="3891" y="1877"/>
                    <a:pt x="3310" y="1297"/>
                    <a:pt x="2594" y="1297"/>
                  </a:cubicBezTo>
                  <a:lnTo>
                    <a:pt x="2594" y="1297"/>
                  </a:lnTo>
                  <a:cubicBezTo>
                    <a:pt x="1877" y="1297"/>
                    <a:pt x="1297" y="1877"/>
                    <a:pt x="1297" y="2594"/>
                  </a:cubicBezTo>
                  <a:lnTo>
                    <a:pt x="1297" y="2594"/>
                  </a:lnTo>
                  <a:cubicBezTo>
                    <a:pt x="1297" y="2594"/>
                    <a:pt x="1297" y="2594"/>
                    <a:pt x="1297" y="2594"/>
                  </a:cubicBezTo>
                  <a:lnTo>
                    <a:pt x="0" y="2594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1785700"/>
              <a:ext cx="3294412" cy="1647208"/>
            </a:xfrm>
            <a:custGeom>
              <a:rect l="0" t="0" r="0" b="0"/>
              <a:pathLst>
                <a:path w="5188" h="2594">
                  <a:moveTo>
                    <a:pt x="5188" y="0"/>
                  </a:moveTo>
                  <a:cubicBezTo>
                    <a:pt x="5188" y="1432"/>
                    <a:pt x="4026" y="2594"/>
                    <a:pt x="2594" y="2594"/>
                  </a:cubicBezTo>
                  <a:lnTo>
                    <a:pt x="2594" y="2594"/>
                  </a:lnTo>
                  <a:cubicBezTo>
                    <a:pt x="1161" y="2594"/>
                    <a:pt x="0" y="1432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lnTo>
                    <a:pt x="1297" y="0"/>
                  </a:lnTo>
                  <a:lnTo>
                    <a:pt x="1297" y="0"/>
                  </a:lnTo>
                  <a:lnTo>
                    <a:pt x="1297" y="0"/>
                  </a:lnTo>
                  <a:cubicBezTo>
                    <a:pt x="1297" y="716"/>
                    <a:pt x="1877" y="1297"/>
                    <a:pt x="2594" y="1297"/>
                  </a:cubicBezTo>
                  <a:lnTo>
                    <a:pt x="2594" y="1297"/>
                  </a:lnTo>
                  <a:cubicBezTo>
                    <a:pt x="3310" y="1297"/>
                    <a:pt x="3891" y="716"/>
                    <a:pt x="3891" y="0"/>
                  </a:cubicBezTo>
                  <a:lnTo>
                    <a:pt x="3891" y="0"/>
                  </a:lnTo>
                  <a:cubicBezTo>
                    <a:pt x="3891" y="0"/>
                    <a:pt x="3891" y="0"/>
                    <a:pt x="3891" y="0"/>
                  </a:cubicBezTo>
                  <a:lnTo>
                    <a:pt x="5188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1263396" y="1433593"/>
              <a:ext cx="768144" cy="703933"/>
            </a:xfrm>
            <a:custGeom>
              <a:rect l="0" t="0" r="0" b="0"/>
              <a:pathLst>
                <a:path w="1209" h="1108">
                  <a:moveTo>
                    <a:pt x="364" y="1047"/>
                  </a:moveTo>
                  <a:lnTo>
                    <a:pt x="439" y="1047"/>
                  </a:lnTo>
                  <a:lnTo>
                    <a:pt x="439" y="1047"/>
                  </a:lnTo>
                  <a:lnTo>
                    <a:pt x="457" y="1026"/>
                  </a:lnTo>
                  <a:lnTo>
                    <a:pt x="475" y="1003"/>
                  </a:lnTo>
                  <a:lnTo>
                    <a:pt x="490" y="978"/>
                  </a:lnTo>
                  <a:lnTo>
                    <a:pt x="504" y="950"/>
                  </a:lnTo>
                  <a:lnTo>
                    <a:pt x="515" y="921"/>
                  </a:lnTo>
                  <a:lnTo>
                    <a:pt x="522" y="888"/>
                  </a:lnTo>
                  <a:lnTo>
                    <a:pt x="528" y="853"/>
                  </a:lnTo>
                  <a:lnTo>
                    <a:pt x="533" y="815"/>
                  </a:lnTo>
                  <a:lnTo>
                    <a:pt x="520" y="815"/>
                  </a:lnTo>
                  <a:lnTo>
                    <a:pt x="520" y="815"/>
                  </a:lnTo>
                  <a:lnTo>
                    <a:pt x="511" y="815"/>
                  </a:lnTo>
                  <a:lnTo>
                    <a:pt x="504" y="813"/>
                  </a:lnTo>
                  <a:lnTo>
                    <a:pt x="495" y="809"/>
                  </a:lnTo>
                  <a:lnTo>
                    <a:pt x="490" y="803"/>
                  </a:lnTo>
                  <a:lnTo>
                    <a:pt x="486" y="797"/>
                  </a:lnTo>
                  <a:lnTo>
                    <a:pt x="481" y="791"/>
                  </a:lnTo>
                  <a:lnTo>
                    <a:pt x="478" y="782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7" y="775"/>
                  </a:lnTo>
                  <a:lnTo>
                    <a:pt x="478" y="765"/>
                  </a:lnTo>
                  <a:lnTo>
                    <a:pt x="481" y="759"/>
                  </a:lnTo>
                  <a:lnTo>
                    <a:pt x="486" y="750"/>
                  </a:lnTo>
                  <a:lnTo>
                    <a:pt x="490" y="745"/>
                  </a:lnTo>
                  <a:lnTo>
                    <a:pt x="495" y="739"/>
                  </a:lnTo>
                  <a:lnTo>
                    <a:pt x="504" y="736"/>
                  </a:lnTo>
                  <a:lnTo>
                    <a:pt x="511" y="733"/>
                  </a:lnTo>
                  <a:lnTo>
                    <a:pt x="520" y="732"/>
                  </a:lnTo>
                  <a:lnTo>
                    <a:pt x="541" y="732"/>
                  </a:lnTo>
                  <a:lnTo>
                    <a:pt x="541" y="732"/>
                  </a:lnTo>
                  <a:lnTo>
                    <a:pt x="510" y="701"/>
                  </a:lnTo>
                  <a:lnTo>
                    <a:pt x="481" y="668"/>
                  </a:lnTo>
                  <a:lnTo>
                    <a:pt x="454" y="635"/>
                  </a:lnTo>
                  <a:lnTo>
                    <a:pt x="429" y="598"/>
                  </a:lnTo>
                  <a:lnTo>
                    <a:pt x="412" y="627"/>
                  </a:lnTo>
                  <a:lnTo>
                    <a:pt x="412" y="627"/>
                  </a:lnTo>
                  <a:lnTo>
                    <a:pt x="339" y="583"/>
                  </a:lnTo>
                  <a:lnTo>
                    <a:pt x="303" y="561"/>
                  </a:lnTo>
                  <a:lnTo>
                    <a:pt x="268" y="536"/>
                  </a:lnTo>
                  <a:lnTo>
                    <a:pt x="233" y="512"/>
                  </a:lnTo>
                  <a:lnTo>
                    <a:pt x="200" y="483"/>
                  </a:lnTo>
                  <a:lnTo>
                    <a:pt x="168" y="454"/>
                  </a:lnTo>
                  <a:lnTo>
                    <a:pt x="154" y="438"/>
                  </a:lnTo>
                  <a:lnTo>
                    <a:pt x="139" y="422"/>
                  </a:lnTo>
                  <a:lnTo>
                    <a:pt x="139" y="422"/>
                  </a:lnTo>
                  <a:lnTo>
                    <a:pt x="124" y="405"/>
                  </a:lnTo>
                  <a:lnTo>
                    <a:pt x="112" y="388"/>
                  </a:lnTo>
                  <a:lnTo>
                    <a:pt x="99" y="368"/>
                  </a:lnTo>
                  <a:lnTo>
                    <a:pt x="86" y="349"/>
                  </a:lnTo>
                  <a:lnTo>
                    <a:pt x="74" y="329"/>
                  </a:lnTo>
                  <a:lnTo>
                    <a:pt x="64" y="307"/>
                  </a:lnTo>
                  <a:lnTo>
                    <a:pt x="53" y="286"/>
                  </a:lnTo>
                  <a:lnTo>
                    <a:pt x="44" y="264"/>
                  </a:lnTo>
                  <a:lnTo>
                    <a:pt x="36" y="240"/>
                  </a:lnTo>
                  <a:lnTo>
                    <a:pt x="28" y="214"/>
                  </a:lnTo>
                  <a:lnTo>
                    <a:pt x="22" y="188"/>
                  </a:lnTo>
                  <a:lnTo>
                    <a:pt x="15" y="161"/>
                  </a:lnTo>
                  <a:lnTo>
                    <a:pt x="11" y="132"/>
                  </a:lnTo>
                  <a:lnTo>
                    <a:pt x="7" y="102"/>
                  </a:lnTo>
                  <a:lnTo>
                    <a:pt x="4" y="72"/>
                  </a:lnTo>
                  <a:lnTo>
                    <a:pt x="3" y="40"/>
                  </a:lnTo>
                  <a:lnTo>
                    <a:pt x="0" y="0"/>
                  </a:lnTo>
                  <a:lnTo>
                    <a:pt x="40" y="8"/>
                  </a:lnTo>
                  <a:lnTo>
                    <a:pt x="292" y="67"/>
                  </a:lnTo>
                  <a:lnTo>
                    <a:pt x="308" y="71"/>
                  </a:lnTo>
                  <a:lnTo>
                    <a:pt x="308" y="71"/>
                  </a:lnTo>
                  <a:lnTo>
                    <a:pt x="313" y="28"/>
                  </a:lnTo>
                  <a:lnTo>
                    <a:pt x="579" y="28"/>
                  </a:lnTo>
                  <a:lnTo>
                    <a:pt x="636" y="28"/>
                  </a:lnTo>
                  <a:lnTo>
                    <a:pt x="902" y="28"/>
                  </a:lnTo>
                  <a:lnTo>
                    <a:pt x="902" y="28"/>
                  </a:lnTo>
                  <a:lnTo>
                    <a:pt x="906" y="69"/>
                  </a:lnTo>
                  <a:lnTo>
                    <a:pt x="919" y="67"/>
                  </a:lnTo>
                  <a:lnTo>
                    <a:pt x="1170" y="8"/>
                  </a:lnTo>
                  <a:lnTo>
                    <a:pt x="1209" y="0"/>
                  </a:lnTo>
                  <a:lnTo>
                    <a:pt x="1208" y="40"/>
                  </a:lnTo>
                  <a:lnTo>
                    <a:pt x="1208" y="40"/>
                  </a:lnTo>
                  <a:lnTo>
                    <a:pt x="1207" y="72"/>
                  </a:lnTo>
                  <a:lnTo>
                    <a:pt x="1203" y="102"/>
                  </a:lnTo>
                  <a:lnTo>
                    <a:pt x="1199" y="132"/>
                  </a:lnTo>
                  <a:lnTo>
                    <a:pt x="1194" y="161"/>
                  </a:lnTo>
                  <a:lnTo>
                    <a:pt x="1188" y="188"/>
                  </a:lnTo>
                  <a:lnTo>
                    <a:pt x="1181" y="214"/>
                  </a:lnTo>
                  <a:lnTo>
                    <a:pt x="1175" y="240"/>
                  </a:lnTo>
                  <a:lnTo>
                    <a:pt x="1165" y="264"/>
                  </a:lnTo>
                  <a:lnTo>
                    <a:pt x="1157" y="286"/>
                  </a:lnTo>
                  <a:lnTo>
                    <a:pt x="1146" y="307"/>
                  </a:lnTo>
                  <a:lnTo>
                    <a:pt x="1134" y="329"/>
                  </a:lnTo>
                  <a:lnTo>
                    <a:pt x="1123" y="349"/>
                  </a:lnTo>
                  <a:lnTo>
                    <a:pt x="1111" y="368"/>
                  </a:lnTo>
                  <a:lnTo>
                    <a:pt x="1098" y="388"/>
                  </a:lnTo>
                  <a:lnTo>
                    <a:pt x="1084" y="405"/>
                  </a:lnTo>
                  <a:lnTo>
                    <a:pt x="1070" y="422"/>
                  </a:lnTo>
                  <a:lnTo>
                    <a:pt x="1070" y="422"/>
                  </a:lnTo>
                  <a:lnTo>
                    <a:pt x="1055" y="438"/>
                  </a:lnTo>
                  <a:lnTo>
                    <a:pt x="1040" y="454"/>
                  </a:lnTo>
                  <a:lnTo>
                    <a:pt x="1010" y="483"/>
                  </a:lnTo>
                  <a:lnTo>
                    <a:pt x="977" y="512"/>
                  </a:lnTo>
                  <a:lnTo>
                    <a:pt x="942" y="536"/>
                  </a:lnTo>
                  <a:lnTo>
                    <a:pt x="908" y="561"/>
                  </a:lnTo>
                  <a:lnTo>
                    <a:pt x="872" y="583"/>
                  </a:lnTo>
                  <a:lnTo>
                    <a:pt x="799" y="627"/>
                  </a:lnTo>
                  <a:lnTo>
                    <a:pt x="783" y="601"/>
                  </a:lnTo>
                  <a:lnTo>
                    <a:pt x="783" y="601"/>
                  </a:lnTo>
                  <a:lnTo>
                    <a:pt x="759" y="638"/>
                  </a:lnTo>
                  <a:lnTo>
                    <a:pt x="733" y="671"/>
                  </a:lnTo>
                  <a:lnTo>
                    <a:pt x="705" y="703"/>
                  </a:lnTo>
                  <a:lnTo>
                    <a:pt x="674" y="732"/>
                  </a:lnTo>
                  <a:lnTo>
                    <a:pt x="694" y="732"/>
                  </a:lnTo>
                  <a:lnTo>
                    <a:pt x="694" y="732"/>
                  </a:lnTo>
                  <a:lnTo>
                    <a:pt x="702" y="733"/>
                  </a:lnTo>
                  <a:lnTo>
                    <a:pt x="710" y="736"/>
                  </a:lnTo>
                  <a:lnTo>
                    <a:pt x="717" y="739"/>
                  </a:lnTo>
                  <a:lnTo>
                    <a:pt x="723" y="745"/>
                  </a:lnTo>
                  <a:lnTo>
                    <a:pt x="728" y="750"/>
                  </a:lnTo>
                  <a:lnTo>
                    <a:pt x="733" y="759"/>
                  </a:lnTo>
                  <a:lnTo>
                    <a:pt x="735" y="76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75"/>
                  </a:lnTo>
                  <a:lnTo>
                    <a:pt x="735" y="782"/>
                  </a:lnTo>
                  <a:lnTo>
                    <a:pt x="733" y="791"/>
                  </a:lnTo>
                  <a:lnTo>
                    <a:pt x="728" y="797"/>
                  </a:lnTo>
                  <a:lnTo>
                    <a:pt x="723" y="803"/>
                  </a:lnTo>
                  <a:lnTo>
                    <a:pt x="717" y="809"/>
                  </a:lnTo>
                  <a:lnTo>
                    <a:pt x="710" y="813"/>
                  </a:lnTo>
                  <a:lnTo>
                    <a:pt x="702" y="815"/>
                  </a:lnTo>
                  <a:lnTo>
                    <a:pt x="694" y="815"/>
                  </a:lnTo>
                  <a:lnTo>
                    <a:pt x="681" y="815"/>
                  </a:lnTo>
                  <a:lnTo>
                    <a:pt x="681" y="815"/>
                  </a:lnTo>
                  <a:lnTo>
                    <a:pt x="686" y="853"/>
                  </a:lnTo>
                  <a:lnTo>
                    <a:pt x="691" y="888"/>
                  </a:lnTo>
                  <a:lnTo>
                    <a:pt x="700" y="921"/>
                  </a:lnTo>
                  <a:lnTo>
                    <a:pt x="711" y="950"/>
                  </a:lnTo>
                  <a:lnTo>
                    <a:pt x="724" y="978"/>
                  </a:lnTo>
                  <a:lnTo>
                    <a:pt x="740" y="1003"/>
                  </a:lnTo>
                  <a:lnTo>
                    <a:pt x="757" y="1026"/>
                  </a:lnTo>
                  <a:lnTo>
                    <a:pt x="776" y="1047"/>
                  </a:lnTo>
                  <a:lnTo>
                    <a:pt x="853" y="1047"/>
                  </a:lnTo>
                  <a:lnTo>
                    <a:pt x="872" y="1108"/>
                  </a:lnTo>
                  <a:lnTo>
                    <a:pt x="346" y="1108"/>
                  </a:lnTo>
                  <a:lnTo>
                    <a:pt x="364" y="1047"/>
                  </a:lnTo>
                  <a:lnTo>
                    <a:pt x="364" y="1047"/>
                  </a:lnTo>
                  <a:close/>
                  <a:moveTo>
                    <a:pt x="908" y="133"/>
                  </a:moveTo>
                  <a:lnTo>
                    <a:pt x="908" y="133"/>
                  </a:lnTo>
                  <a:lnTo>
                    <a:pt x="907" y="192"/>
                  </a:lnTo>
                  <a:lnTo>
                    <a:pt x="902" y="248"/>
                  </a:lnTo>
                  <a:lnTo>
                    <a:pt x="895" y="302"/>
                  </a:lnTo>
                  <a:lnTo>
                    <a:pt x="885" y="354"/>
                  </a:lnTo>
                  <a:lnTo>
                    <a:pt x="880" y="379"/>
                  </a:lnTo>
                  <a:lnTo>
                    <a:pt x="874" y="405"/>
                  </a:lnTo>
                  <a:lnTo>
                    <a:pt x="865" y="428"/>
                  </a:lnTo>
                  <a:lnTo>
                    <a:pt x="858" y="453"/>
                  </a:lnTo>
                  <a:lnTo>
                    <a:pt x="848" y="475"/>
                  </a:lnTo>
                  <a:lnTo>
                    <a:pt x="838" y="498"/>
                  </a:lnTo>
                  <a:lnTo>
                    <a:pt x="830" y="520"/>
                  </a:lnTo>
                  <a:lnTo>
                    <a:pt x="819" y="542"/>
                  </a:lnTo>
                  <a:lnTo>
                    <a:pt x="819" y="542"/>
                  </a:lnTo>
                  <a:lnTo>
                    <a:pt x="875" y="507"/>
                  </a:lnTo>
                  <a:lnTo>
                    <a:pt x="901" y="488"/>
                  </a:lnTo>
                  <a:lnTo>
                    <a:pt x="928" y="469"/>
                  </a:lnTo>
                  <a:lnTo>
                    <a:pt x="953" y="449"/>
                  </a:lnTo>
                  <a:lnTo>
                    <a:pt x="977" y="427"/>
                  </a:lnTo>
                  <a:lnTo>
                    <a:pt x="1001" y="405"/>
                  </a:lnTo>
                  <a:lnTo>
                    <a:pt x="1023" y="380"/>
                  </a:lnTo>
                  <a:lnTo>
                    <a:pt x="1023" y="380"/>
                  </a:lnTo>
                  <a:lnTo>
                    <a:pt x="1046" y="352"/>
                  </a:lnTo>
                  <a:lnTo>
                    <a:pt x="1066" y="322"/>
                  </a:lnTo>
                  <a:lnTo>
                    <a:pt x="1084" y="289"/>
                  </a:lnTo>
                  <a:lnTo>
                    <a:pt x="1094" y="271"/>
                  </a:lnTo>
                  <a:lnTo>
                    <a:pt x="1101" y="254"/>
                  </a:lnTo>
                  <a:lnTo>
                    <a:pt x="1109" y="235"/>
                  </a:lnTo>
                  <a:lnTo>
                    <a:pt x="1116" y="216"/>
                  </a:lnTo>
                  <a:lnTo>
                    <a:pt x="1122" y="194"/>
                  </a:lnTo>
                  <a:lnTo>
                    <a:pt x="1127" y="173"/>
                  </a:lnTo>
                  <a:lnTo>
                    <a:pt x="1132" y="150"/>
                  </a:lnTo>
                  <a:lnTo>
                    <a:pt x="1137" y="128"/>
                  </a:lnTo>
                  <a:lnTo>
                    <a:pt x="1141" y="104"/>
                  </a:lnTo>
                  <a:lnTo>
                    <a:pt x="1143" y="80"/>
                  </a:lnTo>
                  <a:lnTo>
                    <a:pt x="970" y="118"/>
                  </a:lnTo>
                  <a:lnTo>
                    <a:pt x="989" y="159"/>
                  </a:lnTo>
                  <a:lnTo>
                    <a:pt x="931" y="186"/>
                  </a:lnTo>
                  <a:lnTo>
                    <a:pt x="908" y="133"/>
                  </a:lnTo>
                  <a:lnTo>
                    <a:pt x="908" y="133"/>
                  </a:lnTo>
                  <a:close/>
                  <a:moveTo>
                    <a:pt x="399" y="546"/>
                  </a:moveTo>
                  <a:lnTo>
                    <a:pt x="399" y="546"/>
                  </a:lnTo>
                  <a:lnTo>
                    <a:pt x="386" y="524"/>
                  </a:lnTo>
                  <a:lnTo>
                    <a:pt x="377" y="500"/>
                  </a:lnTo>
                  <a:lnTo>
                    <a:pt x="367" y="477"/>
                  </a:lnTo>
                  <a:lnTo>
                    <a:pt x="357" y="454"/>
                  </a:lnTo>
                  <a:lnTo>
                    <a:pt x="350" y="428"/>
                  </a:lnTo>
                  <a:lnTo>
                    <a:pt x="341" y="405"/>
                  </a:lnTo>
                  <a:lnTo>
                    <a:pt x="335" y="378"/>
                  </a:lnTo>
                  <a:lnTo>
                    <a:pt x="329" y="352"/>
                  </a:lnTo>
                  <a:lnTo>
                    <a:pt x="323" y="327"/>
                  </a:lnTo>
                  <a:lnTo>
                    <a:pt x="319" y="298"/>
                  </a:lnTo>
                  <a:lnTo>
                    <a:pt x="315" y="270"/>
                  </a:lnTo>
                  <a:lnTo>
                    <a:pt x="313" y="242"/>
                  </a:lnTo>
                  <a:lnTo>
                    <a:pt x="309" y="213"/>
                  </a:lnTo>
                  <a:lnTo>
                    <a:pt x="308" y="184"/>
                  </a:lnTo>
                  <a:lnTo>
                    <a:pt x="307" y="124"/>
                  </a:lnTo>
                  <a:lnTo>
                    <a:pt x="279" y="186"/>
                  </a:lnTo>
                  <a:lnTo>
                    <a:pt x="222" y="159"/>
                  </a:lnTo>
                  <a:lnTo>
                    <a:pt x="241" y="118"/>
                  </a:lnTo>
                  <a:lnTo>
                    <a:pt x="68" y="80"/>
                  </a:lnTo>
                  <a:lnTo>
                    <a:pt x="68" y="80"/>
                  </a:lnTo>
                  <a:lnTo>
                    <a:pt x="71" y="104"/>
                  </a:lnTo>
                  <a:lnTo>
                    <a:pt x="73" y="128"/>
                  </a:lnTo>
                  <a:lnTo>
                    <a:pt x="77" y="150"/>
                  </a:lnTo>
                  <a:lnTo>
                    <a:pt x="83" y="173"/>
                  </a:lnTo>
                  <a:lnTo>
                    <a:pt x="88" y="194"/>
                  </a:lnTo>
                  <a:lnTo>
                    <a:pt x="94" y="216"/>
                  </a:lnTo>
                  <a:lnTo>
                    <a:pt x="101" y="235"/>
                  </a:lnTo>
                  <a:lnTo>
                    <a:pt x="108" y="254"/>
                  </a:lnTo>
                  <a:lnTo>
                    <a:pt x="117" y="271"/>
                  </a:lnTo>
                  <a:lnTo>
                    <a:pt x="124" y="289"/>
                  </a:lnTo>
                  <a:lnTo>
                    <a:pt x="144" y="322"/>
                  </a:lnTo>
                  <a:lnTo>
                    <a:pt x="165" y="352"/>
                  </a:lnTo>
                  <a:lnTo>
                    <a:pt x="187" y="380"/>
                  </a:lnTo>
                  <a:lnTo>
                    <a:pt x="187" y="380"/>
                  </a:lnTo>
                  <a:lnTo>
                    <a:pt x="210" y="406"/>
                  </a:lnTo>
                  <a:lnTo>
                    <a:pt x="233" y="428"/>
                  </a:lnTo>
                  <a:lnTo>
                    <a:pt x="259" y="451"/>
                  </a:lnTo>
                  <a:lnTo>
                    <a:pt x="286" y="471"/>
                  </a:lnTo>
                  <a:lnTo>
                    <a:pt x="313" y="491"/>
                  </a:lnTo>
                  <a:lnTo>
                    <a:pt x="341" y="510"/>
                  </a:lnTo>
                  <a:lnTo>
                    <a:pt x="399" y="546"/>
                  </a:lnTo>
                  <a:lnTo>
                    <a:pt x="399" y="546"/>
                  </a:lnTo>
                  <a:close/>
                  <a:moveTo>
                    <a:pt x="372" y="85"/>
                  </a:moveTo>
                  <a:lnTo>
                    <a:pt x="372" y="85"/>
                  </a:lnTo>
                  <a:lnTo>
                    <a:pt x="372" y="146"/>
                  </a:lnTo>
                  <a:lnTo>
                    <a:pt x="375" y="208"/>
                  </a:lnTo>
                  <a:lnTo>
                    <a:pt x="378" y="237"/>
                  </a:lnTo>
                  <a:lnTo>
                    <a:pt x="382" y="267"/>
                  </a:lnTo>
                  <a:lnTo>
                    <a:pt x="385" y="296"/>
                  </a:lnTo>
                  <a:lnTo>
                    <a:pt x="391" y="325"/>
                  </a:lnTo>
                  <a:lnTo>
                    <a:pt x="391" y="325"/>
                  </a:lnTo>
                  <a:lnTo>
                    <a:pt x="397" y="352"/>
                  </a:lnTo>
                  <a:lnTo>
                    <a:pt x="405" y="382"/>
                  </a:lnTo>
                  <a:lnTo>
                    <a:pt x="415" y="410"/>
                  </a:lnTo>
                  <a:lnTo>
                    <a:pt x="426" y="438"/>
                  </a:lnTo>
                  <a:lnTo>
                    <a:pt x="438" y="465"/>
                  </a:lnTo>
                  <a:lnTo>
                    <a:pt x="450" y="491"/>
                  </a:lnTo>
                  <a:lnTo>
                    <a:pt x="466" y="518"/>
                  </a:lnTo>
                  <a:lnTo>
                    <a:pt x="482" y="545"/>
                  </a:lnTo>
                  <a:lnTo>
                    <a:pt x="482" y="545"/>
                  </a:lnTo>
                  <a:lnTo>
                    <a:pt x="487" y="548"/>
                  </a:lnTo>
                  <a:lnTo>
                    <a:pt x="490" y="551"/>
                  </a:lnTo>
                  <a:lnTo>
                    <a:pt x="494" y="553"/>
                  </a:lnTo>
                  <a:lnTo>
                    <a:pt x="498" y="554"/>
                  </a:lnTo>
                  <a:lnTo>
                    <a:pt x="504" y="554"/>
                  </a:lnTo>
                  <a:lnTo>
                    <a:pt x="509" y="554"/>
                  </a:lnTo>
                  <a:lnTo>
                    <a:pt x="513" y="553"/>
                  </a:lnTo>
                  <a:lnTo>
                    <a:pt x="519" y="551"/>
                  </a:lnTo>
                  <a:lnTo>
                    <a:pt x="519" y="551"/>
                  </a:lnTo>
                  <a:lnTo>
                    <a:pt x="522" y="547"/>
                  </a:lnTo>
                  <a:lnTo>
                    <a:pt x="525" y="543"/>
                  </a:lnTo>
                  <a:lnTo>
                    <a:pt x="526" y="538"/>
                  </a:lnTo>
                  <a:lnTo>
                    <a:pt x="527" y="534"/>
                  </a:lnTo>
                  <a:lnTo>
                    <a:pt x="528" y="530"/>
                  </a:lnTo>
                  <a:lnTo>
                    <a:pt x="527" y="524"/>
                  </a:lnTo>
                  <a:lnTo>
                    <a:pt x="526" y="520"/>
                  </a:lnTo>
                  <a:lnTo>
                    <a:pt x="524" y="515"/>
                  </a:lnTo>
                  <a:lnTo>
                    <a:pt x="524" y="515"/>
                  </a:lnTo>
                  <a:lnTo>
                    <a:pt x="509" y="492"/>
                  </a:lnTo>
                  <a:lnTo>
                    <a:pt x="494" y="467"/>
                  </a:lnTo>
                  <a:lnTo>
                    <a:pt x="482" y="443"/>
                  </a:lnTo>
                  <a:lnTo>
                    <a:pt x="472" y="418"/>
                  </a:lnTo>
                  <a:lnTo>
                    <a:pt x="462" y="393"/>
                  </a:lnTo>
                  <a:lnTo>
                    <a:pt x="454" y="367"/>
                  </a:lnTo>
                  <a:lnTo>
                    <a:pt x="446" y="341"/>
                  </a:lnTo>
                  <a:lnTo>
                    <a:pt x="440" y="314"/>
                  </a:lnTo>
                  <a:lnTo>
                    <a:pt x="440" y="314"/>
                  </a:lnTo>
                  <a:lnTo>
                    <a:pt x="434" y="286"/>
                  </a:lnTo>
                  <a:lnTo>
                    <a:pt x="430" y="259"/>
                  </a:lnTo>
                  <a:lnTo>
                    <a:pt x="428" y="231"/>
                  </a:lnTo>
                  <a:lnTo>
                    <a:pt x="426" y="203"/>
                  </a:lnTo>
                  <a:lnTo>
                    <a:pt x="423" y="145"/>
                  </a:lnTo>
                  <a:lnTo>
                    <a:pt x="423" y="85"/>
                  </a:lnTo>
                  <a:lnTo>
                    <a:pt x="423" y="85"/>
                  </a:lnTo>
                  <a:lnTo>
                    <a:pt x="422" y="82"/>
                  </a:lnTo>
                  <a:lnTo>
                    <a:pt x="419" y="77"/>
                  </a:lnTo>
                  <a:lnTo>
                    <a:pt x="418" y="72"/>
                  </a:lnTo>
                  <a:lnTo>
                    <a:pt x="415" y="68"/>
                  </a:lnTo>
                  <a:lnTo>
                    <a:pt x="412" y="66"/>
                  </a:lnTo>
                  <a:lnTo>
                    <a:pt x="407" y="63"/>
                  </a:lnTo>
                  <a:lnTo>
                    <a:pt x="402" y="62"/>
                  </a:lnTo>
                  <a:lnTo>
                    <a:pt x="397" y="61"/>
                  </a:lnTo>
                  <a:lnTo>
                    <a:pt x="397" y="61"/>
                  </a:lnTo>
                  <a:lnTo>
                    <a:pt x="393" y="62"/>
                  </a:lnTo>
                  <a:lnTo>
                    <a:pt x="388" y="63"/>
                  </a:lnTo>
                  <a:lnTo>
                    <a:pt x="383" y="64"/>
                  </a:lnTo>
                  <a:lnTo>
                    <a:pt x="380" y="68"/>
                  </a:lnTo>
                  <a:lnTo>
                    <a:pt x="377" y="71"/>
                  </a:lnTo>
                  <a:lnTo>
                    <a:pt x="375" y="77"/>
                  </a:lnTo>
                  <a:lnTo>
                    <a:pt x="372" y="80"/>
                  </a:lnTo>
                  <a:lnTo>
                    <a:pt x="372" y="85"/>
                  </a:lnTo>
                  <a:lnTo>
                    <a:pt x="372" y="85"/>
                  </a:lnTo>
                  <a:close/>
                </a:path>
              </a:pathLst>
            </a:custGeom>
            <a:solidFill>
              <a:srgbClr val="0089B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1" name="textbox 101"/>
          <p:cNvSpPr/>
          <p:nvPr/>
        </p:nvSpPr>
        <p:spPr>
          <a:xfrm>
            <a:off x="5784436" y="1687162"/>
            <a:ext cx="4496434" cy="623569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sp>
        <p:nvSpPr>
          <p:cNvPr id="102" name="textbox 102"/>
          <p:cNvSpPr/>
          <p:nvPr/>
        </p:nvSpPr>
        <p:spPr>
          <a:xfrm>
            <a:off x="5784436" y="3120755"/>
            <a:ext cx="4496434" cy="623569"/>
          </a:xfrm>
          <a:prstGeom prst="rect">
            <a:avLst/>
          </a:prstGeom>
          <a:solidFill>
            <a:srgbClr val="005B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81437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2000"/>
          </a:p>
        </p:txBody>
      </p:sp>
      <p:sp>
        <p:nvSpPr>
          <p:cNvPr id="103" name="textbox 103"/>
          <p:cNvSpPr/>
          <p:nvPr/>
        </p:nvSpPr>
        <p:spPr>
          <a:xfrm>
            <a:off x="5784436" y="4609991"/>
            <a:ext cx="4496434" cy="623569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099245" algn="l" rtl="0" eaLnBrk="0">
              <a:lnSpc>
                <a:spcPct val="86000"/>
              </a:lnSpc>
              <a:spcBef>
                <a:spcPts val="2"/>
              </a:spcBef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2000"/>
          </a:p>
        </p:txBody>
      </p:sp>
      <p:sp>
        <p:nvSpPr>
          <p:cNvPr id="104" name="textbox 104"/>
          <p:cNvSpPr/>
          <p:nvPr/>
        </p:nvSpPr>
        <p:spPr>
          <a:xfrm>
            <a:off x="5888646" y="5389241"/>
            <a:ext cx="4290695" cy="519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内主要企业包括环卫设备制造商、清洁服务提供商、废弃物</a:t>
            </a:r>
            <a:endParaRPr lang="Microsoft YaHei" altLang="Microsoft YaHei" sz="1200"/>
          </a:p>
          <a:p>
            <a:pPr marL="1687880" algn="l" rtl="0" eaLnBrk="0">
              <a:lnSpc>
                <a:spcPts val="2694"/>
              </a:lnSpc>
            </a:pP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处理企业等</a:t>
            </a:r>
            <a:r>
              <a:rPr sz="11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05" name="textbox 105"/>
          <p:cNvSpPr/>
          <p:nvPr/>
        </p:nvSpPr>
        <p:spPr>
          <a:xfrm>
            <a:off x="5888037" y="3900006"/>
            <a:ext cx="4291329" cy="517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展中国家，由于城市化进程加速和人口增长，环境卫生市场</a:t>
            </a:r>
            <a:endParaRPr lang="Microsoft YaHei" altLang="Microsoft YaHei" sz="1200"/>
          </a:p>
          <a:p>
            <a:pPr marL="1765756" algn="l" rtl="0" eaLnBrk="0">
              <a:lnSpc>
                <a:spcPts val="2680"/>
              </a:lnSpc>
            </a:pPr>
            <a:r>
              <a:rPr sz="11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潜力巨大</a:t>
            </a:r>
            <a:r>
              <a:rPr sz="11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100"/>
          </a:p>
        </p:txBody>
      </p:sp>
      <p:sp>
        <p:nvSpPr>
          <p:cNvPr id="106" name="textbox 106"/>
          <p:cNvSpPr/>
          <p:nvPr/>
        </p:nvSpPr>
        <p:spPr>
          <a:xfrm>
            <a:off x="5888189" y="2447364"/>
            <a:ext cx="4290695" cy="517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36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2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2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环境卫生市场规模已达数千亿美元，其中发达国家占比超过</a:t>
            </a:r>
            <a:endParaRPr lang="Microsoft YaHei" altLang="Microsoft YaHei" sz="1200"/>
          </a:p>
          <a:p>
            <a:pPr marL="1918156" algn="l" rtl="0" eaLnBrk="0">
              <a:lnSpc>
                <a:spcPts val="2672"/>
              </a:lnSpc>
            </a:pPr>
            <a:r>
              <a:rPr sz="11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一半。</a:t>
            </a:r>
            <a:endParaRPr lang="Microsoft YaHei" altLang="Microsoft YaHei" sz="1100"/>
          </a:p>
        </p:txBody>
      </p:sp>
      <p:sp>
        <p:nvSpPr>
          <p:cNvPr id="107" name="textbox 107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9" name="picture 1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5" y="1559286"/>
            <a:ext cx="4492829" cy="4492828"/>
          </a:xfrm>
          <a:prstGeom prst="rect">
            <a:avLst/>
          </a:prstGeom>
        </p:spPr>
      </p:pic>
      <p:sp>
        <p:nvSpPr>
          <p:cNvPr id="130" name="textbox 130"/>
          <p:cNvSpPr/>
          <p:nvPr/>
        </p:nvSpPr>
        <p:spPr>
          <a:xfrm>
            <a:off x="2333180" y="3319073"/>
            <a:ext cx="4023995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1289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些发展中国家，由于政府加大对环境卫生领</a:t>
            </a:r>
            <a:endParaRPr lang="Microsoft YaHei" altLang="Microsoft YaHei" sz="1500"/>
          </a:p>
          <a:p>
            <a:pPr marL="12700" algn="l" rtl="0" eaLnBrk="0">
              <a:lnSpc>
                <a:spcPts val="27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投入，市场增长率甚至超过10%。</a:t>
            </a:r>
            <a:endParaRPr lang="Microsoft YaHei" altLang="Microsoft YaHei" sz="1500"/>
          </a:p>
        </p:txBody>
      </p:sp>
      <p:sp>
        <p:nvSpPr>
          <p:cNvPr id="131" name="textbox 131"/>
          <p:cNvSpPr/>
          <p:nvPr/>
        </p:nvSpPr>
        <p:spPr>
          <a:xfrm>
            <a:off x="2336419" y="5050487"/>
            <a:ext cx="4020820" cy="558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8986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随着技术进步和产业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升级，高品质、高效率的环</a:t>
            </a:r>
            <a:endParaRPr lang="Microsoft YaHei" altLang="Microsoft YaHei" sz="1500"/>
          </a:p>
          <a:p>
            <a:pPr marL="12700" algn="l" rtl="0" eaLnBrk="0">
              <a:lnSpc>
                <a:spcPts val="2701"/>
              </a:lnSpc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卫产品和服务需求不断增长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2" name="textbox 132"/>
          <p:cNvSpPr/>
          <p:nvPr/>
        </p:nvSpPr>
        <p:spPr>
          <a:xfrm>
            <a:off x="2333370" y="1615927"/>
            <a:ext cx="402399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3843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年间，全球环境卫生市场年均增长率保持</a:t>
            </a:r>
            <a:endParaRPr lang="Microsoft YaHei" altLang="Microsoft YaHei" sz="1500"/>
          </a:p>
          <a:p>
            <a:pPr marL="12700" algn="l" rtl="0" eaLnBrk="0">
              <a:lnSpc>
                <a:spcPts val="2695"/>
              </a:lnSpc>
            </a:pPr>
            <a:r>
              <a:rPr sz="15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在5%以上</a:t>
            </a:r>
            <a:r>
              <a:rPr sz="15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3" name="textbox 133"/>
          <p:cNvSpPr/>
          <p:nvPr/>
        </p:nvSpPr>
        <p:spPr>
          <a:xfrm>
            <a:off x="575049" y="4866556"/>
            <a:ext cx="1511935" cy="1538605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6537"/>
              </a:lnSpc>
            </a:pPr>
            <a:endParaRPr lang="Arial" altLang="Arial" sz="100"/>
          </a:p>
          <a:p>
            <a:pPr marL="585630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134" name="textbox 134"/>
          <p:cNvSpPr/>
          <p:nvPr/>
        </p:nvSpPr>
        <p:spPr>
          <a:xfrm>
            <a:off x="557080" y="1431614"/>
            <a:ext cx="1511935" cy="1548130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9097"/>
              </a:lnSpc>
            </a:pPr>
            <a:endParaRPr lang="Arial" altLang="Arial" sz="100"/>
          </a:p>
          <a:p>
            <a:pPr marL="584440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135" name="textbox 135"/>
          <p:cNvSpPr/>
          <p:nvPr/>
        </p:nvSpPr>
        <p:spPr>
          <a:xfrm>
            <a:off x="539110" y="3161276"/>
            <a:ext cx="1511935" cy="1548130"/>
          </a:xfrm>
          <a:prstGeom prst="rect">
            <a:avLst/>
          </a:prstGeom>
          <a:solidFill>
            <a:srgbClr val="00B6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9099"/>
              </a:lnSpc>
            </a:pPr>
            <a:endParaRPr lang="Arial" altLang="Arial" sz="100"/>
          </a:p>
          <a:p>
            <a:pPr marL="579487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136" name="textbox 136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历年增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长情况分析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22" name="group 22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158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9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0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1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2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3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4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5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66" name="textbox 166"/>
            <p:cNvSpPr/>
            <p:nvPr/>
          </p:nvSpPr>
          <p:spPr>
            <a:xfrm>
              <a:off x="-12700" y="-12700"/>
              <a:ext cx="6318884" cy="54140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800"/>
            </a:p>
            <a:p>
              <a:pPr marL="247236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000"/>
            </a:p>
            <a:p>
              <a:pPr marL="281178" indent="-761" algn="l" rtl="0" eaLnBrk="0">
                <a:lnSpc>
                  <a:spcPct val="122000"/>
                </a:lnSpc>
                <a:spcBef>
                  <a:spcPts val="1253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随着全球气候变化和环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境问题日益严重，环境卫生行业将迎来更加广      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阔的发展空间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247236" algn="l" rtl="0" eaLnBrk="0">
                <a:lnSpc>
                  <a:spcPct val="86000"/>
                </a:lnSpc>
                <a:spcBef>
                  <a:spcPts val="604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  <a:p>
              <a:pPr marL="272224" indent="-1523" algn="l" rtl="0" eaLnBrk="0">
                <a:lnSpc>
                  <a:spcPct val="124000"/>
                </a:lnSpc>
                <a:spcBef>
                  <a:spcPts val="1181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化、自动化将成为环卫行业的重要发展趋势，提高作业效率和质      </a:t>
              </a:r>
              <a:r>
                <a:rPr sz="1500" spc="-8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量。</a:t>
              </a:r>
              <a:endParaRPr lang="Microsoft YaHei" altLang="Microsoft YaHei" sz="15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247236" algn="l" rtl="0" eaLnBrk="0">
                <a:lnSpc>
                  <a:spcPct val="86000"/>
                </a:lnSpc>
                <a:spcBef>
                  <a:spcPts val="604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  <a:p>
              <a:pPr marL="271653" indent="-1333" algn="l" rtl="0" eaLnBrk="0">
                <a:lnSpc>
                  <a:spcPct val="122000"/>
                </a:lnSpc>
                <a:spcBef>
                  <a:spcPts val="1254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分类、资源回收等环保理念深入人心，推动环境卫生行业向更加     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绿色、可持续的方向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展。</a:t>
              </a:r>
              <a:endParaRPr lang="Microsoft YaHei" altLang="Microsoft YaHei" sz="15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247236" algn="l" rtl="0" eaLnBrk="0">
                <a:lnSpc>
                  <a:spcPct val="86000"/>
                </a:lnSpc>
                <a:spcBef>
                  <a:spcPts val="604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271081" indent="380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政府将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继续加大对环境卫生领域的投入，同时引导社会资本参与，促      </a:t>
              </a: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进行业快速发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167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99E2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0" name="textbox 170"/>
          <p:cNvSpPr/>
          <p:nvPr/>
        </p:nvSpPr>
        <p:spPr>
          <a:xfrm>
            <a:off x="1211682" y="377885"/>
            <a:ext cx="3067685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0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7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92" name="textbox 192"/>
          <p:cNvSpPr/>
          <p:nvPr/>
        </p:nvSpPr>
        <p:spPr>
          <a:xfrm>
            <a:off x="598362" y="1883977"/>
            <a:ext cx="5930900" cy="2903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30711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02000"/>
              </a:lnSpc>
            </a:pPr>
            <a:endParaRPr lang="Arial" altLang="Arial" sz="2000"/>
          </a:p>
          <a:p>
            <a:pPr algn="l" rtl="0" eaLnBrk="0">
              <a:lnSpc>
                <a:spcPct val="11382"/>
              </a:lnSpc>
            </a:pPr>
            <a:endParaRPr lang="Arial" altLang="Arial" sz="100"/>
          </a:p>
          <a:p>
            <a:pPr marL="12700" algn="l" rtl="0" eaLnBrk="0">
              <a:lnSpc>
                <a:spcPct val="117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51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94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textbox 195"/>
            <p:cNvSpPr/>
            <p:nvPr/>
          </p:nvSpPr>
          <p:spPr>
            <a:xfrm>
              <a:off x="371458" y="388481"/>
              <a:ext cx="2690495" cy="19170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040"/>
                </a:lnSpc>
              </a:pPr>
              <a:endParaRPr lang="Arial" altLang="Arial" sz="100"/>
            </a:p>
            <a:p>
              <a:pPr marL="1029595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在公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共环卫领域有深厚积累，与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多个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城市政府建立了长期合作关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系，提供城市清洁和绿化服务。</a:t>
              </a:r>
              <a:endParaRPr lang="Microsoft YaHei" altLang="Microsoft YaHei" sz="1500"/>
            </a:p>
          </p:txBody>
        </p:sp>
        <p:pic>
          <p:nvPicPr>
            <p:cNvPr id="196" name="picture 19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9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textbox 198"/>
            <p:cNvSpPr/>
            <p:nvPr/>
          </p:nvSpPr>
          <p:spPr>
            <a:xfrm>
              <a:off x="370314" y="388481"/>
              <a:ext cx="2691764" cy="22599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040"/>
                </a:lnSpc>
              </a:pPr>
              <a:endParaRPr lang="Arial" altLang="Arial" sz="100"/>
            </a:p>
            <a:p>
              <a:pPr marL="1019132" algn="l" rtl="0" eaLnBrk="0">
                <a:lnSpc>
                  <a:spcPct val="91000"/>
                </a:lnSpc>
              </a:pPr>
              <a:r>
                <a:rPr sz="2300" spc="8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2300" spc="6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行业领导者，拥有完善的产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链和遍布全国的服务网络，提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从垃圾收集、转运到处理的全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流程服务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99" name="picture 19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8" name="group 3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200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405D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textbox 201"/>
            <p:cNvSpPr/>
            <p:nvPr/>
          </p:nvSpPr>
          <p:spPr>
            <a:xfrm>
              <a:off x="371838" y="388481"/>
              <a:ext cx="2690495" cy="19170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1040"/>
                </a:lnSpc>
              </a:pPr>
              <a:endParaRPr lang="Arial" altLang="Arial" sz="100"/>
            </a:p>
            <a:p>
              <a:pPr marL="1027699" algn="l" rtl="0" eaLnBrk="0">
                <a:lnSpc>
                  <a:spcPct val="91000"/>
                </a:lnSpc>
              </a:pPr>
              <a:r>
                <a:rPr sz="2300" spc="9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</a:t>
              </a:r>
              <a:r>
                <a:rPr sz="2300" spc="7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endParaRPr lang="Microsoft YaHei" altLang="Microsoft YaHei" sz="23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2285" algn="l" rtl="0" eaLnBrk="0">
                <a:lnSpc>
                  <a:spcPct val="151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专注于高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端环境卫生服务，如垃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圾分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类、无害化处理和资源化利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用，以技术创新为核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竞争力。</a:t>
              </a:r>
              <a:endParaRPr lang="Microsoft YaHei" altLang="Microsoft YaHei" sz="1500"/>
            </a:p>
          </p:txBody>
        </p:sp>
        <p:pic>
          <p:nvPicPr>
            <p:cNvPr id="202" name="picture 2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203" name="textbox 203"/>
          <p:cNvSpPr/>
          <p:nvPr/>
        </p:nvSpPr>
        <p:spPr>
          <a:xfrm>
            <a:off x="442263" y="318468"/>
            <a:ext cx="4218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行业内主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要企业介绍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https://d.book118.com/788014131064006044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2024-09-24T14:44:01.204</cp:lastPrinted>
  <dcterms:created xsi:type="dcterms:W3CDTF">2024-09-24T06:44:01Z</dcterms:created>
  <dcterms:modified xsi:type="dcterms:W3CDTF">2024-09-24T06:44:02Z</dcterms:modified>
</cp:coreProperties>
</file>