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88D65A-84D0-4A37-9C6D-D2B3D04C6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E130D-3E88-4EF5-B72C-22EE6A4F4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72C8A2-A600-4198-B408-BEC45E280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B843CA-828D-4F49-94F0-D095710A4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5450E5-072B-447D-9C65-2EC6993301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01A4D7-8375-4784-97E1-7B9F902C64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C5DD6E-76C7-4C4D-BC0C-7406381924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6B1EF-5685-433B-8628-DBB22FF136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1C4C9-9C8D-46FB-9914-7A9E92F89F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351220-6060-4CE1-842E-DC27FAE49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2AA004-4649-4CAC-9818-314D3813A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1513606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高考数学专题复习培训课件数列与待定系数法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数列基本概念与性质</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待定系数法原理及应用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数列求和技巧与实例分析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待定系数法在数列不等式证明中的应用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高考真题解析与应试技巧指导</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数列基本概念与性质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按照一定顺序排列的一列数。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数列定义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根据数列项的变化规律，可分为等差数列、等比数列、常数列和特殊数列等。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数列分类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数列定义及分类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性质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等差数列性质</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等差数列是指从第二项起，每一项与它的前一项的差等于同一个常数的一种数列。</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等差数列中任意两项的和是常数；等差数列中任意一项的倍数也是等差数列；若数列是等差数列，则其前n项和也是等差数列。</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等比数列性质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等比数列是指从第二项起，每一项与它的前一项的比值等于同一个常数的一种数列。</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等比数列中任意两项的积是常数；等比数列中任意一项的乘方也是等比数列；若数列是等比数列，则其前n项积也是等比数列。</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观察法</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递推法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待定系数法</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数列通项公式求解方法</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根据已知的递推关系式，逐步推导出通项公式。</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在已知数列前几项的基础上，设出通项公式中的待定系数，通过比较系数或代入验证等方法求出待定系数的值，从而得到通项公式。</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通过观察数列前几项，找出数列项与项数之间的关系，从而推出通项公式。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待定系数法原理及应用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待定系数法是一种常用的数学方法，通过引入待定系数，将问题转化为求解一组方程或不等式，从而简化问题的求解过程。</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在数列问题中，待定系数法通常用于求解递推关系式，通过设定合适的待定系数，将递推关系式转化为等差或等比数列，进而求解通项公式或求和公式。</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待定系数法思想介绍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设定待定系数$x$，使得$a_{n+1}+x=p(a_n+x)$；</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解方程求得$x$的值；</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通过等比数列的通项公式求解$a_n$。</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将递推关系式转化为等比数列$a_n+x=p^n(a_1+x)$；</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对于形如$a_{n+1}=pa_n+q$的线性递推关系式，可以通过待定系数法将其转化为等比数列进行求解。具体步骤包括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线性递推关系式求解方法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96145" y="2139029"/>
            <a:ext cx="1714500" cy="1636205"/>
            <a:chOff x="396145" y="2139029"/>
            <a:chExt cx="1714500" cy="1636205"/>
          </a:xfrm>
        </p:grpSpPr>
        <p:sp>
          <p:nvSpPr>
            <p:cNvPr id="3" name="AutoShape 3"/>
            <p:cNvSpPr/>
            <p:nvPr/>
          </p:nvSpPr>
          <p:spPr>
            <a:xfrm rot="10800000">
              <a:off x="396145" y="2139029"/>
              <a:ext cx="1714500" cy="1413415"/>
            </a:xfrm>
            <a:prstGeom prst="roundRect">
              <a:avLst>
                <a:gd name="adj" fmla="val 10000"/>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rot="10800000">
              <a:off x="658082" y="3307080"/>
              <a:ext cx="1175575" cy="468154"/>
            </a:xfrm>
            <a:prstGeom prst="roundRect">
              <a:avLst>
                <a:gd name="adj" fmla="val 10000"/>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5" name="Freeform 5"/>
          <p:cNvSpPr/>
          <p:nvPr/>
        </p:nvSpPr>
        <p:spPr>
          <a:xfrm>
            <a:off x="922995" y="2622176"/>
            <a:ext cx="659307" cy="438033"/>
          </a:xfrm>
          <a:custGeom>
            <a:rect l="l" t="t" r="r" b="b"/>
            <a:pathLst>
              <a:path w="77" h="51">
                <a:moveTo>
                  <a:pt x="77" y="43"/>
                </a:moveTo>
                <a:cubicBezTo>
                  <a:pt x="77" y="47"/>
                  <a:pt x="77" y="47"/>
                  <a:pt x="77" y="47"/>
                </a:cubicBezTo>
                <a:cubicBezTo>
                  <a:pt x="77" y="49"/>
                  <a:pt x="74" y="51"/>
                  <a:pt x="70" y="51"/>
                </a:cubicBezTo>
                <a:cubicBezTo>
                  <a:pt x="6" y="51"/>
                  <a:pt x="6" y="51"/>
                  <a:pt x="6" y="51"/>
                </a:cubicBezTo>
                <a:cubicBezTo>
                  <a:pt x="3" y="51"/>
                  <a:pt x="0" y="49"/>
                  <a:pt x="0" y="47"/>
                </a:cubicBezTo>
                <a:cubicBezTo>
                  <a:pt x="0" y="43"/>
                  <a:pt x="0" y="43"/>
                  <a:pt x="0" y="43"/>
                </a:cubicBezTo>
                <a:cubicBezTo>
                  <a:pt x="6" y="43"/>
                  <a:pt x="6" y="43"/>
                  <a:pt x="6" y="43"/>
                </a:cubicBezTo>
                <a:cubicBezTo>
                  <a:pt x="70" y="43"/>
                  <a:pt x="70" y="43"/>
                  <a:pt x="70" y="43"/>
                </a:cubicBezTo>
                <a:lnTo>
                  <a:pt x="77" y="43"/>
                </a:lnTo>
                <a:close/>
                <a:moveTo>
                  <a:pt x="10" y="34"/>
                </a:moveTo>
                <a:cubicBezTo>
                  <a:pt x="10" y="6"/>
                  <a:pt x="10" y="6"/>
                  <a:pt x="10" y="6"/>
                </a:cubicBezTo>
                <a:cubicBezTo>
                  <a:pt x="10" y="2"/>
                  <a:pt x="13" y="0"/>
                  <a:pt x="16" y="0"/>
                </a:cubicBezTo>
                <a:cubicBezTo>
                  <a:pt x="60" y="0"/>
                  <a:pt x="60" y="0"/>
                  <a:pt x="60" y="0"/>
                </a:cubicBezTo>
                <a:cubicBezTo>
                  <a:pt x="64" y="0"/>
                  <a:pt x="67" y="2"/>
                  <a:pt x="67" y="6"/>
                </a:cubicBezTo>
                <a:cubicBezTo>
                  <a:pt x="67" y="34"/>
                  <a:pt x="67" y="34"/>
                  <a:pt x="67" y="34"/>
                </a:cubicBezTo>
                <a:cubicBezTo>
                  <a:pt x="67" y="38"/>
                  <a:pt x="64" y="41"/>
                  <a:pt x="60" y="41"/>
                </a:cubicBezTo>
                <a:cubicBezTo>
                  <a:pt x="16" y="41"/>
                  <a:pt x="16" y="41"/>
                  <a:pt x="16" y="41"/>
                </a:cubicBezTo>
                <a:cubicBezTo>
                  <a:pt x="13" y="41"/>
                  <a:pt x="10" y="38"/>
                  <a:pt x="10" y="34"/>
                </a:cubicBezTo>
                <a:close/>
                <a:moveTo>
                  <a:pt x="15" y="34"/>
                </a:moveTo>
                <a:cubicBezTo>
                  <a:pt x="15" y="35"/>
                  <a:pt x="16" y="36"/>
                  <a:pt x="16" y="36"/>
                </a:cubicBezTo>
                <a:cubicBezTo>
                  <a:pt x="60" y="36"/>
                  <a:pt x="60" y="36"/>
                  <a:pt x="60" y="36"/>
                </a:cubicBezTo>
                <a:cubicBezTo>
                  <a:pt x="61" y="36"/>
                  <a:pt x="61" y="35"/>
                  <a:pt x="61" y="34"/>
                </a:cubicBezTo>
                <a:cubicBezTo>
                  <a:pt x="61" y="6"/>
                  <a:pt x="61" y="6"/>
                  <a:pt x="61" y="6"/>
                </a:cubicBezTo>
                <a:cubicBezTo>
                  <a:pt x="61" y="5"/>
                  <a:pt x="61" y="5"/>
                  <a:pt x="60" y="5"/>
                </a:cubicBezTo>
                <a:cubicBezTo>
                  <a:pt x="16" y="5"/>
                  <a:pt x="16" y="5"/>
                  <a:pt x="16" y="5"/>
                </a:cubicBezTo>
                <a:cubicBezTo>
                  <a:pt x="16" y="5"/>
                  <a:pt x="15" y="5"/>
                  <a:pt x="15" y="6"/>
                </a:cubicBezTo>
                <a:lnTo>
                  <a:pt x="15" y="34"/>
                </a:lnTo>
                <a:close/>
                <a:moveTo>
                  <a:pt x="42" y="47"/>
                </a:moveTo>
                <a:cubicBezTo>
                  <a:pt x="42" y="46"/>
                  <a:pt x="42" y="46"/>
                  <a:pt x="42" y="46"/>
                </a:cubicBezTo>
                <a:cubicBezTo>
                  <a:pt x="35" y="46"/>
                  <a:pt x="35" y="46"/>
                  <a:pt x="35" y="46"/>
                </a:cubicBezTo>
                <a:cubicBezTo>
                  <a:pt x="35" y="46"/>
                  <a:pt x="34" y="46"/>
                  <a:pt x="34" y="47"/>
                </a:cubicBezTo>
                <a:cubicBezTo>
                  <a:pt x="34" y="47"/>
                  <a:pt x="35" y="47"/>
                  <a:pt x="35" y="47"/>
                </a:cubicBezTo>
                <a:cubicBezTo>
                  <a:pt x="42" y="47"/>
                  <a:pt x="42" y="47"/>
                  <a:pt x="42" y="47"/>
                </a:cubicBezTo>
                <a:cubicBezTo>
                  <a:pt x="42" y="47"/>
                  <a:pt x="42" y="47"/>
                  <a:pt x="42" y="4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2861786" y="2134457"/>
            <a:ext cx="1714500" cy="1637729"/>
            <a:chOff x="2861786" y="2134457"/>
            <a:chExt cx="1714500" cy="1637729"/>
          </a:xfrm>
        </p:grpSpPr>
        <p:sp>
          <p:nvSpPr>
            <p:cNvPr id="7" name="AutoShape 7"/>
            <p:cNvSpPr/>
            <p:nvPr/>
          </p:nvSpPr>
          <p:spPr>
            <a:xfrm rot="10800000">
              <a:off x="2861786" y="2134457"/>
              <a:ext cx="1714500" cy="1414939"/>
            </a:xfrm>
            <a:prstGeom prst="roundRect">
              <a:avLst>
                <a:gd name="adj" fmla="val 10000"/>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rot="10800000">
              <a:off x="3086100" y="3304032"/>
              <a:ext cx="1177100" cy="468154"/>
            </a:xfrm>
            <a:prstGeom prst="roundRect">
              <a:avLst>
                <a:gd name="adj" fmla="val 10000"/>
              </a:avLst>
            </a:prstGeom>
            <a:solidFill>
              <a:schemeClr val="accent2">
                <a:alpha val="100000"/>
              </a:schemeClr>
            </a:solid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9" name="Freeform 9"/>
          <p:cNvSpPr/>
          <p:nvPr/>
        </p:nvSpPr>
        <p:spPr>
          <a:xfrm>
            <a:off x="3433782" y="2619166"/>
            <a:ext cx="570496" cy="445559"/>
          </a:xfrm>
          <a:custGeom>
            <a:rect l="l" t="t" r="r" b="b"/>
            <a:pathLst>
              <a:path w="68" h="52">
                <a:moveTo>
                  <a:pt x="68" y="8"/>
                </a:moveTo>
                <a:cubicBezTo>
                  <a:pt x="68" y="9"/>
                  <a:pt x="68" y="9"/>
                  <a:pt x="67" y="9"/>
                </a:cubicBezTo>
                <a:cubicBezTo>
                  <a:pt x="2" y="9"/>
                  <a:pt x="2" y="9"/>
                  <a:pt x="2" y="9"/>
                </a:cubicBezTo>
                <a:cubicBezTo>
                  <a:pt x="1" y="9"/>
                  <a:pt x="0" y="9"/>
                  <a:pt x="0" y="8"/>
                </a:cubicBezTo>
                <a:cubicBezTo>
                  <a:pt x="0" y="1"/>
                  <a:pt x="0" y="1"/>
                  <a:pt x="0" y="1"/>
                </a:cubicBezTo>
                <a:cubicBezTo>
                  <a:pt x="0" y="0"/>
                  <a:pt x="1" y="0"/>
                  <a:pt x="2" y="0"/>
                </a:cubicBezTo>
                <a:cubicBezTo>
                  <a:pt x="67" y="0"/>
                  <a:pt x="67" y="0"/>
                  <a:pt x="67" y="0"/>
                </a:cubicBezTo>
                <a:cubicBezTo>
                  <a:pt x="68" y="0"/>
                  <a:pt x="68" y="0"/>
                  <a:pt x="68" y="1"/>
                </a:cubicBezTo>
                <a:lnTo>
                  <a:pt x="68" y="8"/>
                </a:lnTo>
                <a:close/>
                <a:moveTo>
                  <a:pt x="13" y="27"/>
                </a:moveTo>
                <a:cubicBezTo>
                  <a:pt x="3" y="38"/>
                  <a:pt x="3" y="38"/>
                  <a:pt x="3" y="38"/>
                </a:cubicBezTo>
                <a:cubicBezTo>
                  <a:pt x="2" y="38"/>
                  <a:pt x="2" y="38"/>
                  <a:pt x="2" y="38"/>
                </a:cubicBezTo>
                <a:cubicBezTo>
                  <a:pt x="1" y="38"/>
                  <a:pt x="0" y="38"/>
                  <a:pt x="0" y="37"/>
                </a:cubicBezTo>
                <a:cubicBezTo>
                  <a:pt x="0" y="15"/>
                  <a:pt x="0" y="15"/>
                  <a:pt x="0" y="15"/>
                </a:cubicBezTo>
                <a:cubicBezTo>
                  <a:pt x="0" y="15"/>
                  <a:pt x="1" y="14"/>
                  <a:pt x="2" y="14"/>
                </a:cubicBezTo>
                <a:cubicBezTo>
                  <a:pt x="2" y="14"/>
                  <a:pt x="2" y="14"/>
                  <a:pt x="3" y="14"/>
                </a:cubicBezTo>
                <a:cubicBezTo>
                  <a:pt x="13" y="25"/>
                  <a:pt x="13" y="25"/>
                  <a:pt x="13" y="25"/>
                </a:cubicBezTo>
                <a:cubicBezTo>
                  <a:pt x="14" y="26"/>
                  <a:pt x="14" y="26"/>
                  <a:pt x="14" y="26"/>
                </a:cubicBezTo>
                <a:cubicBezTo>
                  <a:pt x="14" y="27"/>
                  <a:pt x="14" y="27"/>
                  <a:pt x="13" y="27"/>
                </a:cubicBezTo>
                <a:close/>
                <a:moveTo>
                  <a:pt x="68" y="52"/>
                </a:moveTo>
                <a:cubicBezTo>
                  <a:pt x="68" y="52"/>
                  <a:pt x="68" y="53"/>
                  <a:pt x="67" y="53"/>
                </a:cubicBezTo>
                <a:cubicBezTo>
                  <a:pt x="2" y="53"/>
                  <a:pt x="2" y="53"/>
                  <a:pt x="2" y="53"/>
                </a:cubicBezTo>
                <a:cubicBezTo>
                  <a:pt x="1" y="53"/>
                  <a:pt x="0" y="52"/>
                  <a:pt x="0" y="52"/>
                </a:cubicBezTo>
                <a:cubicBezTo>
                  <a:pt x="0" y="44"/>
                  <a:pt x="0" y="44"/>
                  <a:pt x="0" y="44"/>
                </a:cubicBezTo>
                <a:cubicBezTo>
                  <a:pt x="0" y="44"/>
                  <a:pt x="1" y="43"/>
                  <a:pt x="2" y="43"/>
                </a:cubicBezTo>
                <a:cubicBezTo>
                  <a:pt x="67" y="43"/>
                  <a:pt x="67" y="43"/>
                  <a:pt x="67" y="43"/>
                </a:cubicBezTo>
                <a:cubicBezTo>
                  <a:pt x="68" y="43"/>
                  <a:pt x="68" y="44"/>
                  <a:pt x="68" y="44"/>
                </a:cubicBezTo>
                <a:lnTo>
                  <a:pt x="68" y="52"/>
                </a:lnTo>
                <a:close/>
                <a:moveTo>
                  <a:pt x="68" y="23"/>
                </a:moveTo>
                <a:cubicBezTo>
                  <a:pt x="68" y="23"/>
                  <a:pt x="68" y="24"/>
                  <a:pt x="67" y="24"/>
                </a:cubicBezTo>
                <a:cubicBezTo>
                  <a:pt x="26" y="24"/>
                  <a:pt x="26" y="24"/>
                  <a:pt x="26" y="24"/>
                </a:cubicBezTo>
                <a:cubicBezTo>
                  <a:pt x="25" y="24"/>
                  <a:pt x="25" y="23"/>
                  <a:pt x="25" y="23"/>
                </a:cubicBezTo>
                <a:cubicBezTo>
                  <a:pt x="25" y="15"/>
                  <a:pt x="25" y="15"/>
                  <a:pt x="25" y="15"/>
                </a:cubicBezTo>
                <a:cubicBezTo>
                  <a:pt x="25" y="15"/>
                  <a:pt x="25" y="14"/>
                  <a:pt x="26" y="14"/>
                </a:cubicBezTo>
                <a:cubicBezTo>
                  <a:pt x="67" y="14"/>
                  <a:pt x="67" y="14"/>
                  <a:pt x="67" y="14"/>
                </a:cubicBezTo>
                <a:cubicBezTo>
                  <a:pt x="68" y="14"/>
                  <a:pt x="68" y="15"/>
                  <a:pt x="68" y="15"/>
                </a:cubicBezTo>
                <a:lnTo>
                  <a:pt x="68" y="23"/>
                </a:lnTo>
                <a:close/>
                <a:moveTo>
                  <a:pt x="68" y="37"/>
                </a:moveTo>
                <a:cubicBezTo>
                  <a:pt x="68" y="38"/>
                  <a:pt x="68" y="38"/>
                  <a:pt x="67" y="38"/>
                </a:cubicBezTo>
                <a:cubicBezTo>
                  <a:pt x="26" y="38"/>
                  <a:pt x="26" y="38"/>
                  <a:pt x="26" y="38"/>
                </a:cubicBezTo>
                <a:cubicBezTo>
                  <a:pt x="25" y="38"/>
                  <a:pt x="25" y="38"/>
                  <a:pt x="25" y="37"/>
                </a:cubicBezTo>
                <a:cubicBezTo>
                  <a:pt x="25" y="30"/>
                  <a:pt x="25" y="30"/>
                  <a:pt x="25" y="30"/>
                </a:cubicBezTo>
                <a:cubicBezTo>
                  <a:pt x="25" y="29"/>
                  <a:pt x="25" y="29"/>
                  <a:pt x="26" y="29"/>
                </a:cubicBezTo>
                <a:cubicBezTo>
                  <a:pt x="67" y="29"/>
                  <a:pt x="67" y="29"/>
                  <a:pt x="67" y="29"/>
                </a:cubicBezTo>
                <a:cubicBezTo>
                  <a:pt x="68" y="29"/>
                  <a:pt x="68" y="29"/>
                  <a:pt x="68" y="30"/>
                </a:cubicBezTo>
                <a:lnTo>
                  <a:pt x="68"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344001" y="2129980"/>
            <a:ext cx="1714500" cy="1678401"/>
            <a:chOff x="5344001" y="2129980"/>
            <a:chExt cx="1714500" cy="1678401"/>
          </a:xfrm>
        </p:grpSpPr>
        <p:sp>
          <p:nvSpPr>
            <p:cNvPr id="11" name="AutoShape 11"/>
            <p:cNvSpPr/>
            <p:nvPr/>
          </p:nvSpPr>
          <p:spPr>
            <a:xfrm rot="10800000">
              <a:off x="5344001" y="2129980"/>
              <a:ext cx="1714500" cy="1414939"/>
            </a:xfrm>
            <a:prstGeom prst="roundRect">
              <a:avLst>
                <a:gd name="adj" fmla="val 10000"/>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rot="10800000">
              <a:off x="5613368" y="3340227"/>
              <a:ext cx="1175575" cy="468154"/>
            </a:xfrm>
            <a:prstGeom prst="roundRect">
              <a:avLst>
                <a:gd name="adj" fmla="val 10000"/>
              </a:avLst>
            </a:prstGeom>
            <a:solidFill>
              <a:schemeClr val="accent3">
                <a:alpha val="100000"/>
              </a:schemeClr>
            </a:solid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 name="Freeform 13"/>
          <p:cNvSpPr/>
          <p:nvPr/>
        </p:nvSpPr>
        <p:spPr>
          <a:xfrm>
            <a:off x="5947579" y="2581535"/>
            <a:ext cx="507275" cy="511791"/>
          </a:xfrm>
          <a:custGeom>
            <a:rect l="l" t="t" r="r" b="b"/>
            <a:pathLst>
              <a:path w="57" h="57">
                <a:moveTo>
                  <a:pt x="58" y="47"/>
                </a:moveTo>
                <a:cubicBezTo>
                  <a:pt x="58" y="53"/>
                  <a:pt x="53" y="58"/>
                  <a:pt x="47" y="58"/>
                </a:cubicBezTo>
                <a:cubicBezTo>
                  <a:pt x="11" y="58"/>
                  <a:pt x="11" y="58"/>
                  <a:pt x="11" y="58"/>
                </a:cubicBezTo>
                <a:cubicBezTo>
                  <a:pt x="5" y="58"/>
                  <a:pt x="0" y="53"/>
                  <a:pt x="0" y="47"/>
                </a:cubicBezTo>
                <a:cubicBezTo>
                  <a:pt x="0" y="10"/>
                  <a:pt x="0" y="10"/>
                  <a:pt x="0" y="10"/>
                </a:cubicBezTo>
                <a:cubicBezTo>
                  <a:pt x="0" y="4"/>
                  <a:pt x="5" y="0"/>
                  <a:pt x="11" y="0"/>
                </a:cubicBezTo>
                <a:cubicBezTo>
                  <a:pt x="47" y="0"/>
                  <a:pt x="47" y="0"/>
                  <a:pt x="47" y="0"/>
                </a:cubicBezTo>
                <a:cubicBezTo>
                  <a:pt x="53" y="0"/>
                  <a:pt x="58" y="4"/>
                  <a:pt x="58" y="10"/>
                </a:cubicBezTo>
                <a:lnTo>
                  <a:pt x="58" y="47"/>
                </a:lnTo>
                <a:close/>
                <a:moveTo>
                  <a:pt x="41" y="27"/>
                </a:moveTo>
                <a:cubicBezTo>
                  <a:pt x="30" y="17"/>
                  <a:pt x="30" y="17"/>
                  <a:pt x="30" y="17"/>
                </a:cubicBezTo>
                <a:cubicBezTo>
                  <a:pt x="9" y="37"/>
                  <a:pt x="9" y="37"/>
                  <a:pt x="9" y="37"/>
                </a:cubicBezTo>
                <a:cubicBezTo>
                  <a:pt x="9" y="48"/>
                  <a:pt x="9" y="48"/>
                  <a:pt x="9" y="48"/>
                </a:cubicBezTo>
                <a:cubicBezTo>
                  <a:pt x="20" y="48"/>
                  <a:pt x="20" y="48"/>
                  <a:pt x="20" y="48"/>
                </a:cubicBezTo>
                <a:lnTo>
                  <a:pt x="41" y="27"/>
                </a:lnTo>
                <a:close/>
                <a:moveTo>
                  <a:pt x="21" y="43"/>
                </a:moveTo>
                <a:cubicBezTo>
                  <a:pt x="19" y="44"/>
                  <a:pt x="19" y="44"/>
                  <a:pt x="19" y="44"/>
                </a:cubicBezTo>
                <a:cubicBezTo>
                  <a:pt x="17" y="44"/>
                  <a:pt x="17" y="44"/>
                  <a:pt x="17" y="44"/>
                </a:cubicBezTo>
                <a:cubicBezTo>
                  <a:pt x="17" y="41"/>
                  <a:pt x="17" y="41"/>
                  <a:pt x="17" y="41"/>
                </a:cubicBezTo>
                <a:cubicBezTo>
                  <a:pt x="13" y="41"/>
                  <a:pt x="13" y="41"/>
                  <a:pt x="13" y="41"/>
                </a:cubicBezTo>
                <a:cubicBezTo>
                  <a:pt x="13" y="39"/>
                  <a:pt x="13" y="39"/>
                  <a:pt x="13" y="39"/>
                </a:cubicBezTo>
                <a:cubicBezTo>
                  <a:pt x="15" y="37"/>
                  <a:pt x="15" y="37"/>
                  <a:pt x="15" y="37"/>
                </a:cubicBezTo>
                <a:lnTo>
                  <a:pt x="21" y="43"/>
                </a:lnTo>
                <a:close/>
                <a:moveTo>
                  <a:pt x="31" y="23"/>
                </a:moveTo>
                <a:cubicBezTo>
                  <a:pt x="20" y="34"/>
                  <a:pt x="20" y="34"/>
                  <a:pt x="20" y="34"/>
                </a:cubicBezTo>
                <a:cubicBezTo>
                  <a:pt x="19" y="34"/>
                  <a:pt x="19" y="35"/>
                  <a:pt x="19" y="34"/>
                </a:cubicBezTo>
                <a:cubicBezTo>
                  <a:pt x="18" y="34"/>
                  <a:pt x="18" y="33"/>
                  <a:pt x="19" y="33"/>
                </a:cubicBezTo>
                <a:cubicBezTo>
                  <a:pt x="30" y="22"/>
                  <a:pt x="30" y="22"/>
                  <a:pt x="30" y="22"/>
                </a:cubicBezTo>
                <a:cubicBezTo>
                  <a:pt x="30" y="22"/>
                  <a:pt x="31" y="22"/>
                  <a:pt x="31" y="22"/>
                </a:cubicBezTo>
                <a:cubicBezTo>
                  <a:pt x="31" y="22"/>
                  <a:pt x="31" y="23"/>
                  <a:pt x="31" y="23"/>
                </a:cubicBezTo>
                <a:close/>
                <a:moveTo>
                  <a:pt x="47" y="22"/>
                </a:moveTo>
                <a:cubicBezTo>
                  <a:pt x="48" y="20"/>
                  <a:pt x="48" y="18"/>
                  <a:pt x="47" y="16"/>
                </a:cubicBezTo>
                <a:cubicBezTo>
                  <a:pt x="41" y="11"/>
                  <a:pt x="41" y="11"/>
                  <a:pt x="41" y="11"/>
                </a:cubicBezTo>
                <a:cubicBezTo>
                  <a:pt x="40" y="9"/>
                  <a:pt x="37" y="9"/>
                  <a:pt x="36" y="11"/>
                </a:cubicBezTo>
                <a:cubicBezTo>
                  <a:pt x="33" y="14"/>
                  <a:pt x="33" y="14"/>
                  <a:pt x="33" y="14"/>
                </a:cubicBezTo>
                <a:cubicBezTo>
                  <a:pt x="43" y="25"/>
                  <a:pt x="43" y="25"/>
                  <a:pt x="43" y="25"/>
                </a:cubicBezTo>
                <a:lnTo>
                  <a:pt x="47" y="2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7759922" y="2143506"/>
            <a:ext cx="1714500" cy="1636205"/>
            <a:chOff x="7759922" y="2143506"/>
            <a:chExt cx="1714500" cy="1636205"/>
          </a:xfrm>
        </p:grpSpPr>
        <p:sp>
          <p:nvSpPr>
            <p:cNvPr id="15" name="AutoShape 15"/>
            <p:cNvSpPr/>
            <p:nvPr/>
          </p:nvSpPr>
          <p:spPr>
            <a:xfrm rot="10800000">
              <a:off x="7759922" y="2143506"/>
              <a:ext cx="1714500" cy="1413415"/>
            </a:xfrm>
            <a:prstGeom prst="roundRect">
              <a:avLst>
                <a:gd name="adj" fmla="val 10000"/>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rot="10800000">
              <a:off x="7984236" y="3311557"/>
              <a:ext cx="1177100" cy="468154"/>
            </a:xfrm>
            <a:prstGeom prst="roundRect">
              <a:avLst>
                <a:gd name="adj" fmla="val 10000"/>
              </a:avLst>
            </a:prstGeom>
            <a:solidFill>
              <a:schemeClr val="accent4">
                <a:alpha val="100000"/>
              </a:schemeClr>
            </a:solid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7" name="Freeform 17"/>
          <p:cNvSpPr/>
          <p:nvPr/>
        </p:nvSpPr>
        <p:spPr>
          <a:xfrm>
            <a:off x="8330418" y="2620672"/>
            <a:ext cx="575012" cy="459106"/>
          </a:xfrm>
          <a:custGeom>
            <a:rect l="l" t="t" r="r" b="b"/>
            <a:pathLst>
              <a:path w="73" h="57">
                <a:moveTo>
                  <a:pt x="73" y="52"/>
                </a:moveTo>
                <a:cubicBezTo>
                  <a:pt x="73" y="55"/>
                  <a:pt x="71" y="58"/>
                  <a:pt x="67" y="58"/>
                </a:cubicBezTo>
                <a:cubicBezTo>
                  <a:pt x="7" y="58"/>
                  <a:pt x="7" y="58"/>
                  <a:pt x="7" y="58"/>
                </a:cubicBezTo>
                <a:cubicBezTo>
                  <a:pt x="3" y="58"/>
                  <a:pt x="0" y="55"/>
                  <a:pt x="0" y="52"/>
                </a:cubicBezTo>
                <a:cubicBezTo>
                  <a:pt x="0" y="6"/>
                  <a:pt x="0" y="6"/>
                  <a:pt x="0" y="6"/>
                </a:cubicBezTo>
                <a:cubicBezTo>
                  <a:pt x="0" y="2"/>
                  <a:pt x="3" y="0"/>
                  <a:pt x="7" y="0"/>
                </a:cubicBezTo>
                <a:cubicBezTo>
                  <a:pt x="67" y="0"/>
                  <a:pt x="67" y="0"/>
                  <a:pt x="67" y="0"/>
                </a:cubicBezTo>
                <a:cubicBezTo>
                  <a:pt x="71" y="0"/>
                  <a:pt x="73" y="2"/>
                  <a:pt x="73" y="6"/>
                </a:cubicBezTo>
                <a:lnTo>
                  <a:pt x="73" y="52"/>
                </a:lnTo>
                <a:close/>
                <a:moveTo>
                  <a:pt x="7" y="4"/>
                </a:moveTo>
                <a:cubicBezTo>
                  <a:pt x="6" y="4"/>
                  <a:pt x="5" y="5"/>
                  <a:pt x="5" y="6"/>
                </a:cubicBezTo>
                <a:cubicBezTo>
                  <a:pt x="5" y="52"/>
                  <a:pt x="5" y="52"/>
                  <a:pt x="5" y="52"/>
                </a:cubicBezTo>
                <a:cubicBezTo>
                  <a:pt x="5" y="52"/>
                  <a:pt x="6" y="53"/>
                  <a:pt x="7" y="53"/>
                </a:cubicBezTo>
                <a:cubicBezTo>
                  <a:pt x="67" y="53"/>
                  <a:pt x="67" y="53"/>
                  <a:pt x="67" y="53"/>
                </a:cubicBezTo>
                <a:cubicBezTo>
                  <a:pt x="68" y="53"/>
                  <a:pt x="68" y="52"/>
                  <a:pt x="68" y="52"/>
                </a:cubicBezTo>
                <a:cubicBezTo>
                  <a:pt x="68" y="6"/>
                  <a:pt x="68" y="6"/>
                  <a:pt x="68" y="6"/>
                </a:cubicBezTo>
                <a:cubicBezTo>
                  <a:pt x="68" y="5"/>
                  <a:pt x="68" y="4"/>
                  <a:pt x="67" y="4"/>
                </a:cubicBezTo>
                <a:lnTo>
                  <a:pt x="7" y="4"/>
                </a:lnTo>
                <a:close/>
                <a:moveTo>
                  <a:pt x="17" y="24"/>
                </a:moveTo>
                <a:cubicBezTo>
                  <a:pt x="13" y="24"/>
                  <a:pt x="10" y="21"/>
                  <a:pt x="10" y="17"/>
                </a:cubicBezTo>
                <a:cubicBezTo>
                  <a:pt x="10" y="13"/>
                  <a:pt x="13" y="9"/>
                  <a:pt x="17" y="9"/>
                </a:cubicBezTo>
                <a:cubicBezTo>
                  <a:pt x="21" y="9"/>
                  <a:pt x="25" y="13"/>
                  <a:pt x="25" y="17"/>
                </a:cubicBezTo>
                <a:cubicBezTo>
                  <a:pt x="25" y="21"/>
                  <a:pt x="21" y="24"/>
                  <a:pt x="17" y="24"/>
                </a:cubicBezTo>
                <a:close/>
                <a:moveTo>
                  <a:pt x="64" y="48"/>
                </a:moveTo>
                <a:cubicBezTo>
                  <a:pt x="10" y="48"/>
                  <a:pt x="10" y="48"/>
                  <a:pt x="10" y="48"/>
                </a:cubicBezTo>
                <a:cubicBezTo>
                  <a:pt x="10" y="41"/>
                  <a:pt x="10" y="41"/>
                  <a:pt x="10" y="41"/>
                </a:cubicBezTo>
                <a:cubicBezTo>
                  <a:pt x="22" y="29"/>
                  <a:pt x="22" y="29"/>
                  <a:pt x="22" y="29"/>
                </a:cubicBezTo>
                <a:cubicBezTo>
                  <a:pt x="28" y="35"/>
                  <a:pt x="28" y="35"/>
                  <a:pt x="28" y="35"/>
                </a:cubicBezTo>
                <a:cubicBezTo>
                  <a:pt x="48" y="15"/>
                  <a:pt x="48" y="15"/>
                  <a:pt x="48" y="15"/>
                </a:cubicBezTo>
                <a:cubicBezTo>
                  <a:pt x="64" y="31"/>
                  <a:pt x="64" y="31"/>
                  <a:pt x="64" y="31"/>
                </a:cubicBezTo>
                <a:lnTo>
                  <a:pt x="64" y="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10121646" y="2143506"/>
            <a:ext cx="1714500" cy="1636205"/>
            <a:chOff x="10121646" y="2143506"/>
            <a:chExt cx="1714500" cy="1636205"/>
          </a:xfrm>
        </p:grpSpPr>
        <p:sp>
          <p:nvSpPr>
            <p:cNvPr id="19" name="AutoShape 19"/>
            <p:cNvSpPr/>
            <p:nvPr/>
          </p:nvSpPr>
          <p:spPr>
            <a:xfrm rot="10800000">
              <a:off x="10121646" y="2143506"/>
              <a:ext cx="1714500" cy="1413415"/>
            </a:xfrm>
            <a:prstGeom prst="roundRect">
              <a:avLst>
                <a:gd name="adj" fmla="val 10000"/>
              </a:avLst>
            </a:prstGeom>
            <a:noFill/>
            <a:ln w="9525">
              <a:solidFill>
                <a:schemeClr val="accent5">
                  <a:alpha val="100000"/>
                </a:schemeClr>
              </a:solidFill>
              <a:prstDash val="solid"/>
            </a:ln>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rot="10800000">
              <a:off x="10391109" y="3311557"/>
              <a:ext cx="1175575" cy="468154"/>
            </a:xfrm>
            <a:prstGeom prst="roundRect">
              <a:avLst>
                <a:gd name="adj" fmla="val 10000"/>
              </a:avLst>
            </a:prstGeom>
            <a:solidFill>
              <a:schemeClr val="accent5">
                <a:alpha val="100000"/>
              </a:schemeClr>
            </a:solidFill>
            <a:ln w="9525">
              <a:solidFill>
                <a:schemeClr val="accent5">
                  <a:alpha val="100000"/>
                </a:schemeClr>
              </a:solidFill>
              <a:prstDash val="solid"/>
            </a:ln>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1" name="Group 21"/>
          <p:cNvGrpSpPr/>
          <p:nvPr/>
        </p:nvGrpSpPr>
        <p:grpSpPr>
          <a:xfrm>
            <a:off x="10770775" y="2606707"/>
            <a:ext cx="416243" cy="487108"/>
            <a:chOff x="10770775" y="2606707"/>
            <a:chExt cx="416243" cy="487108"/>
          </a:xfrm>
        </p:grpSpPr>
        <p:sp>
          <p:nvSpPr>
            <p:cNvPr id="22" name="Freeform 22"/>
            <p:cNvSpPr/>
            <p:nvPr/>
          </p:nvSpPr>
          <p:spPr>
            <a:xfrm>
              <a:off x="10787349" y="2606707"/>
              <a:ext cx="399669" cy="383762"/>
            </a:xfrm>
            <a:custGeom>
              <a:rect l="l" t="t" r="r" b="b"/>
              <a:pathLst>
                <a:path w="262" h="251">
                  <a:moveTo>
                    <a:pt x="242" y="40"/>
                  </a:moveTo>
                  <a:cubicBezTo>
                    <a:pt x="253" y="40"/>
                    <a:pt x="262" y="31"/>
                    <a:pt x="262" y="20"/>
                  </a:cubicBezTo>
                  <a:cubicBezTo>
                    <a:pt x="262" y="9"/>
                    <a:pt x="253" y="0"/>
                    <a:pt x="242" y="0"/>
                  </a:cubicBezTo>
                  <a:cubicBezTo>
                    <a:pt x="231" y="0"/>
                    <a:pt x="222" y="9"/>
                    <a:pt x="222" y="20"/>
                  </a:cubicBezTo>
                  <a:cubicBezTo>
                    <a:pt x="222" y="24"/>
                    <a:pt x="224" y="28"/>
                    <a:pt x="226" y="31"/>
                  </a:cubicBezTo>
                  <a:cubicBezTo>
                    <a:pt x="126" y="98"/>
                    <a:pt x="126" y="98"/>
                    <a:pt x="126" y="98"/>
                  </a:cubicBezTo>
                  <a:cubicBezTo>
                    <a:pt x="36" y="8"/>
                    <a:pt x="36" y="8"/>
                    <a:pt x="36" y="8"/>
                  </a:cubicBezTo>
                  <a:cubicBezTo>
                    <a:pt x="30" y="2"/>
                    <a:pt x="21" y="0"/>
                    <a:pt x="13" y="3"/>
                  </a:cubicBezTo>
                  <a:cubicBezTo>
                    <a:pt x="5" y="6"/>
                    <a:pt x="0" y="14"/>
                    <a:pt x="0" y="22"/>
                  </a:cubicBezTo>
                  <a:cubicBezTo>
                    <a:pt x="0" y="82"/>
                    <a:pt x="22" y="141"/>
                    <a:pt x="67" y="185"/>
                  </a:cubicBezTo>
                  <a:cubicBezTo>
                    <a:pt x="111" y="230"/>
                    <a:pt x="170" y="252"/>
                    <a:pt x="230" y="252"/>
                  </a:cubicBezTo>
                  <a:cubicBezTo>
                    <a:pt x="238" y="252"/>
                    <a:pt x="246" y="247"/>
                    <a:pt x="249" y="239"/>
                  </a:cubicBezTo>
                  <a:cubicBezTo>
                    <a:pt x="252" y="231"/>
                    <a:pt x="250" y="222"/>
                    <a:pt x="244" y="216"/>
                  </a:cubicBezTo>
                  <a:cubicBezTo>
                    <a:pt x="164" y="136"/>
                    <a:pt x="164" y="136"/>
                    <a:pt x="164" y="136"/>
                  </a:cubicBezTo>
                  <a:cubicBezTo>
                    <a:pt x="231" y="36"/>
                    <a:pt x="231" y="36"/>
                    <a:pt x="231" y="36"/>
                  </a:cubicBezTo>
                  <a:cubicBezTo>
                    <a:pt x="234" y="38"/>
                    <a:pt x="238" y="40"/>
                    <a:pt x="242" y="40"/>
                  </a:cubicBez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770775" y="2918841"/>
              <a:ext cx="197930" cy="174974"/>
            </a:xfrm>
            <a:custGeom>
              <a:rect l="l" t="t" r="r" b="b"/>
              <a:pathLst>
                <a:path w="130" h="115">
                  <a:moveTo>
                    <a:pt x="113" y="44"/>
                  </a:moveTo>
                  <a:cubicBezTo>
                    <a:pt x="112" y="42"/>
                    <a:pt x="110" y="39"/>
                    <a:pt x="108" y="38"/>
                  </a:cubicBezTo>
                  <a:cubicBezTo>
                    <a:pt x="90" y="28"/>
                    <a:pt x="73" y="16"/>
                    <a:pt x="58" y="0"/>
                  </a:cubicBezTo>
                  <a:cubicBezTo>
                    <a:pt x="57" y="0"/>
                    <a:pt x="57" y="0"/>
                    <a:pt x="57" y="0"/>
                  </a:cubicBezTo>
                  <a:cubicBezTo>
                    <a:pt x="57" y="0"/>
                    <a:pt x="57" y="0"/>
                    <a:pt x="57" y="0"/>
                  </a:cubicBezTo>
                  <a:cubicBezTo>
                    <a:pt x="1" y="100"/>
                    <a:pt x="1" y="100"/>
                    <a:pt x="1" y="100"/>
                  </a:cubicBezTo>
                  <a:cubicBezTo>
                    <a:pt x="0" y="103"/>
                    <a:pt x="0" y="107"/>
                    <a:pt x="1" y="110"/>
                  </a:cubicBezTo>
                  <a:cubicBezTo>
                    <a:pt x="3" y="113"/>
                    <a:pt x="6" y="115"/>
                    <a:pt x="10" y="115"/>
                  </a:cubicBezTo>
                  <a:cubicBezTo>
                    <a:pt x="120" y="115"/>
                    <a:pt x="120" y="115"/>
                    <a:pt x="120" y="115"/>
                  </a:cubicBezTo>
                  <a:cubicBezTo>
                    <a:pt x="123" y="115"/>
                    <a:pt x="126" y="114"/>
                    <a:pt x="128" y="111"/>
                  </a:cubicBezTo>
                  <a:cubicBezTo>
                    <a:pt x="130" y="109"/>
                    <a:pt x="130" y="105"/>
                    <a:pt x="129" y="102"/>
                  </a:cubicBezTo>
                  <a:lnTo>
                    <a:pt x="113" y="44"/>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TextBox 24"/>
          <p:cNvSpPr txBox="1"/>
          <p:nvPr/>
        </p:nvSpPr>
        <p:spPr>
          <a:xfrm>
            <a:off x="948881" y="3278267"/>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25" name="TextBox 25"/>
          <p:cNvSpPr txBox="1"/>
          <p:nvPr/>
        </p:nvSpPr>
        <p:spPr>
          <a:xfrm>
            <a:off x="3404045" y="3287649"/>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26" name="TextBox 26"/>
          <p:cNvSpPr txBox="1"/>
          <p:nvPr/>
        </p:nvSpPr>
        <p:spPr>
          <a:xfrm>
            <a:off x="5947579" y="3307080"/>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27" name="TextBox 27"/>
          <p:cNvSpPr txBox="1"/>
          <p:nvPr/>
        </p:nvSpPr>
        <p:spPr>
          <a:xfrm>
            <a:off x="8330418" y="3287649"/>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04</a:t>
            </a:r>
          </a:p>
        </p:txBody>
      </p:sp>
      <p:sp>
        <p:nvSpPr>
          <p:cNvPr id="28" name="TextBox 28"/>
          <p:cNvSpPr txBox="1"/>
          <p:nvPr/>
        </p:nvSpPr>
        <p:spPr>
          <a:xfrm>
            <a:off x="10707529" y="3287649"/>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05</a:t>
            </a:r>
          </a:p>
        </p:txBody>
      </p:sp>
      <p:sp>
        <p:nvSpPr>
          <p:cNvPr id="29" name="TextBox 29"/>
          <p:cNvSpPr txBox="1"/>
          <p:nvPr/>
        </p:nvSpPr>
        <p:spPr>
          <a:xfrm>
            <a:off x="210407"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对于形如$a_{n+1}=pa_n^2+q$的非线性递推关系式，可以通过待定系数法将其转化为等差或等比数列进行求解。具体步骤包括</a:t>
            </a:r>
          </a:p>
        </p:txBody>
      </p:sp>
      <p:sp>
        <p:nvSpPr>
          <p:cNvPr id="30" name="TextBox 30"/>
          <p:cNvSpPr txBox="1"/>
          <p:nvPr/>
        </p:nvSpPr>
        <p:spPr>
          <a:xfrm>
            <a:off x="2676049"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设定待定系数$x$和$y$，使得$a_{n+1}+x=(pa_n+y)^2$；</a:t>
            </a:r>
          </a:p>
        </p:txBody>
      </p:sp>
      <p:sp>
        <p:nvSpPr>
          <p:cNvPr id="31" name="TextBox 31"/>
          <p:cNvSpPr txBox="1"/>
          <p:nvPr/>
        </p:nvSpPr>
        <p:spPr>
          <a:xfrm>
            <a:off x="5158264"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解方程组求得$x$和$y$的值；</a:t>
            </a:r>
          </a:p>
        </p:txBody>
      </p:sp>
      <p:sp>
        <p:nvSpPr>
          <p:cNvPr id="32" name="TextBox 32"/>
          <p:cNvSpPr txBox="1"/>
          <p:nvPr/>
        </p:nvSpPr>
        <p:spPr>
          <a:xfrm>
            <a:off x="7574185"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将递推关系式转化为等差或等比数列；</a:t>
            </a:r>
          </a:p>
        </p:txBody>
      </p:sp>
      <p:sp>
        <p:nvSpPr>
          <p:cNvPr id="33" name="TextBox 33"/>
          <p:cNvSpPr txBox="1"/>
          <p:nvPr/>
        </p:nvSpPr>
        <p:spPr>
          <a:xfrm>
            <a:off x="9935909"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通过等差或等比数列的通项公式求解$a_n$。</a:t>
            </a:r>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非线性递推关系式求解方法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待定系数法在数列求和中的应用主要体现在将求和公式转化为递推关系式进行求解。具体步骤包括</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设定求和公式中的待定系数；</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通过递推关系式求解待定系数的值；</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待定系数法在数列求和中的应用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将求和公式转化为等差或等比数列的求和公式进行求解。</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设定待定系数$x$和$y$，使得$S_n=xn+y$；</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例如，对于形如$sum_{i=1}^n a_i=S_n$的求和公式，可以通过待定系数法将其转化为递推关系式进行求解。具体步骤包括</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待定系数法在数列求和中的应用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通过递推关系式求解$x$和$y$的值；</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将求和公式转化为等差或等比数列的求和公式进行求解。</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待定系数法在数列求和中的应用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数列求和技巧与实例分析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分组求和法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将数列中的项按照某种规则分成若干组，使得每组内的项可以相互抵消或简化计算，从而达到求和的目的。</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适用于具有周期性、对称性或其他规律性的数列。</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如求等差数列前n项和时，可以按照等差数列的性质将项分组，使得每组内的项可以相互抵消，从而简化计算过程。</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原理</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适用范围</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实例分析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https://d.book118.com/788015136063006033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2024-09-11T11:46:04.713</cp:lastPrinted>
  <dcterms:created xsi:type="dcterms:W3CDTF">2024-09-11T03:46:04Z</dcterms:created>
  <dcterms:modified xsi:type="dcterms:W3CDTF">2024-09-11T03:46:07Z</dcterms:modified>
</cp:coreProperties>
</file>