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C2642-D02C-4B6B-B7CE-03B2EC1DD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710F1-6D7E-4EB6-9509-2ECB5FF53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CB36D-7CF3-40BD-AD79-C869DFB6C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AED3F-00F3-45FA-AA18-BB811D765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96FAE2-BFD7-4583-8F4A-483C3DE51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8538A-22BF-4572-A147-2685A3C8A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8065ED-07D0-46B7-BED2-0587F59CC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B60DD-A742-4445-AC02-1E9EF9D44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A34CB-CB43-4846-A53F-B4F94D1E9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7138B-DB4A-4C92-BC88-E0CF3364D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A4B47-0F85-493E-9E20-4E3BCDDC7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31" Type="http://schemas.openxmlformats.org/officeDocument/2006/relationships/tags" Target="../tags/tag175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tags" Target="../tags/tag249.xml" /><Relationship Id="rId20" Type="http://schemas.openxmlformats.org/officeDocument/2006/relationships/tags" Target="../tags/tag267.xml" /><Relationship Id="rId21" Type="http://schemas.openxmlformats.org/officeDocument/2006/relationships/tags" Target="../tags/tag268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6014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胆石症病人的护理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胆石症的概述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胆石症病人的护理原则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胆石症病人的日常护理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特殊情况下的胆石症病人护理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护理效果评估与总结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胆石症的概述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胆石症的定义</a:t>
            </a:r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胆石症是一种常见的胆道系统疾病，主要表现为胆囊或胆管内结石形成。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胆石症的病因包括遗传因素、饮食习惯、肥胖、糖尿病等。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胆石症的症状包括腹痛、恶心、呕吐、黄疸等。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胆石症的治疗方法包括药物治疗、手术治疗等。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胆石症的分类</a:t>
            </a:r>
            <a:endParaRPr lang="zh-CN" altLang="en-US"/>
          </a:p>
        </p:txBody>
      </p:sp>
      <p:sp>
        <p:nvSpPr>
          <p:cNvPr id="104911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34203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25599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4"/>
          <p:cNvSpPr/>
          <p:nvPr>
            <p:custDataLst>
              <p:tags r:id="rId4"/>
            </p:custDataLst>
          </p:nvPr>
        </p:nvSpPr>
        <p:spPr>
          <a:xfrm>
            <a:off x="925252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52301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17948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胆囊结石：胆囊内形成的结石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33594"/>
            <a:ext cx="583533" cy="169822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25599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8"/>
          <p:cNvSpPr/>
          <p:nvPr>
            <p:custDataLst>
              <p:tags r:id="rId9"/>
            </p:custDataLst>
          </p:nvPr>
        </p:nvSpPr>
        <p:spPr>
          <a:xfrm>
            <a:off x="4418277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52301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11252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混合性结石：胆囊和胆管内同时存在的结石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25"/>
          <p:cNvSpPr/>
          <p:nvPr>
            <p:custDataLst>
              <p:tags r:id="rId14"/>
            </p:custDataLst>
          </p:nvPr>
        </p:nvSpPr>
        <p:spPr>
          <a:xfrm>
            <a:off x="6163572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36210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胆囊炎：胆囊内壁的炎症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8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34121"/>
            <a:ext cx="555069" cy="152401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42725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1"/>
          <p:cNvSpPr/>
          <p:nvPr>
            <p:custDataLst>
              <p:tags r:id="rId19"/>
            </p:custDataLst>
          </p:nvPr>
        </p:nvSpPr>
        <p:spPr>
          <a:xfrm>
            <a:off x="2671764" y="2796691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60824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14295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胆管结石：胆管内形成的结石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25"/>
          <p:cNvSpPr/>
          <p:nvPr>
            <p:custDataLst>
              <p:tags r:id="rId24"/>
            </p:custDataLst>
          </p:nvPr>
        </p:nvSpPr>
        <p:spPr>
          <a:xfrm>
            <a:off x="7910084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28905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胆管炎：胆管内壁的炎症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8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59771"/>
            <a:ext cx="583533" cy="169708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49949"/>
            <a:ext cx="555069" cy="15245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25"/>
          <p:cNvSpPr/>
          <p:nvPr>
            <p:custDataLst>
              <p:tags r:id="rId29"/>
            </p:custDataLst>
          </p:nvPr>
        </p:nvSpPr>
        <p:spPr>
          <a:xfrm>
            <a:off x="9743039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34384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胆囊癌：胆囊内的恶性肿瘤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胆石症的发病机制</a:t>
            </a:r>
            <a:endParaRPr lang="zh-CN" altLang="en-US"/>
          </a:p>
        </p:txBody>
      </p:sp>
      <p:sp>
        <p:nvSpPr>
          <p:cNvPr id="104921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胆囊内环境改变：胆囊内环境改变，导致胆汁成分改变和胆汁淤积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2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6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胆囊结石形成：胆汁成分改变、胆汁淤积和胆囊内环境改变共同作用，导致胆囊结石形成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30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2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胆汁成分改变：胆固醇、胆汁酸、磷脂等成分比例失调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36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胆汁淤积：胆汁分泌过多或排泄不畅，导致胆汁淤积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42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4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胆囊收缩功能减退：胆囊收缩功能减退，导致胆汁淤积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46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胆石症的症状表现</a:t>
            </a:r>
            <a:endParaRPr lang="zh-CN" altLang="en-US"/>
          </a:p>
        </p:txBody>
      </p:sp>
      <p:sp>
        <p:nvSpPr>
          <p:cNvPr id="1049288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腹痛：胆石症最常见的症状，表现为右上腹或中上腹的疼痛，可放射至背部或肩部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发热：胆石症患者可能出现发热，体温可高达38.5℃以上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恶心、呕吐：胆石症患者常伴有恶心、呕吐等症状，尤其是在进食油腻食物后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胆囊炎：胆石症患者常伴有胆囊炎，表现为右上腹疼痛、发热、恶心、呕吐等症状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黄疸：胆石症患者可能出现黄疸，表现为皮肤、巩膜黄染，尿液呈深黄色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胆管炎：胆石症患者常伴有胆管炎，表现为腹痛、发热、黄疸等症状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胆石症病人的护理原则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104943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鼓励病人积极面对疾病，增强战胜疾病的信心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提供心理辅导，帮助病人缓解焦虑和恐惧情绪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建立良好的医患关系，增强病人的信任感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倾听病人的感受和需求，给予理解和支持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饮食护理</a:t>
            </a:r>
            <a:endParaRPr lang="zh-CN" altLang="en-US"/>
          </a:p>
        </p:txBody>
      </p:sp>
      <p:sp>
        <p:nvSpPr>
          <p:cNvPr id="104950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饮食清淡，避免油腻、辛辣、刺激性食物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多喝水，保持充足的水分摄入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适量摄入膳食纤维，促进胆汁分泌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避免暴饮暴食，定时定量进食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避免饮酒，减少酒精对肝脏的刺激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适量摄入维生素C，有助于胆汁分泌和胆囊收缩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疼痛护理</a:t>
            </a:r>
            <a:endParaRPr lang="zh-CN" altLang="en-US"/>
          </a:p>
        </p:txBody>
      </p:sp>
      <p:sp>
        <p:nvSpPr>
          <p:cNvPr id="10495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评估疼痛程度：使用疼痛量表进行评估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物理治疗：热敷、冷敷、按摩等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心理支持：与患者沟通，提供心理支持，减轻焦虑和恐惧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药物治疗：使用非甾体抗炎药、阿片类药物等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并发症的预防与护理</a:t>
            </a:r>
            <a:endParaRPr lang="zh-CN" altLang="en-US"/>
          </a:p>
        </p:txBody>
      </p:sp>
      <p:sp>
        <p:nvSpPr>
          <p:cNvPr id="10496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定期检查：定期进行肝胆B超检查，及时发现胆石症并发症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饮食调整：避免高脂肪、高胆固醇饮食，减少胆石症并发症的发生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药物治疗：根据病情，合理使用药物，预防胆石症并发症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生活习惯：保持良好的生活习惯，如规律作息、适量运动等，有助于预防胆石症并发症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1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7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72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胆石症病人的日常护理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https://d.book118.com/788016014127006022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84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胆石症病人的护理</vt:lpstr>
      <vt:lpstr>目录</vt:lpstr>
      <vt:lpstr>单击此处添加章节标题</vt:lpstr>
      <vt:lpstr>胆石症的概述</vt:lpstr>
      <vt:lpstr>胆石症的定义</vt:lpstr>
      <vt:lpstr>胆石症的分类</vt:lpstr>
      <vt:lpstr>胆石症的发病机制</vt:lpstr>
      <vt:lpstr>胆石症的症状表现</vt:lpstr>
      <vt:lpstr>胆石症病人的护理原则</vt:lpstr>
      <vt:lpstr>心理护理</vt:lpstr>
      <vt:lpstr>饮食护理</vt:lpstr>
      <vt:lpstr>疼痛护理</vt:lpstr>
      <vt:lpstr>并发症的预防与护理</vt:lpstr>
      <vt:lpstr>胆石症病人的日常护理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2024-08-29T02:35:45.245</cp:lastPrinted>
  <dcterms:created xsi:type="dcterms:W3CDTF">2024-08-28T18:35:45Z</dcterms:created>
  <dcterms:modified xsi:type="dcterms:W3CDTF">2024-08-28T18:35:47Z</dcterms:modified>
</cp:coreProperties>
</file>