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843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34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03E3AA-8200-4C6F-85D7-A93B183BEF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214246-4417-4F67-A52E-5EC481A245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AAAA56-F26C-431B-AB69-93694754A9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8E0C33-FFBA-49DA-B36E-85AFD93714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E7A24D-4616-4414-B286-839CC3F362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9B1BF4-A1DC-49BF-B64B-C90BB798F9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4340FB-595A-45DA-926E-C4229014FB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99E930-D926-4513-A317-F3153D5D1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2A33AC-41AA-45E3-8F7A-FF05FA929A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B17FA8-A5AA-41C3-9682-F2D1404BCA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047219-BC0E-4958-A9BD-4CBF049F4F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414923" y="1742132"/>
            <a:ext cx="10777077" cy="5115868"/>
          </a:xfrm>
          <a:prstGeom prst="rect">
            <a:avLst/>
          </a:prstGeom>
        </p:spPr>
      </p:pic>
      <p:sp>
        <p:nvSpPr>
          <p:cNvPr id="1048664" name="标题 1"/>
          <p:cNvSpPr>
            <a:spLocks noGrp="1"/>
          </p:cNvSpPr>
          <p:nvPr userDrawn="1">
            <p:ph type="ctrTitle"/>
            <p:custDataLst>
              <p:tags r:id="rId3"/>
            </p:custDataLst>
          </p:nvPr>
        </p:nvSpPr>
        <p:spPr>
          <a:xfrm>
            <a:off x="694800" y="1955258"/>
            <a:ext cx="6094615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署名占位符 10"/>
          <p:cNvSpPr>
            <a:spLocks noGrp="1"/>
          </p:cNvSpPr>
          <p:nvPr userDrawn="1">
            <p:ph type="body" sz="quarter" idx="17" hasCustomPrompt="1"/>
            <p:custDataLst>
              <p:tags r:id="rId4"/>
            </p:custDataLst>
          </p:nvPr>
        </p:nvSpPr>
        <p:spPr>
          <a:xfrm>
            <a:off x="694690" y="4182110"/>
            <a:ext cx="3918585" cy="50419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68" name="日期占位符 3"/>
          <p:cNvSpPr>
            <a:spLocks noGrp="1"/>
          </p:cNvSpPr>
          <p:nvPr>
            <p:ph type="dt" sz="half" idx="18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4"/>
          <p:cNvSpPr>
            <a:spLocks noGrp="1"/>
          </p:cNvSpPr>
          <p:nvPr>
            <p:ph type="ftr" sz="quarter" idx="19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5"/>
          <p:cNvSpPr>
            <a:spLocks noGrp="1"/>
          </p:cNvSpPr>
          <p:nvPr>
            <p:ph type="sldNum" sz="quarter" idx="20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551882"/>
            <a:ext cx="7341844" cy="4302942"/>
          </a:xfrm>
          <a:prstGeom prst="rect">
            <a:avLst/>
          </a:prstGeom>
        </p:spPr>
      </p:pic>
      <p:sp>
        <p:nvSpPr>
          <p:cNvPr id="1048684" name="标题 1"/>
          <p:cNvSpPr>
            <a:spLocks noGrp="1"/>
          </p:cNvSpPr>
          <p:nvPr userDrawn="1">
            <p:ph type="title" hasCustomPrompt="1"/>
            <p:custDataLst>
              <p:tags r:id="rId3"/>
            </p:custDataLst>
          </p:nvPr>
        </p:nvSpPr>
        <p:spPr>
          <a:xfrm>
            <a:off x="2114416" y="1303507"/>
            <a:ext cx="2880000" cy="2346658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 userDrawn="1"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 userDrawn="1"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 userDrawn="1"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2987730" y="1496287"/>
            <a:ext cx="9204270" cy="5358465"/>
          </a:xfrm>
          <a:prstGeom prst="rect">
            <a:avLst/>
          </a:prstGeom>
        </p:spPr>
      </p:pic>
      <p:sp>
        <p:nvSpPr>
          <p:cNvPr id="1048692" name="标题 1"/>
          <p:cNvSpPr>
            <a:spLocks noGrp="1"/>
          </p:cNvSpPr>
          <p:nvPr userDrawn="1">
            <p:ph type="title"/>
            <p:custDataLst>
              <p:tags r:id="rId3"/>
            </p:custDataLst>
          </p:nvPr>
        </p:nvSpPr>
        <p:spPr>
          <a:xfrm>
            <a:off x="1322070" y="3168015"/>
            <a:ext cx="8319770" cy="2193925"/>
          </a:xfrm>
        </p:spPr>
        <p:txBody>
          <a:bodyPr anchor="t">
            <a:normAutofit/>
          </a:bodyPr>
          <a:lstStyle>
            <a:lvl1pPr algn="l">
              <a:defRPr sz="4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节编号 3"/>
          <p:cNvSpPr>
            <a:spLocks noGrp="1"/>
          </p:cNvSpPr>
          <p:nvPr userDrawn="1">
            <p:ph type="body" sz="quarter" idx="13" hasCustomPrompt="1"/>
            <p:custDataLst>
              <p:tags r:id="rId4"/>
            </p:custDataLst>
          </p:nvPr>
        </p:nvSpPr>
        <p:spPr>
          <a:xfrm>
            <a:off x="1322070" y="1767840"/>
            <a:ext cx="8319770" cy="1224280"/>
          </a:xfrm>
        </p:spPr>
        <p:txBody>
          <a:bodyPr anchor="b">
            <a:noAutofit/>
          </a:bodyPr>
          <a:lstStyle>
            <a:lvl1pPr marL="0" indent="0" algn="l">
              <a:buNone/>
              <a:defRPr sz="8000" b="1"/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696" name="日期占位符 2"/>
          <p:cNvSpPr>
            <a:spLocks noGrp="1"/>
          </p:cNvSpPr>
          <p:nvPr>
            <p:ph type="dt" sz="half" idx="14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3"/>
          <p:cNvSpPr>
            <a:spLocks noGrp="1"/>
          </p:cNvSpPr>
          <p:nvPr>
            <p:ph type="ftr" sz="quarter" idx="15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4"/>
          <p:cNvSpPr>
            <a:spLocks noGrp="1"/>
          </p:cNvSpPr>
          <p:nvPr>
            <p:ph type="sldNum" sz="quarter" idx="16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内容占位符 2"/>
          <p:cNvSpPr>
            <a:spLocks noGrp="1"/>
          </p:cNvSpPr>
          <p:nvPr>
            <p:ph sz="half" idx="1"/>
            <p:custDataLst>
              <p:tags r:id="rId1"/>
            </p:custDataLst>
          </p:nvPr>
        </p:nvSpPr>
        <p:spPr>
          <a:xfrm>
            <a:off x="694799" y="1266825"/>
            <a:ext cx="5181600" cy="491077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内容占位符 3"/>
          <p:cNvSpPr>
            <a:spLocks noGrp="1"/>
          </p:cNvSpPr>
          <p:nvPr>
            <p:ph sz="half" idx="2"/>
            <p:custDataLst>
              <p:tags r:id="rId2"/>
            </p:custDataLst>
          </p:nvPr>
        </p:nvSpPr>
        <p:spPr>
          <a:xfrm>
            <a:off x="6313200" y="1266825"/>
            <a:ext cx="5181600" cy="491077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标题 7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文本占位符 2"/>
          <p:cNvSpPr>
            <a:spLocks noGrp="1"/>
          </p:cNvSpPr>
          <p:nvPr>
            <p:ph type="body" idx="1"/>
            <p:custDataLst>
              <p:tags r:id="rId1"/>
            </p:custDataLst>
          </p:nvPr>
        </p:nvSpPr>
        <p:spPr>
          <a:xfrm>
            <a:off x="694800" y="1277189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6" name="内容占位符 3"/>
          <p:cNvSpPr>
            <a:spLocks noGrp="1"/>
          </p:cNvSpPr>
          <p:nvPr>
            <p:ph sz="half" idx="2"/>
            <p:custDataLst>
              <p:tags r:id="rId2"/>
            </p:custDataLst>
          </p:nvPr>
        </p:nvSpPr>
        <p:spPr>
          <a:xfrm>
            <a:off x="694800" y="1916723"/>
            <a:ext cx="5157787" cy="427294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文本占位符 4"/>
          <p:cNvSpPr>
            <a:spLocks noGrp="1"/>
          </p:cNvSpPr>
          <p:nvPr>
            <p:ph type="body" sz="quarter" idx="3"/>
            <p:custDataLst>
              <p:tags r:id="rId3"/>
            </p:custDataLst>
          </p:nvPr>
        </p:nvSpPr>
        <p:spPr>
          <a:xfrm>
            <a:off x="6311612" y="1277189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5"/>
          <p:cNvSpPr>
            <a:spLocks noGrp="1"/>
          </p:cNvSpPr>
          <p:nvPr>
            <p:ph sz="quarter" idx="4"/>
            <p:custDataLst>
              <p:tags r:id="rId4"/>
            </p:custDataLst>
          </p:nvPr>
        </p:nvSpPr>
        <p:spPr>
          <a:xfrm>
            <a:off x="6311612" y="1916723"/>
            <a:ext cx="5183188" cy="427294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日期占位符 10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11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12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标题 13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85800" y="360000"/>
            <a:ext cx="1081405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文本占位符 2"/>
          <p:cNvSpPr>
            <a:spLocks noGrp="1"/>
          </p:cNvSpPr>
          <p:nvPr>
            <p:ph type="body" idx="1" hasCustomPrompt="1"/>
            <p:custDataLst>
              <p:tags r:id="rId1"/>
            </p:custDataLst>
          </p:nvPr>
        </p:nvSpPr>
        <p:spPr>
          <a:xfrm>
            <a:off x="694799" y="1266825"/>
            <a:ext cx="10805051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标题 3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2400300" y="1409248"/>
            <a:ext cx="9791699" cy="5448751"/>
          </a:xfrm>
          <a:prstGeom prst="rect">
            <a:avLst/>
          </a:prstGeom>
        </p:spPr>
      </p:pic>
      <p:sp>
        <p:nvSpPr>
          <p:cNvPr id="1048762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694799" y="1954800"/>
            <a:ext cx="6094800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4" name="署名占位符 10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694690" y="4182110"/>
            <a:ext cx="3918585" cy="50419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66" name="日期占位符 2"/>
          <p:cNvSpPr>
            <a:spLocks noGrp="1"/>
          </p:cNvSpPr>
          <p:nvPr>
            <p:ph type="dt" sz="half" idx="18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3"/>
          <p:cNvSpPr>
            <a:spLocks noGrp="1"/>
          </p:cNvSpPr>
          <p:nvPr>
            <p:ph type="ftr" sz="quarter" idx="19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4"/>
          <p:cNvSpPr>
            <a:spLocks noGrp="1"/>
          </p:cNvSpPr>
          <p:nvPr>
            <p:ph type="sldNum" sz="quarter" idx="20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9.xml" /><Relationship Id="rId13" Type="http://schemas.openxmlformats.org/officeDocument/2006/relationships/tags" Target="../tags/tag60.xml" /><Relationship Id="rId14" Type="http://schemas.openxmlformats.org/officeDocument/2006/relationships/tags" Target="../tags/tag61.xml" /><Relationship Id="rId15" Type="http://schemas.openxmlformats.org/officeDocument/2006/relationships/tags" Target="../tags/tag62.xml" /><Relationship Id="rId16" Type="http://schemas.openxmlformats.org/officeDocument/2006/relationships/tags" Target="../tags/tag63.xml" /><Relationship Id="rId17" Type="http://schemas.openxmlformats.org/officeDocument/2006/relationships/tags" Target="../tags/tag64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4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94799" y="1266825"/>
            <a:ext cx="10799999" cy="491077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6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694799" y="6356350"/>
            <a:ext cx="28866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88419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8422" r:id="rId2"/>
    <p:sldLayoutId id="2147498423" r:id="rId3"/>
    <p:sldLayoutId id="2147498424" r:id="rId4"/>
    <p:sldLayoutId id="2147498425" r:id="rId5"/>
    <p:sldLayoutId id="2147498426" r:id="rId6"/>
    <p:sldLayoutId id="2147498427" r:id="rId7"/>
    <p:sldLayoutId id="2147498428" r:id="rId8"/>
    <p:sldLayoutId id="2147498429" r:id="rId9"/>
    <p:sldLayoutId id="2147498430" r:id="rId10"/>
    <p:sldLayoutId id="214749843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1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tags" Target="../tags/tag72.xml" /><Relationship Id="rId7" Type="http://schemas.openxmlformats.org/officeDocument/2006/relationships/tags" Target="../tags/tag73.xml" /><Relationship Id="rId8" Type="http://schemas.openxmlformats.org/officeDocument/2006/relationships/tags" Target="../tags/tag74.xml" /><Relationship Id="rId9" Type="http://schemas.openxmlformats.org/officeDocument/2006/relationships/tags" Target="../tags/tag7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0.xml" /><Relationship Id="rId3" Type="http://schemas.openxmlformats.org/officeDocument/2006/relationships/tags" Target="../tags/tag81.xml" /><Relationship Id="rId4" Type="http://schemas.openxmlformats.org/officeDocument/2006/relationships/tags" Target="../tags/tag8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tags" Target="../tags/tag95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28" Type="http://schemas.openxmlformats.org/officeDocument/2006/relationships/tags" Target="../tags/tag121.xml" /><Relationship Id="rId29" Type="http://schemas.openxmlformats.org/officeDocument/2006/relationships/tags" Target="../tags/tag122.xml" /><Relationship Id="rId3" Type="http://schemas.openxmlformats.org/officeDocument/2006/relationships/tags" Target="../tags/tag96.xml" /><Relationship Id="rId30" Type="http://schemas.openxmlformats.org/officeDocument/2006/relationships/tags" Target="../tags/tag123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2.xml" /><Relationship Id="rId11" Type="http://schemas.openxmlformats.org/officeDocument/2006/relationships/tags" Target="../tags/tag133.xml" /><Relationship Id="rId12" Type="http://schemas.openxmlformats.org/officeDocument/2006/relationships/tags" Target="../tags/tag134.xml" /><Relationship Id="rId13" Type="http://schemas.openxmlformats.org/officeDocument/2006/relationships/tags" Target="../tags/tag135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tags" Target="../tags/tag129.xml" /><Relationship Id="rId8" Type="http://schemas.openxmlformats.org/officeDocument/2006/relationships/tags" Target="../tags/tag130.xml" /><Relationship Id="rId9" Type="http://schemas.openxmlformats.org/officeDocument/2006/relationships/tags" Target="../tags/tag13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4.xml" /><Relationship Id="rId11" Type="http://schemas.openxmlformats.org/officeDocument/2006/relationships/tags" Target="../tags/tag145.xml" /><Relationship Id="rId12" Type="http://schemas.openxmlformats.org/officeDocument/2006/relationships/tags" Target="../tags/tag146.xml" /><Relationship Id="rId13" Type="http://schemas.openxmlformats.org/officeDocument/2006/relationships/tags" Target="../tags/tag147.xml" /><Relationship Id="rId14" Type="http://schemas.openxmlformats.org/officeDocument/2006/relationships/tags" Target="../tags/tag148.xml" /><Relationship Id="rId15" Type="http://schemas.openxmlformats.org/officeDocument/2006/relationships/tags" Target="../tags/tag149.xml" /><Relationship Id="rId16" Type="http://schemas.openxmlformats.org/officeDocument/2006/relationships/tags" Target="../tags/tag150.xml" /><Relationship Id="rId17" Type="http://schemas.openxmlformats.org/officeDocument/2006/relationships/tags" Target="../tags/tag151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14" Type="http://schemas.openxmlformats.org/officeDocument/2006/relationships/tags" Target="../tags/tag179.xml" /><Relationship Id="rId15" Type="http://schemas.openxmlformats.org/officeDocument/2006/relationships/tags" Target="../tags/tag180.xml" /><Relationship Id="rId16" Type="http://schemas.openxmlformats.org/officeDocument/2006/relationships/tags" Target="../tags/tag181.xml" /><Relationship Id="rId17" Type="http://schemas.openxmlformats.org/officeDocument/2006/relationships/tags" Target="../tags/tag182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tags" Target="../tags/tag194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3.xml" /><Relationship Id="rId11" Type="http://schemas.openxmlformats.org/officeDocument/2006/relationships/tags" Target="../tags/tag204.xml" /><Relationship Id="rId12" Type="http://schemas.openxmlformats.org/officeDocument/2006/relationships/tags" Target="../tags/tag205.xml" /><Relationship Id="rId13" Type="http://schemas.openxmlformats.org/officeDocument/2006/relationships/tags" Target="../tags/tag206.xml" /><Relationship Id="rId14" Type="http://schemas.openxmlformats.org/officeDocument/2006/relationships/tags" Target="../tags/tag207.xml" /><Relationship Id="rId15" Type="http://schemas.openxmlformats.org/officeDocument/2006/relationships/tags" Target="../tags/tag208.xml" /><Relationship Id="rId16" Type="http://schemas.openxmlformats.org/officeDocument/2006/relationships/tags" Target="../tags/tag209.xml" /><Relationship Id="rId17" Type="http://schemas.openxmlformats.org/officeDocument/2006/relationships/tags" Target="../tags/tag210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tags" Target="../tags/tag20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2.xml" /><Relationship Id="rId11" Type="http://schemas.openxmlformats.org/officeDocument/2006/relationships/tags" Target="../tags/tag223.xml" /><Relationship Id="rId12" Type="http://schemas.openxmlformats.org/officeDocument/2006/relationships/tags" Target="../tags/tag224.xml" /><Relationship Id="rId13" Type="http://schemas.openxmlformats.org/officeDocument/2006/relationships/tags" Target="../tags/tag225.xml" /><Relationship Id="rId14" Type="http://schemas.openxmlformats.org/officeDocument/2006/relationships/tags" Target="../tags/tag226.xml" /><Relationship Id="rId15" Type="http://schemas.openxmlformats.org/officeDocument/2006/relationships/tags" Target="../tags/tag227.xml" /><Relationship Id="rId16" Type="http://schemas.openxmlformats.org/officeDocument/2006/relationships/tags" Target="../tags/tag228.xml" /><Relationship Id="rId17" Type="http://schemas.openxmlformats.org/officeDocument/2006/relationships/tags" Target="../tags/tag229.xml" /><Relationship Id="rId18" Type="http://schemas.openxmlformats.org/officeDocument/2006/relationships/tags" Target="../tags/tag230.xml" /><Relationship Id="rId19" Type="http://schemas.openxmlformats.org/officeDocument/2006/relationships/tags" Target="../tags/tag231.xml" /><Relationship Id="rId2" Type="http://schemas.openxmlformats.org/officeDocument/2006/relationships/tags" Target="../tags/tag214.xml" /><Relationship Id="rId20" Type="http://schemas.openxmlformats.org/officeDocument/2006/relationships/tags" Target="../tags/tag232.xml" /><Relationship Id="rId21" Type="http://schemas.openxmlformats.org/officeDocument/2006/relationships/tags" Target="../tags/tag233.xml" /><Relationship Id="rId3" Type="http://schemas.openxmlformats.org/officeDocument/2006/relationships/tags" Target="../tags/tag215.xml" /><Relationship Id="rId4" Type="http://schemas.openxmlformats.org/officeDocument/2006/relationships/tags" Target="../tags/tag216.xml" /><Relationship Id="rId5" Type="http://schemas.openxmlformats.org/officeDocument/2006/relationships/tags" Target="../tags/tag217.xml" /><Relationship Id="rId6" Type="http://schemas.openxmlformats.org/officeDocument/2006/relationships/tags" Target="../tags/tag218.xml" /><Relationship Id="rId7" Type="http://schemas.openxmlformats.org/officeDocument/2006/relationships/tags" Target="../tags/tag219.xml" /><Relationship Id="rId8" Type="http://schemas.openxmlformats.org/officeDocument/2006/relationships/tags" Target="../tags/tag220.xml" /><Relationship Id="rId9" Type="http://schemas.openxmlformats.org/officeDocument/2006/relationships/tags" Target="../tags/tag22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016126061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绩效考核结果应用心得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84" name="序号"/>
          <p:cNvSpPr txBox="1"/>
          <p:nvPr>
            <p:custDataLst>
              <p:tags r:id="rId3"/>
            </p:custDataLst>
          </p:nvPr>
        </p:nvSpPr>
        <p:spPr>
          <a:xfrm>
            <a:off x="5643245" y="1867382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4"/>
            </p:custDataLst>
          </p:nvPr>
        </p:nvSpPr>
        <p:spPr>
          <a:xfrm>
            <a:off x="6717030" y="1868017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绩效考核结果的应用方式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88" name="序号"/>
          <p:cNvSpPr txBox="1"/>
          <p:nvPr>
            <p:custDataLst>
              <p:tags r:id="rId5"/>
            </p:custDataLst>
          </p:nvPr>
        </p:nvSpPr>
        <p:spPr>
          <a:xfrm>
            <a:off x="5643245" y="3405352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6"/>
            </p:custDataLst>
          </p:nvPr>
        </p:nvSpPr>
        <p:spPr>
          <a:xfrm>
            <a:off x="6717030" y="3405987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绩效考核结果应用的效果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2" name="序号"/>
          <p:cNvSpPr txBox="1"/>
          <p:nvPr>
            <p:custDataLst>
              <p:tags r:id="rId7"/>
            </p:custDataLst>
          </p:nvPr>
        </p:nvSpPr>
        <p:spPr>
          <a:xfrm>
            <a:off x="5643245" y="4174337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8"/>
            </p:custDataLst>
          </p:nvPr>
        </p:nvSpPr>
        <p:spPr>
          <a:xfrm>
            <a:off x="6717030" y="4174972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绩效考核结果应用的挑战与对策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6" name="序号"/>
          <p:cNvSpPr txBox="1"/>
          <p:nvPr>
            <p:custDataLst>
              <p:tags r:id="rId9"/>
            </p:custDataLst>
          </p:nvPr>
        </p:nvSpPr>
        <p:spPr>
          <a:xfrm>
            <a:off x="5643245" y="4943322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0"/>
            </p:custDataLst>
          </p:nvPr>
        </p:nvSpPr>
        <p:spPr>
          <a:xfrm>
            <a:off x="6717030" y="4943957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绩效考核结果应用的未来展望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11"/>
            </p:custDataLst>
          </p:nvPr>
        </p:nvSpPr>
        <p:spPr>
          <a:xfrm>
            <a:off x="5643245" y="2636367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12"/>
            </p:custDataLst>
          </p:nvPr>
        </p:nvSpPr>
        <p:spPr>
          <a:xfrm>
            <a:off x="6717030" y="2637002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绩效考核结果应用的注意事项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绩效考核结果的应用方式</a:t>
            </a:r>
            <a:endParaRPr lang="zh-CN" altLang="en-US"/>
          </a:p>
        </p:txBody>
      </p:sp>
      <p:sp>
        <p:nvSpPr>
          <p:cNvPr id="10488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薪酬调整</a:t>
            </a:r>
            <a:endParaRPr lang="zh-CN" altLang="en-US"/>
          </a:p>
        </p:txBody>
      </p:sp>
      <p:sp>
        <p:nvSpPr>
          <p:cNvPr id="1048870" name="任意多边形 20"/>
          <p:cNvSpPr/>
          <p:nvPr>
            <p:custDataLst>
              <p:tags r:id="rId2"/>
            </p:custDataLst>
          </p:nvPr>
        </p:nvSpPr>
        <p:spPr>
          <a:xfrm rot="2700000">
            <a:off x="1585176" y="1266825"/>
            <a:ext cx="1317787" cy="132007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7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219459" y="3051285"/>
            <a:ext cx="2049704" cy="3126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根据绩效考核结果，调整员工的基本工资和奖金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74" name="矩形 42"/>
          <p:cNvSpPr/>
          <p:nvPr>
            <p:custDataLst>
              <p:tags r:id="rId4"/>
            </p:custDataLst>
          </p:nvPr>
        </p:nvSpPr>
        <p:spPr>
          <a:xfrm>
            <a:off x="1355182" y="2663504"/>
            <a:ext cx="1777906" cy="125903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76" name="任意多边形 18"/>
          <p:cNvSpPr/>
          <p:nvPr>
            <p:custDataLst>
              <p:tags r:id="rId5"/>
            </p:custDataLst>
          </p:nvPr>
        </p:nvSpPr>
        <p:spPr>
          <a:xfrm rot="5400000">
            <a:off x="4152552" y="1266825"/>
            <a:ext cx="1317787" cy="132007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7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86166" y="3051285"/>
            <a:ext cx="2049704" cy="3126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设立绩效奖金池，根据员工绩效考核结果分配奖金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80" name="矩形 43"/>
          <p:cNvSpPr/>
          <p:nvPr>
            <p:custDataLst>
              <p:tags r:id="rId7"/>
            </p:custDataLst>
          </p:nvPr>
        </p:nvSpPr>
        <p:spPr>
          <a:xfrm>
            <a:off x="3922558" y="2663504"/>
            <a:ext cx="1777906" cy="125903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8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19259" y="1266825"/>
            <a:ext cx="1317787" cy="132007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8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3542" y="3051285"/>
            <a:ext cx="2049704" cy="3126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制定晋升和调薪政策，根据绩效考核结果选拔优秀员工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86" name="矩形 44"/>
          <p:cNvSpPr/>
          <p:nvPr>
            <p:custDataLst>
              <p:tags r:id="rId10"/>
            </p:custDataLst>
          </p:nvPr>
        </p:nvSpPr>
        <p:spPr>
          <a:xfrm>
            <a:off x="6488597" y="2663504"/>
            <a:ext cx="1777906" cy="125903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8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85967" y="1266825"/>
            <a:ext cx="1317787" cy="132007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9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20249" y="3051285"/>
            <a:ext cx="2049704" cy="3126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提供培训和发展机会，帮助员工提高绩效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92" name="矩形 45"/>
          <p:cNvSpPr/>
          <p:nvPr>
            <p:custDataLst>
              <p:tags r:id="rId13"/>
            </p:custDataLst>
          </p:nvPr>
        </p:nvSpPr>
        <p:spPr>
          <a:xfrm>
            <a:off x="9055972" y="2663504"/>
            <a:ext cx="1777906" cy="125903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晋升和降职</a:t>
            </a:r>
            <a:endParaRPr lang="zh-CN" altLang="en-US"/>
          </a:p>
        </p:txBody>
      </p:sp>
      <p:sp>
        <p:nvSpPr>
          <p:cNvPr id="1048928" name="椭圆 262"/>
          <p:cNvSpPr/>
          <p:nvPr>
            <p:custDataLst>
              <p:tags r:id="rId2"/>
            </p:custDataLst>
          </p:nvPr>
        </p:nvSpPr>
        <p:spPr>
          <a:xfrm>
            <a:off x="2472706" y="3970592"/>
            <a:ext cx="7243683" cy="189511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30" name="椭圆 263"/>
          <p:cNvSpPr/>
          <p:nvPr>
            <p:custDataLst>
              <p:tags r:id="rId3"/>
            </p:custDataLst>
          </p:nvPr>
        </p:nvSpPr>
        <p:spPr>
          <a:xfrm>
            <a:off x="3311791" y="4049739"/>
            <a:ext cx="5492050" cy="162745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32" name="椭圆 264"/>
          <p:cNvSpPr/>
          <p:nvPr>
            <p:custDataLst>
              <p:tags r:id="rId4"/>
            </p:custDataLst>
          </p:nvPr>
        </p:nvSpPr>
        <p:spPr>
          <a:xfrm>
            <a:off x="4097468" y="4282675"/>
            <a:ext cx="3919811" cy="116155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34" name="椭圆 265"/>
          <p:cNvSpPr/>
          <p:nvPr>
            <p:custDataLst>
              <p:tags r:id="rId5"/>
            </p:custDataLst>
          </p:nvPr>
        </p:nvSpPr>
        <p:spPr>
          <a:xfrm>
            <a:off x="4761529" y="4479577"/>
            <a:ext cx="2591443" cy="76792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36" name="椭圆 266"/>
          <p:cNvSpPr/>
          <p:nvPr>
            <p:custDataLst>
              <p:tags r:id="rId6"/>
            </p:custDataLst>
          </p:nvPr>
        </p:nvSpPr>
        <p:spPr>
          <a:xfrm>
            <a:off x="5442320" y="4680983"/>
            <a:ext cx="1490611" cy="44171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1205" y="4607627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38" name="椭圆 268"/>
          <p:cNvSpPr/>
          <p:nvPr>
            <p:custDataLst>
              <p:tags r:id="rId8"/>
            </p:custDataLst>
          </p:nvPr>
        </p:nvSpPr>
        <p:spPr>
          <a:xfrm flipV="1">
            <a:off x="2831119" y="4424238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40" name="椭圆 269"/>
          <p:cNvSpPr/>
          <p:nvPr>
            <p:custDataLst>
              <p:tags r:id="rId9"/>
            </p:custDataLst>
          </p:nvPr>
        </p:nvSpPr>
        <p:spPr>
          <a:xfrm flipV="1">
            <a:off x="2872301" y="4466064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42" name="椭圆 270"/>
          <p:cNvSpPr/>
          <p:nvPr>
            <p:custDataLst>
              <p:tags r:id="rId10"/>
            </p:custDataLst>
          </p:nvPr>
        </p:nvSpPr>
        <p:spPr>
          <a:xfrm flipV="1">
            <a:off x="7762672" y="3622475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4794" y="3735725"/>
            <a:ext cx="0" cy="189511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44" name="椭圆 272"/>
          <p:cNvSpPr/>
          <p:nvPr>
            <p:custDataLst>
              <p:tags r:id="rId12"/>
            </p:custDataLst>
          </p:nvPr>
        </p:nvSpPr>
        <p:spPr>
          <a:xfrm flipV="1">
            <a:off x="4044060" y="3498928"/>
            <a:ext cx="381649" cy="381637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3884" y="3912036"/>
            <a:ext cx="0" cy="100137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6629" y="3604458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46" name="椭圆 275"/>
          <p:cNvSpPr/>
          <p:nvPr>
            <p:custDataLst>
              <p:tags r:id="rId15"/>
            </p:custDataLst>
          </p:nvPr>
        </p:nvSpPr>
        <p:spPr>
          <a:xfrm flipV="1">
            <a:off x="7026543" y="3421069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48" name="椭圆 276"/>
          <p:cNvSpPr/>
          <p:nvPr>
            <p:custDataLst>
              <p:tags r:id="rId16"/>
            </p:custDataLst>
          </p:nvPr>
        </p:nvSpPr>
        <p:spPr>
          <a:xfrm flipV="1">
            <a:off x="7067725" y="3462894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50" name="椭圆 277"/>
          <p:cNvSpPr/>
          <p:nvPr>
            <p:custDataLst>
              <p:tags r:id="rId17"/>
            </p:custDataLst>
          </p:nvPr>
        </p:nvSpPr>
        <p:spPr>
          <a:xfrm flipV="1">
            <a:off x="3796324" y="4268518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8445" y="4381769"/>
            <a:ext cx="0" cy="109579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52" name="椭圆 279"/>
          <p:cNvSpPr/>
          <p:nvPr>
            <p:custDataLst>
              <p:tags r:id="rId19"/>
            </p:custDataLst>
          </p:nvPr>
        </p:nvSpPr>
        <p:spPr>
          <a:xfrm flipV="1">
            <a:off x="8493654" y="4500811"/>
            <a:ext cx="259967" cy="25995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2348" y="4789086"/>
            <a:ext cx="0" cy="40653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54" name="椭圆 281"/>
          <p:cNvSpPr/>
          <p:nvPr>
            <p:custDataLst>
              <p:tags r:id="rId21"/>
            </p:custDataLst>
          </p:nvPr>
        </p:nvSpPr>
        <p:spPr>
          <a:xfrm flipV="1">
            <a:off x="4968726" y="4807746"/>
            <a:ext cx="322017" cy="32200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7020" y="5180959"/>
            <a:ext cx="0" cy="71135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56" name="图形 15"/>
          <p:cNvSpPr/>
          <p:nvPr>
            <p:custDataLst>
              <p:tags r:id="rId23"/>
            </p:custDataLst>
          </p:nvPr>
        </p:nvSpPr>
        <p:spPr>
          <a:xfrm>
            <a:off x="5035004" y="4876598"/>
            <a:ext cx="184130" cy="17941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58" name="图形 19"/>
          <p:cNvSpPr/>
          <p:nvPr>
            <p:custDataLst>
              <p:tags r:id="rId24"/>
            </p:custDataLst>
          </p:nvPr>
        </p:nvSpPr>
        <p:spPr>
          <a:xfrm>
            <a:off x="8560575" y="4573523"/>
            <a:ext cx="126102" cy="113556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60" name="图形 27"/>
          <p:cNvSpPr/>
          <p:nvPr>
            <p:custDataLst>
              <p:tags r:id="rId25"/>
            </p:custDataLst>
          </p:nvPr>
        </p:nvSpPr>
        <p:spPr>
          <a:xfrm>
            <a:off x="4145728" y="3621188"/>
            <a:ext cx="178327" cy="13715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62" name="任意多边形: 形状 286"/>
          <p:cNvSpPr/>
          <p:nvPr>
            <p:custDataLst>
              <p:tags r:id="rId26"/>
            </p:custDataLst>
          </p:nvPr>
        </p:nvSpPr>
        <p:spPr>
          <a:xfrm>
            <a:off x="5433311" y="3570997"/>
            <a:ext cx="1322436" cy="1322442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64" name="正文"/>
          <p:cNvSpPr txBox="1"/>
          <p:nvPr>
            <p:custDataLst>
              <p:tags r:id="rId27"/>
            </p:custDataLst>
          </p:nvPr>
        </p:nvSpPr>
        <p:spPr>
          <a:xfrm>
            <a:off x="694799" y="3642422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绩效考核结果作为晋升和降职的依据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6" name="正文"/>
          <p:cNvSpPr txBox="1"/>
          <p:nvPr>
            <p:custDataLst>
              <p:tags r:id="rId28"/>
            </p:custDataLst>
          </p:nvPr>
        </p:nvSpPr>
        <p:spPr>
          <a:xfrm>
            <a:off x="9370060" y="3642422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晋升和降职的决策应考虑员工的潜力和改进空间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8" name="正文"/>
          <p:cNvSpPr txBox="1"/>
          <p:nvPr>
            <p:custDataLst>
              <p:tags r:id="rId29"/>
            </p:custDataLst>
          </p:nvPr>
        </p:nvSpPr>
        <p:spPr>
          <a:xfrm>
            <a:off x="7050351" y="1551789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绩效不佳的员工可能会面临降职或解雇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0" name="正文"/>
          <p:cNvSpPr txBox="1"/>
          <p:nvPr>
            <p:custDataLst>
              <p:tags r:id="rId30"/>
            </p:custDataLst>
          </p:nvPr>
        </p:nvSpPr>
        <p:spPr>
          <a:xfrm>
            <a:off x="3014508" y="1551789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优秀员工可以获得晋升机会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培训和开发</a:t>
            </a:r>
            <a:endParaRPr lang="zh-CN" altLang="en-US"/>
          </a:p>
        </p:txBody>
      </p:sp>
      <p:sp>
        <p:nvSpPr>
          <p:cNvPr id="1049006" name="任意多边形 20"/>
          <p:cNvSpPr/>
          <p:nvPr>
            <p:custDataLst>
              <p:tags r:id="rId2"/>
            </p:custDataLst>
          </p:nvPr>
        </p:nvSpPr>
        <p:spPr>
          <a:xfrm rot="2700000">
            <a:off x="1585176" y="1266825"/>
            <a:ext cx="1317787" cy="132007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0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219459" y="3051285"/>
            <a:ext cx="2049704" cy="3126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培训需求分析：根据绩效考核结果，分析员工需要提升的技能和知识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0" name="矩形 42"/>
          <p:cNvSpPr/>
          <p:nvPr>
            <p:custDataLst>
              <p:tags r:id="rId4"/>
            </p:custDataLst>
          </p:nvPr>
        </p:nvSpPr>
        <p:spPr>
          <a:xfrm>
            <a:off x="1355182" y="2663504"/>
            <a:ext cx="1777906" cy="125903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1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52552" y="1266825"/>
            <a:ext cx="1317787" cy="132007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1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86166" y="3051285"/>
            <a:ext cx="2049704" cy="3126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培训计划制定：根据培训需求分析，制定针对性的培训计划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6" name="矩形 43"/>
          <p:cNvSpPr/>
          <p:nvPr>
            <p:custDataLst>
              <p:tags r:id="rId7"/>
            </p:custDataLst>
          </p:nvPr>
        </p:nvSpPr>
        <p:spPr>
          <a:xfrm>
            <a:off x="3922558" y="2663504"/>
            <a:ext cx="1777906" cy="125903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1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19259" y="1266825"/>
            <a:ext cx="1317787" cy="132007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3542" y="3051285"/>
            <a:ext cx="2049704" cy="3126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培训实施：按照培训计划，组织员工参加培训活动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2" name="矩形 44"/>
          <p:cNvSpPr/>
          <p:nvPr>
            <p:custDataLst>
              <p:tags r:id="rId10"/>
            </p:custDataLst>
          </p:nvPr>
        </p:nvSpPr>
        <p:spPr>
          <a:xfrm>
            <a:off x="6488597" y="2663504"/>
            <a:ext cx="1777906" cy="125903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85967" y="1266825"/>
            <a:ext cx="1317787" cy="132007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20249" y="3051285"/>
            <a:ext cx="2049704" cy="3126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培训效果评估：培训结束后，对培训效果进行评估，以便改进培训方法和内容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8" name="矩形 45"/>
          <p:cNvSpPr/>
          <p:nvPr>
            <p:custDataLst>
              <p:tags r:id="rId13"/>
            </p:custDataLst>
          </p:nvPr>
        </p:nvSpPr>
        <p:spPr>
          <a:xfrm>
            <a:off x="9055972" y="2663504"/>
            <a:ext cx="1777906" cy="125903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奖励和惩罚</a:t>
            </a:r>
            <a:endParaRPr lang="zh-CN" altLang="en-US"/>
          </a:p>
        </p:txBody>
      </p:sp>
      <p:sp>
        <p:nvSpPr>
          <p:cNvPr id="1049064" name="对角圆角矩形 15"/>
          <p:cNvSpPr/>
          <p:nvPr>
            <p:custDataLst>
              <p:tags r:id="rId2"/>
            </p:custDataLst>
          </p:nvPr>
        </p:nvSpPr>
        <p:spPr>
          <a:xfrm>
            <a:off x="1355082" y="4056342"/>
            <a:ext cx="9479587" cy="79899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6" name="对角圆角矩形 16"/>
          <p:cNvSpPr/>
          <p:nvPr>
            <p:custDataLst>
              <p:tags r:id="rId3"/>
            </p:custDataLst>
          </p:nvPr>
        </p:nvSpPr>
        <p:spPr>
          <a:xfrm>
            <a:off x="1355082" y="3911242"/>
            <a:ext cx="576944" cy="550529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8" name="直角三角形 17"/>
          <p:cNvSpPr/>
          <p:nvPr>
            <p:custDataLst>
              <p:tags r:id="rId4"/>
            </p:custDataLst>
          </p:nvPr>
        </p:nvSpPr>
        <p:spPr>
          <a:xfrm>
            <a:off x="1932155" y="3911908"/>
            <a:ext cx="86926" cy="144876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0" name="文本框 27"/>
          <p:cNvSpPr txBox="1"/>
          <p:nvPr>
            <p:custDataLst>
              <p:tags r:id="rId5"/>
            </p:custDataLst>
          </p:nvPr>
        </p:nvSpPr>
        <p:spPr>
          <a:xfrm>
            <a:off x="1969428" y="4067657"/>
            <a:ext cx="8565081" cy="78522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公平公正：确保奖励和惩罚的公平性，避免偏袒和歧视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2" name="对角圆角矩形 52"/>
          <p:cNvSpPr/>
          <p:nvPr>
            <p:custDataLst>
              <p:tags r:id="rId6"/>
            </p:custDataLst>
          </p:nvPr>
        </p:nvSpPr>
        <p:spPr>
          <a:xfrm>
            <a:off x="1355082" y="1412591"/>
            <a:ext cx="9479587" cy="79899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4" name="对角圆角矩形 53"/>
          <p:cNvSpPr/>
          <p:nvPr>
            <p:custDataLst>
              <p:tags r:id="rId7"/>
            </p:custDataLst>
          </p:nvPr>
        </p:nvSpPr>
        <p:spPr>
          <a:xfrm>
            <a:off x="1355082" y="1266825"/>
            <a:ext cx="576944" cy="550529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6" name="直角三角形 54"/>
          <p:cNvSpPr/>
          <p:nvPr>
            <p:custDataLst>
              <p:tags r:id="rId8"/>
            </p:custDataLst>
          </p:nvPr>
        </p:nvSpPr>
        <p:spPr>
          <a:xfrm>
            <a:off x="1932155" y="1267491"/>
            <a:ext cx="86926" cy="144876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8" name="文本框 56"/>
          <p:cNvSpPr txBox="1"/>
          <p:nvPr>
            <p:custDataLst>
              <p:tags r:id="rId9"/>
            </p:custDataLst>
          </p:nvPr>
        </p:nvSpPr>
        <p:spPr>
          <a:xfrm>
            <a:off x="1969428" y="1415919"/>
            <a:ext cx="8565081" cy="78522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奖励方式：奖金、晋升、表扬等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0" name="对角圆角矩形 5"/>
          <p:cNvSpPr/>
          <p:nvPr>
            <p:custDataLst>
              <p:tags r:id="rId10"/>
            </p:custDataLst>
          </p:nvPr>
        </p:nvSpPr>
        <p:spPr>
          <a:xfrm>
            <a:off x="1355082" y="2734467"/>
            <a:ext cx="9479587" cy="79899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2" name="对角圆角矩形 6"/>
          <p:cNvSpPr/>
          <p:nvPr>
            <p:custDataLst>
              <p:tags r:id="rId11"/>
            </p:custDataLst>
          </p:nvPr>
        </p:nvSpPr>
        <p:spPr>
          <a:xfrm>
            <a:off x="1355082" y="2588701"/>
            <a:ext cx="576944" cy="550529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4" name="直角三角形 7"/>
          <p:cNvSpPr/>
          <p:nvPr>
            <p:custDataLst>
              <p:tags r:id="rId12"/>
            </p:custDataLst>
          </p:nvPr>
        </p:nvSpPr>
        <p:spPr>
          <a:xfrm>
            <a:off x="1932155" y="2590032"/>
            <a:ext cx="86926" cy="144876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6" name="文本框 8"/>
          <p:cNvSpPr txBox="1"/>
          <p:nvPr>
            <p:custDataLst>
              <p:tags r:id="rId13"/>
            </p:custDataLst>
          </p:nvPr>
        </p:nvSpPr>
        <p:spPr>
          <a:xfrm>
            <a:off x="1969428" y="2745782"/>
            <a:ext cx="8565081" cy="78522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惩罚方式：扣奖金、降职、批评等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对角圆角矩形 9"/>
          <p:cNvSpPr/>
          <p:nvPr>
            <p:custDataLst>
              <p:tags r:id="rId14"/>
            </p:custDataLst>
          </p:nvPr>
        </p:nvSpPr>
        <p:spPr>
          <a:xfrm>
            <a:off x="1355082" y="5378884"/>
            <a:ext cx="9479587" cy="79899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0" name="对角圆角矩形 10"/>
          <p:cNvSpPr/>
          <p:nvPr>
            <p:custDataLst>
              <p:tags r:id="rId15"/>
            </p:custDataLst>
          </p:nvPr>
        </p:nvSpPr>
        <p:spPr>
          <a:xfrm>
            <a:off x="1355082" y="5233118"/>
            <a:ext cx="576944" cy="550529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2" name="直角三角形 11"/>
          <p:cNvSpPr/>
          <p:nvPr>
            <p:custDataLst>
              <p:tags r:id="rId16"/>
            </p:custDataLst>
          </p:nvPr>
        </p:nvSpPr>
        <p:spPr>
          <a:xfrm>
            <a:off x="1932155" y="5233783"/>
            <a:ext cx="86926" cy="144876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4" name="文本框 12"/>
          <p:cNvSpPr txBox="1"/>
          <p:nvPr>
            <p:custDataLst>
              <p:tags r:id="rId17"/>
            </p:custDataLst>
          </p:nvPr>
        </p:nvSpPr>
        <p:spPr>
          <a:xfrm>
            <a:off x="1969428" y="5389533"/>
            <a:ext cx="8565081" cy="78522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及时反馈：对员工的表现给予及时反馈，以便他们及时调整自己的行为和表现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2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绩效考核结果应用的注意事项</a:t>
            </a:r>
            <a:endParaRPr lang="zh-CN" altLang="en-US"/>
          </a:p>
        </p:txBody>
      </p:sp>
      <p:sp>
        <p:nvSpPr>
          <p:cNvPr id="104913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公平公正</a:t>
            </a:r>
            <a:endParaRPr lang="zh-CN" altLang="en-US"/>
          </a:p>
        </p:txBody>
      </p:sp>
      <p:sp>
        <p:nvSpPr>
          <p:cNvPr id="1049166" name="矩形 38"/>
          <p:cNvSpPr/>
          <p:nvPr>
            <p:custDataLst>
              <p:tags r:id="rId2"/>
            </p:custDataLst>
          </p:nvPr>
        </p:nvSpPr>
        <p:spPr>
          <a:xfrm rot="204112">
            <a:off x="1383696" y="1266825"/>
            <a:ext cx="4178297" cy="2180881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矩形 39"/>
          <p:cNvSpPr/>
          <p:nvPr>
            <p:custDataLst>
              <p:tags r:id="rId3"/>
            </p:custDataLst>
          </p:nvPr>
        </p:nvSpPr>
        <p:spPr>
          <a:xfrm>
            <a:off x="1388524" y="1267515"/>
            <a:ext cx="4178297" cy="218088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TextBox 2"/>
          <p:cNvSpPr txBox="1"/>
          <p:nvPr>
            <p:custDataLst>
              <p:tags r:id="rId4"/>
            </p:custDataLst>
          </p:nvPr>
        </p:nvSpPr>
        <p:spPr>
          <a:xfrm>
            <a:off x="1630614" y="1437874"/>
            <a:ext cx="3712049" cy="1800847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确保考核标准明确、合理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72" name="矩形 100"/>
          <p:cNvSpPr/>
          <p:nvPr>
            <p:custDataLst>
              <p:tags r:id="rId5"/>
            </p:custDataLst>
          </p:nvPr>
        </p:nvSpPr>
        <p:spPr>
          <a:xfrm rot="204112">
            <a:off x="6622086" y="1266825"/>
            <a:ext cx="4178297" cy="2180881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矩形 101"/>
          <p:cNvSpPr/>
          <p:nvPr>
            <p:custDataLst>
              <p:tags r:id="rId6"/>
            </p:custDataLst>
          </p:nvPr>
        </p:nvSpPr>
        <p:spPr>
          <a:xfrm>
            <a:off x="6627604" y="1267515"/>
            <a:ext cx="4178297" cy="218088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6" name="TextBox 2"/>
          <p:cNvSpPr txBox="1"/>
          <p:nvPr>
            <p:custDataLst>
              <p:tags r:id="rId7"/>
            </p:custDataLst>
          </p:nvPr>
        </p:nvSpPr>
        <p:spPr>
          <a:xfrm>
            <a:off x="6870384" y="1437874"/>
            <a:ext cx="3712049" cy="1800847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避免主观因素影响考核结果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78" name="矩形 122"/>
          <p:cNvSpPr/>
          <p:nvPr>
            <p:custDataLst>
              <p:tags r:id="rId8"/>
            </p:custDataLst>
          </p:nvPr>
        </p:nvSpPr>
        <p:spPr>
          <a:xfrm rot="204112">
            <a:off x="1383696" y="3996030"/>
            <a:ext cx="4178297" cy="2180881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0" name="矩形 123"/>
          <p:cNvSpPr/>
          <p:nvPr>
            <p:custDataLst>
              <p:tags r:id="rId9"/>
            </p:custDataLst>
          </p:nvPr>
        </p:nvSpPr>
        <p:spPr>
          <a:xfrm>
            <a:off x="1388524" y="3996719"/>
            <a:ext cx="4178297" cy="218088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TextBox 2"/>
          <p:cNvSpPr txBox="1"/>
          <p:nvPr>
            <p:custDataLst>
              <p:tags r:id="rId10"/>
            </p:custDataLst>
          </p:nvPr>
        </p:nvSpPr>
        <p:spPr>
          <a:xfrm>
            <a:off x="1629925" y="4167079"/>
            <a:ext cx="3712049" cy="1800847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确保考核过程透明、公开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84" name="矩形 89"/>
          <p:cNvSpPr/>
          <p:nvPr>
            <p:custDataLst>
              <p:tags r:id="rId11"/>
            </p:custDataLst>
          </p:nvPr>
        </p:nvSpPr>
        <p:spPr>
          <a:xfrm rot="204112">
            <a:off x="6622086" y="3996030"/>
            <a:ext cx="4178297" cy="2180881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6" name="矩形 90"/>
          <p:cNvSpPr/>
          <p:nvPr>
            <p:custDataLst>
              <p:tags r:id="rId12"/>
            </p:custDataLst>
          </p:nvPr>
        </p:nvSpPr>
        <p:spPr>
          <a:xfrm>
            <a:off x="6627604" y="3996719"/>
            <a:ext cx="4178297" cy="218088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TextBox 2"/>
          <p:cNvSpPr txBox="1"/>
          <p:nvPr>
            <p:custDataLst>
              <p:tags r:id="rId13"/>
            </p:custDataLst>
          </p:nvPr>
        </p:nvSpPr>
        <p:spPr>
          <a:xfrm>
            <a:off x="6869004" y="4167079"/>
            <a:ext cx="3712049" cy="1800847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提供申诉渠道，保证员工权益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激励作用</a:t>
            </a:r>
            <a:endParaRPr lang="zh-CN" altLang="en-US"/>
          </a:p>
        </p:txBody>
      </p:sp>
      <p:sp>
        <p:nvSpPr>
          <p:cNvPr id="1049224" name="对角圆角矩形 15"/>
          <p:cNvSpPr/>
          <p:nvPr>
            <p:custDataLst>
              <p:tags r:id="rId2"/>
            </p:custDataLst>
          </p:nvPr>
        </p:nvSpPr>
        <p:spPr>
          <a:xfrm>
            <a:off x="1355082" y="4056342"/>
            <a:ext cx="9479587" cy="79899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6" name="对角圆角矩形 16"/>
          <p:cNvSpPr/>
          <p:nvPr>
            <p:custDataLst>
              <p:tags r:id="rId3"/>
            </p:custDataLst>
          </p:nvPr>
        </p:nvSpPr>
        <p:spPr>
          <a:xfrm>
            <a:off x="1355082" y="3911242"/>
            <a:ext cx="576944" cy="550529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8" name="直角三角形 17"/>
          <p:cNvSpPr/>
          <p:nvPr>
            <p:custDataLst>
              <p:tags r:id="rId4"/>
            </p:custDataLst>
          </p:nvPr>
        </p:nvSpPr>
        <p:spPr>
          <a:xfrm>
            <a:off x="1932155" y="3911908"/>
            <a:ext cx="86926" cy="144876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0" name="文本框 27"/>
          <p:cNvSpPr txBox="1"/>
          <p:nvPr>
            <p:custDataLst>
              <p:tags r:id="rId5"/>
            </p:custDataLst>
          </p:nvPr>
        </p:nvSpPr>
        <p:spPr>
          <a:xfrm>
            <a:off x="1969428" y="4067657"/>
            <a:ext cx="8565081" cy="78522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正面激励：对表现优秀的员工给予适当的奖励和表扬，以提高他们的工作积极性和忠诚度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2" name="对角圆角矩形 52"/>
          <p:cNvSpPr/>
          <p:nvPr>
            <p:custDataLst>
              <p:tags r:id="rId6"/>
            </p:custDataLst>
          </p:nvPr>
        </p:nvSpPr>
        <p:spPr>
          <a:xfrm>
            <a:off x="1355082" y="1412591"/>
            <a:ext cx="9479587" cy="79899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4" name="对角圆角矩形 53"/>
          <p:cNvSpPr/>
          <p:nvPr>
            <p:custDataLst>
              <p:tags r:id="rId7"/>
            </p:custDataLst>
          </p:nvPr>
        </p:nvSpPr>
        <p:spPr>
          <a:xfrm>
            <a:off x="1355082" y="1266825"/>
            <a:ext cx="576944" cy="550529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6" name="直角三角形 54"/>
          <p:cNvSpPr/>
          <p:nvPr>
            <p:custDataLst>
              <p:tags r:id="rId8"/>
            </p:custDataLst>
          </p:nvPr>
        </p:nvSpPr>
        <p:spPr>
          <a:xfrm>
            <a:off x="1932155" y="1267491"/>
            <a:ext cx="86926" cy="144876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8" name="文本框 56"/>
          <p:cNvSpPr txBox="1"/>
          <p:nvPr>
            <p:custDataLst>
              <p:tags r:id="rId9"/>
            </p:custDataLst>
          </p:nvPr>
        </p:nvSpPr>
        <p:spPr>
          <a:xfrm>
            <a:off x="1969428" y="1415919"/>
            <a:ext cx="8565081" cy="78522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公平公正：确保绩效考核结果的公平性和公正性，避免员工产生不满情绪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0" name="对角圆角矩形 5"/>
          <p:cNvSpPr/>
          <p:nvPr>
            <p:custDataLst>
              <p:tags r:id="rId10"/>
            </p:custDataLst>
          </p:nvPr>
        </p:nvSpPr>
        <p:spPr>
          <a:xfrm>
            <a:off x="1355082" y="2734467"/>
            <a:ext cx="9479587" cy="79899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2" name="对角圆角矩形 6"/>
          <p:cNvSpPr/>
          <p:nvPr>
            <p:custDataLst>
              <p:tags r:id="rId11"/>
            </p:custDataLst>
          </p:nvPr>
        </p:nvSpPr>
        <p:spPr>
          <a:xfrm>
            <a:off x="1355082" y="2588701"/>
            <a:ext cx="576944" cy="550529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4" name="直角三角形 7"/>
          <p:cNvSpPr/>
          <p:nvPr>
            <p:custDataLst>
              <p:tags r:id="rId12"/>
            </p:custDataLst>
          </p:nvPr>
        </p:nvSpPr>
        <p:spPr>
          <a:xfrm>
            <a:off x="1932155" y="2590032"/>
            <a:ext cx="86926" cy="144876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6" name="文本框 8"/>
          <p:cNvSpPr txBox="1"/>
          <p:nvPr>
            <p:custDataLst>
              <p:tags r:id="rId13"/>
            </p:custDataLst>
          </p:nvPr>
        </p:nvSpPr>
        <p:spPr>
          <a:xfrm>
            <a:off x="1969428" y="2745782"/>
            <a:ext cx="8565081" cy="78522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及时反馈：及时将绩效考核结果反馈给员工，以便他们了解自己的表现和需要改进的地方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8" name="对角圆角矩形 9"/>
          <p:cNvSpPr/>
          <p:nvPr>
            <p:custDataLst>
              <p:tags r:id="rId14"/>
            </p:custDataLst>
          </p:nvPr>
        </p:nvSpPr>
        <p:spPr>
          <a:xfrm>
            <a:off x="1355082" y="5378884"/>
            <a:ext cx="9479587" cy="79899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0" name="对角圆角矩形 10"/>
          <p:cNvSpPr/>
          <p:nvPr>
            <p:custDataLst>
              <p:tags r:id="rId15"/>
            </p:custDataLst>
          </p:nvPr>
        </p:nvSpPr>
        <p:spPr>
          <a:xfrm>
            <a:off x="1355082" y="5233118"/>
            <a:ext cx="576944" cy="550529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2" name="直角三角形 11"/>
          <p:cNvSpPr/>
          <p:nvPr>
            <p:custDataLst>
              <p:tags r:id="rId16"/>
            </p:custDataLst>
          </p:nvPr>
        </p:nvSpPr>
        <p:spPr>
          <a:xfrm>
            <a:off x="1932155" y="5233783"/>
            <a:ext cx="86926" cy="144876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4" name="文本框 12"/>
          <p:cNvSpPr txBox="1"/>
          <p:nvPr>
            <p:custDataLst>
              <p:tags r:id="rId17"/>
            </p:custDataLst>
          </p:nvPr>
        </p:nvSpPr>
        <p:spPr>
          <a:xfrm>
            <a:off x="1969428" y="5389533"/>
            <a:ext cx="8565081" cy="78522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负面激励：对表现不佳的员工进行适当的批评和教育，帮助他们认识到自己的不足并加以改进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反馈和沟通</a:t>
            </a:r>
            <a:endParaRPr lang="zh-CN" altLang="en-US"/>
          </a:p>
        </p:txBody>
      </p:sp>
      <p:sp>
        <p:nvSpPr>
          <p:cNvPr id="1049290" name="任意多边形 20"/>
          <p:cNvSpPr/>
          <p:nvPr>
            <p:custDataLst>
              <p:tags r:id="rId2"/>
            </p:custDataLst>
          </p:nvPr>
        </p:nvSpPr>
        <p:spPr>
          <a:xfrm rot="2700000">
            <a:off x="1585176" y="1266825"/>
            <a:ext cx="1317787" cy="132007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9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219459" y="3051285"/>
            <a:ext cx="2049704" cy="3126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及时反馈：对考核结果进行及时反馈，让员工了解自身表现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4" name="矩形 42"/>
          <p:cNvSpPr/>
          <p:nvPr>
            <p:custDataLst>
              <p:tags r:id="rId4"/>
            </p:custDataLst>
          </p:nvPr>
        </p:nvSpPr>
        <p:spPr>
          <a:xfrm>
            <a:off x="1355182" y="2663504"/>
            <a:ext cx="1777906" cy="125903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96" name="任意多边形 18"/>
          <p:cNvSpPr/>
          <p:nvPr>
            <p:custDataLst>
              <p:tags r:id="rId5"/>
            </p:custDataLst>
          </p:nvPr>
        </p:nvSpPr>
        <p:spPr>
          <a:xfrm rot="5400000">
            <a:off x="4152552" y="1266825"/>
            <a:ext cx="1317787" cy="132007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9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86166" y="3051285"/>
            <a:ext cx="2049704" cy="3126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正面沟通：以积极的态度与员工沟通，避免产生负面情绪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0" name="矩形 43"/>
          <p:cNvSpPr/>
          <p:nvPr>
            <p:custDataLst>
              <p:tags r:id="rId7"/>
            </p:custDataLst>
          </p:nvPr>
        </p:nvSpPr>
        <p:spPr>
          <a:xfrm>
            <a:off x="3922558" y="2663504"/>
            <a:ext cx="1777906" cy="125903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0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19259" y="1266825"/>
            <a:ext cx="1317787" cy="132007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0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3542" y="3051285"/>
            <a:ext cx="2049704" cy="3126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具体建议：提供具体的改进建议，帮助员工提高绩效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6" name="矩形 44"/>
          <p:cNvSpPr/>
          <p:nvPr>
            <p:custDataLst>
              <p:tags r:id="rId10"/>
            </p:custDataLst>
          </p:nvPr>
        </p:nvSpPr>
        <p:spPr>
          <a:xfrm>
            <a:off x="6488597" y="2663504"/>
            <a:ext cx="1777906" cy="125903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0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85967" y="1266825"/>
            <a:ext cx="1317787" cy="132007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20249" y="3051285"/>
            <a:ext cx="2049704" cy="3126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关注成长：关注员工的成长和进步，而不是仅仅关注考核结果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2" name="矩形 45"/>
          <p:cNvSpPr/>
          <p:nvPr>
            <p:custDataLst>
              <p:tags r:id="rId13"/>
            </p:custDataLst>
          </p:nvPr>
        </p:nvSpPr>
        <p:spPr>
          <a:xfrm>
            <a:off x="9055972" y="2663504"/>
            <a:ext cx="1777906" cy="125903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持续改进</a:t>
            </a:r>
            <a:endParaRPr lang="zh-CN" altLang="en-US"/>
          </a:p>
        </p:txBody>
      </p:sp>
      <p:sp>
        <p:nvSpPr>
          <p:cNvPr id="1049348" name="对角圆角矩形 15"/>
          <p:cNvSpPr/>
          <p:nvPr>
            <p:custDataLst>
              <p:tags r:id="rId2"/>
            </p:custDataLst>
          </p:nvPr>
        </p:nvSpPr>
        <p:spPr>
          <a:xfrm>
            <a:off x="1355082" y="4056342"/>
            <a:ext cx="9479587" cy="79899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0" name="对角圆角矩形 16"/>
          <p:cNvSpPr/>
          <p:nvPr>
            <p:custDataLst>
              <p:tags r:id="rId3"/>
            </p:custDataLst>
          </p:nvPr>
        </p:nvSpPr>
        <p:spPr>
          <a:xfrm>
            <a:off x="1355082" y="3911242"/>
            <a:ext cx="576944" cy="550529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2" name="直角三角形 17"/>
          <p:cNvSpPr/>
          <p:nvPr>
            <p:custDataLst>
              <p:tags r:id="rId4"/>
            </p:custDataLst>
          </p:nvPr>
        </p:nvSpPr>
        <p:spPr>
          <a:xfrm>
            <a:off x="1932155" y="3911908"/>
            <a:ext cx="86926" cy="144876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4" name="文本框 27"/>
          <p:cNvSpPr txBox="1"/>
          <p:nvPr>
            <p:custDataLst>
              <p:tags r:id="rId5"/>
            </p:custDataLst>
          </p:nvPr>
        </p:nvSpPr>
        <p:spPr>
          <a:xfrm>
            <a:off x="1969428" y="4067657"/>
            <a:ext cx="8565081" cy="78522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制定改进计划：根据绩效考核结果，制定针对性的改进计划，并确保计划的实施。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6" name="对角圆角矩形 52"/>
          <p:cNvSpPr/>
          <p:nvPr>
            <p:custDataLst>
              <p:tags r:id="rId6"/>
            </p:custDataLst>
          </p:nvPr>
        </p:nvSpPr>
        <p:spPr>
          <a:xfrm>
            <a:off x="1355082" y="1412591"/>
            <a:ext cx="9479587" cy="79899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8" name="对角圆角矩形 53"/>
          <p:cNvSpPr/>
          <p:nvPr>
            <p:custDataLst>
              <p:tags r:id="rId7"/>
            </p:custDataLst>
          </p:nvPr>
        </p:nvSpPr>
        <p:spPr>
          <a:xfrm>
            <a:off x="1355082" y="1266825"/>
            <a:ext cx="576944" cy="550529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0" name="直角三角形 54"/>
          <p:cNvSpPr/>
          <p:nvPr>
            <p:custDataLst>
              <p:tags r:id="rId8"/>
            </p:custDataLst>
          </p:nvPr>
        </p:nvSpPr>
        <p:spPr>
          <a:xfrm>
            <a:off x="1932155" y="1267491"/>
            <a:ext cx="86926" cy="144876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2" name="文本框 56"/>
          <p:cNvSpPr txBox="1"/>
          <p:nvPr>
            <p:custDataLst>
              <p:tags r:id="rId9"/>
            </p:custDataLst>
          </p:nvPr>
        </p:nvSpPr>
        <p:spPr>
          <a:xfrm>
            <a:off x="1969428" y="1415919"/>
            <a:ext cx="8565081" cy="78522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关注员工反馈：及时收集员工对绩效考核结果的意见和建议，以便改进考核方法和标准。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4" name="对角圆角矩形 5"/>
          <p:cNvSpPr/>
          <p:nvPr>
            <p:custDataLst>
              <p:tags r:id="rId10"/>
            </p:custDataLst>
          </p:nvPr>
        </p:nvSpPr>
        <p:spPr>
          <a:xfrm>
            <a:off x="1355082" y="2734467"/>
            <a:ext cx="9479587" cy="79899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6" name="对角圆角矩形 6"/>
          <p:cNvSpPr/>
          <p:nvPr>
            <p:custDataLst>
              <p:tags r:id="rId11"/>
            </p:custDataLst>
          </p:nvPr>
        </p:nvSpPr>
        <p:spPr>
          <a:xfrm>
            <a:off x="1355082" y="2588701"/>
            <a:ext cx="576944" cy="550529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8" name="直角三角形 7"/>
          <p:cNvSpPr/>
          <p:nvPr>
            <p:custDataLst>
              <p:tags r:id="rId12"/>
            </p:custDataLst>
          </p:nvPr>
        </p:nvSpPr>
        <p:spPr>
          <a:xfrm>
            <a:off x="1932155" y="2590032"/>
            <a:ext cx="86926" cy="144876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0" name="文本框 8"/>
          <p:cNvSpPr txBox="1"/>
          <p:nvPr>
            <p:custDataLst>
              <p:tags r:id="rId13"/>
            </p:custDataLst>
          </p:nvPr>
        </p:nvSpPr>
        <p:spPr>
          <a:xfrm>
            <a:off x="1969428" y="2745782"/>
            <a:ext cx="8565081" cy="78522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持续跟踪：对绩效考核结果进行持续跟踪，以便及时发现和解决问题。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2" name="对角圆角矩形 9"/>
          <p:cNvSpPr/>
          <p:nvPr>
            <p:custDataLst>
              <p:tags r:id="rId14"/>
            </p:custDataLst>
          </p:nvPr>
        </p:nvSpPr>
        <p:spPr>
          <a:xfrm>
            <a:off x="1355082" y="5378884"/>
            <a:ext cx="9479587" cy="79899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4" name="对角圆角矩形 10"/>
          <p:cNvSpPr/>
          <p:nvPr>
            <p:custDataLst>
              <p:tags r:id="rId15"/>
            </p:custDataLst>
          </p:nvPr>
        </p:nvSpPr>
        <p:spPr>
          <a:xfrm>
            <a:off x="1355082" y="5233118"/>
            <a:ext cx="576944" cy="550529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6" name="直角三角形 11"/>
          <p:cNvSpPr/>
          <p:nvPr>
            <p:custDataLst>
              <p:tags r:id="rId16"/>
            </p:custDataLst>
          </p:nvPr>
        </p:nvSpPr>
        <p:spPr>
          <a:xfrm>
            <a:off x="1932155" y="5233783"/>
            <a:ext cx="86926" cy="144876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8" name="文本框 12"/>
          <p:cNvSpPr txBox="1"/>
          <p:nvPr>
            <p:custDataLst>
              <p:tags r:id="rId17"/>
            </p:custDataLst>
          </p:nvPr>
        </p:nvSpPr>
        <p:spPr>
          <a:xfrm>
            <a:off x="1969428" y="5389533"/>
            <a:ext cx="8565081" cy="78522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培训和发展：根据绩效考核结果，为员工提供必要的培训和发展机会，以提高员工的绩效。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绩效考核结果应用的效果</a:t>
            </a:r>
            <a:endParaRPr lang="zh-CN" altLang="en-US"/>
          </a:p>
        </p:txBody>
      </p:sp>
      <p:sp>
        <p:nvSpPr>
          <p:cNvPr id="10494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提高员工工作积极性</a:t>
            </a:r>
            <a:endParaRPr lang="zh-CN" altLang="en-US"/>
          </a:p>
        </p:txBody>
      </p:sp>
      <p:sp>
        <p:nvSpPr>
          <p:cNvPr id="104945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14732" y="1502840"/>
            <a:ext cx="842420" cy="245126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35553" y="4233599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4" name="任意多边形 18"/>
          <p:cNvSpPr/>
          <p:nvPr>
            <p:custDataLst>
              <p:tags r:id="rId4"/>
            </p:custDataLst>
          </p:nvPr>
        </p:nvSpPr>
        <p:spPr>
          <a:xfrm>
            <a:off x="6435828" y="2304149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6" name="任意多边形 19"/>
          <p:cNvSpPr/>
          <p:nvPr>
            <p:custDataLst>
              <p:tags r:id="rId5"/>
            </p:custDataLst>
          </p:nvPr>
        </p:nvSpPr>
        <p:spPr>
          <a:xfrm flipV="1">
            <a:off x="6310268" y="1674459"/>
            <a:ext cx="2451261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98631" y="1503471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520715" y="4233599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2" name="任意多边形 4"/>
          <p:cNvSpPr/>
          <p:nvPr>
            <p:custDataLst>
              <p:tags r:id="rId8"/>
            </p:custDataLst>
          </p:nvPr>
        </p:nvSpPr>
        <p:spPr>
          <a:xfrm>
            <a:off x="820989" y="2304149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4" name="任意多边形 5"/>
          <p:cNvSpPr/>
          <p:nvPr>
            <p:custDataLst>
              <p:tags r:id="rId9"/>
            </p:custDataLst>
          </p:nvPr>
        </p:nvSpPr>
        <p:spPr>
          <a:xfrm flipV="1">
            <a:off x="694799" y="1674459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20989" y="3002612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绩效考核结果应用可以激励员工提高工作效率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5828" y="3002612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绩效考核结果应用可以增强员工的自我驱动力和自我管理能力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7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78926" y="1516090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00378" y="4246218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4" name="任意多边形 11"/>
          <p:cNvSpPr/>
          <p:nvPr>
            <p:custDataLst>
              <p:tags r:id="rId14"/>
            </p:custDataLst>
          </p:nvPr>
        </p:nvSpPr>
        <p:spPr>
          <a:xfrm>
            <a:off x="3700653" y="2316137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6" name="任意多边形 12"/>
          <p:cNvSpPr/>
          <p:nvPr>
            <p:custDataLst>
              <p:tags r:id="rId15"/>
            </p:custDataLst>
          </p:nvPr>
        </p:nvSpPr>
        <p:spPr>
          <a:xfrm flipV="1">
            <a:off x="3575093" y="1687709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49276" y="1540697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0728" y="4269563"/>
            <a:ext cx="800837" cy="220104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2" name="任意多边形 25"/>
          <p:cNvSpPr/>
          <p:nvPr>
            <p:custDataLst>
              <p:tags r:id="rId18"/>
            </p:custDataLst>
          </p:nvPr>
        </p:nvSpPr>
        <p:spPr>
          <a:xfrm>
            <a:off x="9170372" y="2340744"/>
            <a:ext cx="2201044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4" name="任意多边形 26"/>
          <p:cNvSpPr/>
          <p:nvPr>
            <p:custDataLst>
              <p:tags r:id="rId19"/>
            </p:custDataLst>
          </p:nvPr>
        </p:nvSpPr>
        <p:spPr>
          <a:xfrm flipV="1">
            <a:off x="9045444" y="1712316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171003" y="3039207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绩效考核结果应用可以促进员工之间的良性竞争和团队合作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00653" y="3014600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绩效考核结果应用可以促使员工更加关注工作质量和客户满意度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https://d.book118.com/788016126061006026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61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  <p:tag name="KSO_WM_TEMPLATE_THUMBS_INDEX" val="1、9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SLIDE_ID" val="custom20231218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  <p:tag name="KSO_WM_TEMPLATE_THUMBS_INDEX" val="1、9"/>
</p:tagLst>
</file>

<file path=ppt/tags/tag6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8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1"/>
  <p:tag name="KSO_WM_UNIT_DIAGRAM_ISNUMVISUAL" val="0"/>
  <p:tag name="KSO_WM_UNIT_DIAGRAM_ISREFERUNIT" val="0"/>
  <p:tag name="KSO_WM_UNIT_HIGHLIGHT" val="0"/>
  <p:tag name="KSO_WM_UNIT_ID" val="custom202312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2.xml><?xml version="1.0" encoding="utf-8"?>
<p:tagLst xmlns:p="http://schemas.openxmlformats.org/presentationml/2006/main">
  <p:tag name="KSO_WM_BEAUTIFY_FLAG" val="#wm#"/>
  <p:tag name="KSO_WM_SLIDE_ID" val="custom202312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5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1"/>
  <p:tag name="KSO_WM_UNIT_DIAGRAM_ISNUMVISUAL" val="0"/>
  <p:tag name="KSO_WM_UNIT_DIAGRAM_ISREFERUNIT" val="0"/>
  <p:tag name="KSO_WM_UNIT_HIGHLIGHT" val="0"/>
  <p:tag name="KSO_WM_UNIT_ID" val="custom202312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54.xml><?xml version="1.0" encoding="utf-8"?>
<p:tagLst xmlns:p="http://schemas.openxmlformats.org/presentationml/2006/main">
  <p:tag name="KSO_WM_BEAUTIFY_FLAG" val="#wm#"/>
  <p:tag name="KSO_WM_SLIDE_ID" val="custom202312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1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1"/>
  <p:tag name="KSO_WM_UNIT_DIAGRAM_ISNUMVISUAL" val="0"/>
  <p:tag name="KSO_WM_UNIT_DIAGRAM_ISREFERUNIT" val="0"/>
  <p:tag name="KSO_WM_UNIT_HIGHLIGHT" val="0"/>
  <p:tag name="KSO_WM_UNIT_ID" val="custom202312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213.xml><?xml version="1.0" encoding="utf-8"?>
<p:tagLst xmlns:p="http://schemas.openxmlformats.org/presentationml/2006/main">
  <p:tag name="KSO_WM_BEAUTIFY_FLAG" val="#wm#"/>
  <p:tag name="KSO_WM_SLIDE_ID" val="custom202312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00">
      <a:dk1>
        <a:srgbClr val="000000"/>
      </a:dk1>
      <a:lt1>
        <a:srgbClr val="FFFFFF"/>
      </a:lt1>
      <a:dk2>
        <a:srgbClr val="001548"/>
      </a:dk2>
      <a:lt2>
        <a:srgbClr val="F5F7FF"/>
      </a:lt2>
      <a:accent1>
        <a:srgbClr val="615DFF"/>
      </a:accent1>
      <a:accent2>
        <a:srgbClr val="33C6FD"/>
      </a:accent2>
      <a:accent3>
        <a:srgbClr val="6694FC"/>
      </a:accent3>
      <a:accent4>
        <a:srgbClr val="9963FA"/>
      </a:accent4>
      <a:accent5>
        <a:srgbClr val="CC31F9"/>
      </a:accent5>
      <a:accent6>
        <a:srgbClr val="E646C8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tx1"/>
        </a:solidFill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tx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宋体</vt:lpstr>
      <vt:lpstr>Office Theme</vt:lpstr>
      <vt:lpstr>绩效考核结果应用心得</vt:lpstr>
      <vt:lpstr>目录</vt:lpstr>
      <vt:lpstr>绩效考核结果的应用方式</vt:lpstr>
      <vt:lpstr>薪酬调整</vt:lpstr>
      <vt:lpstr>晋升和降职</vt:lpstr>
      <vt:lpstr>培训和开发</vt:lpstr>
      <vt:lpstr>奖励和惩罚</vt:lpstr>
      <vt:lpstr>绩效考核结果应用的注意事项</vt:lpstr>
      <vt:lpstr>公平公正</vt:lpstr>
      <vt:lpstr>激励作用</vt:lpstr>
      <vt:lpstr>反馈和沟通</vt:lpstr>
      <vt:lpstr>持续改进</vt:lpstr>
      <vt:lpstr>绩效考核结果应用的效果</vt:lpstr>
      <vt:lpstr>提高员工工作积极性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2024-09-03T17:08:18.737</cp:lastPrinted>
  <dcterms:created xsi:type="dcterms:W3CDTF">2024-09-03T09:08:18Z</dcterms:created>
  <dcterms:modified xsi:type="dcterms:W3CDTF">2024-09-03T09:08:20Z</dcterms:modified>
</cp:coreProperties>
</file>