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F0E3E-FF4F-4802-8BEF-74F14DB05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0E7EA-4826-4D68-B003-F6722058E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226DB-DB69-48C5-B884-AC2A6757B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74426-49D0-48F3-818D-C91B8FAFF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4D6E10-DFEB-4E72-A57A-DFFE07AD6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C994E3-C40C-4C1D-B91D-AADA1A7A0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3ED923-F818-48D9-8AC5-4F8B03126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23961-4C72-4955-B071-32EA4FA61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B3AC9-ED78-4795-8D2B-98861A469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94FA6-6973-45F7-8B3D-C15887A99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0E6AF-0388-42A3-A16E-3C5CD2BD6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jpe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  <p:pic>
        <p:nvPicPr>
          <p:cNvPr id="7" name="内容占位符 4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71120" y="-20003"/>
            <a:ext cx="12263120" cy="689800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712703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2854960" y="1715501"/>
            <a:ext cx="6492240" cy="2476489"/>
          </a:xfrm>
          <a:prstGeom prst="rect">
            <a:avLst/>
          </a:prstGeom>
          <a:noFill/>
          <a:ln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小升初模拟冲刺</a:t>
            </a:r>
            <a:endParaRPr lang="zh-CN" altLang="en-US" sz="4000" b="1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毕业会考模拟卷</a:t>
            </a:r>
            <a:r>
              <a:rPr lang="en-US" altLang="zh-CN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(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一</a:t>
            </a:r>
            <a:r>
              <a:rPr lang="en-US" altLang="zh-CN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)</a:t>
            </a:r>
            <a:endParaRPr lang="en-US" altLang="zh-CN" sz="4000" b="1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时间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:90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分钟  满分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:100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</a:t>
            </a:r>
            <a:endParaRPr lang="zh-CN" altLang="en-US" sz="2400" b="1" smtClean="0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1"/>
          <p:cNvSpPr txBox="1">
            <a:spLocks noChangeArrowheads="1"/>
          </p:cNvSpPr>
          <p:nvPr/>
        </p:nvSpPr>
        <p:spPr bwMode="auto">
          <a:xfrm>
            <a:off x="1588095" y="1090389"/>
            <a:ext cx="9539186" cy="1476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仔细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推敲，选一选。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(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将正确答案前的字母填在括号里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)(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每小题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分，共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20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)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1130288" y="1271598"/>
            <a:ext cx="496884" cy="530915"/>
            <a:chOff x="709497" y="1368342"/>
            <a:chExt cx="496884" cy="530915"/>
          </a:xfrm>
        </p:grpSpPr>
        <p:sp>
          <p:nvSpPr>
            <p:cNvPr id="23" name="圆角矩形 22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一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1129342" y="2662211"/>
            <a:ext cx="397660" cy="538609"/>
            <a:chOff x="733693" y="1986947"/>
            <a:chExt cx="397660" cy="538609"/>
          </a:xfrm>
        </p:grpSpPr>
        <p:sp>
          <p:nvSpPr>
            <p:cNvPr id="26" name="椭圆 25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7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5" name="文本框 1"/>
          <p:cNvSpPr txBox="1">
            <a:spLocks noChangeArrowheads="1"/>
          </p:cNvSpPr>
          <p:nvPr/>
        </p:nvSpPr>
        <p:spPr bwMode="auto">
          <a:xfrm>
            <a:off x="1571126" y="2526326"/>
            <a:ext cx="9573124" cy="2822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端午节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这天，奶奶包了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个粽子，其中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个是咸肉粽，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个是蜜枣粽，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个是豆沙粽。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天天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任意拿出一个粽子，拿到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的可能性最大。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．咸肉粽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B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．蜜枣粽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C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．豆沙粽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．无法确定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2802680" y="3970361"/>
            <a:ext cx="461986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A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128130" y="1257502"/>
            <a:ext cx="397660" cy="538609"/>
            <a:chOff x="733693" y="1986947"/>
            <a:chExt cx="397660" cy="538609"/>
          </a:xfrm>
        </p:grpSpPr>
        <p:sp>
          <p:nvSpPr>
            <p:cNvPr id="3" name="椭圆 2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4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2" name="文本框 1"/>
          <p:cNvSpPr txBox="1">
            <a:spLocks noChangeArrowheads="1"/>
          </p:cNvSpPr>
          <p:nvPr/>
        </p:nvSpPr>
        <p:spPr bwMode="auto">
          <a:xfrm>
            <a:off x="1567948" y="1126877"/>
            <a:ext cx="9573124" cy="4324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【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新考法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】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李师傅平均每天剪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136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张福州剪纸，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天可以剪多少张福州剪纸？竖式中箭头所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指部分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表示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天剪多少张福州剪纸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B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天剪多少张福州剪纸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C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天剪多少张福州剪纸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天剪多少张福州剪纸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3" name="TextBox 19"/>
          <p:cNvSpPr txBox="1">
            <a:spLocks noChangeArrowheads="1"/>
          </p:cNvSpPr>
          <p:nvPr/>
        </p:nvSpPr>
        <p:spPr bwMode="auto">
          <a:xfrm>
            <a:off x="10112508" y="1874752"/>
            <a:ext cx="438082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C</a:t>
            </a:r>
            <a:endParaRPr lang="en-US" altLang="zh-CN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74276" y="2926080"/>
            <a:ext cx="1993244" cy="2146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541047" y="1986360"/>
            <a:ext cx="9614050" cy="2913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个平行四边形的相邻两条边的长度分别是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7 cm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cm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，量得它的一条高是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 cm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，这个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平行四边形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的面积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) cm</a:t>
            </a:r>
            <a:r>
              <a:rPr lang="en-US" altLang="zh-CN" sz="3000" b="1" baseline="30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35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B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28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C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20        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．无法确定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143387" y="2152723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7" name="TextBox 19"/>
          <p:cNvSpPr txBox="1">
            <a:spLocks noChangeArrowheads="1"/>
          </p:cNvSpPr>
          <p:nvPr/>
        </p:nvSpPr>
        <p:spPr bwMode="auto">
          <a:xfrm>
            <a:off x="2056810" y="3429635"/>
            <a:ext cx="432390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C</a:t>
            </a:r>
            <a:endParaRPr lang="en-US" altLang="zh-CN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1"/>
          <p:cNvSpPr txBox="1">
            <a:spLocks noChangeArrowheads="1"/>
          </p:cNvSpPr>
          <p:nvPr/>
        </p:nvSpPr>
        <p:spPr bwMode="auto">
          <a:xfrm>
            <a:off x="1772920" y="1989909"/>
            <a:ext cx="8646160" cy="1828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Times New Roman" panose="02020603050405020304" charset="0"/>
                <a:cs typeface="Times New Roman" panose="02020603050405020304" charset="0"/>
              </a:rPr>
              <a:t>点拨：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一个平行四边形的相邻两条边的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长度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分别是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7 cm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和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4 cm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，一条高是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5 cm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，则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这条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高对应的底边的长度是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4 cm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037053" y="1633677"/>
            <a:ext cx="10096500" cy="3528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5305"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[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南安市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]“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黄河远上白云间，一片孤城万仞山”中的“仞”在古代是一个长度单位。在周、秦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、汉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时期，“一仞”等于八尺，一尺等于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23.1 cm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，则“三仞”是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得数保留两位小数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535305"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5.55 m B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5.54 m C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1.85 m D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0.69 m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107637" y="1807199"/>
            <a:ext cx="397660" cy="538609"/>
            <a:chOff x="733693" y="1986947"/>
            <a:chExt cx="397660" cy="538609"/>
          </a:xfrm>
        </p:grpSpPr>
        <p:sp>
          <p:nvSpPr>
            <p:cNvPr id="19" name="椭圆 1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4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9408748" y="3067108"/>
            <a:ext cx="441146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B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539929" y="1991664"/>
            <a:ext cx="9604322" cy="2208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个圆形鱼塘的周长是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600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米，沿这个鱼塘的周围每隔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米栽一棵柳树，一共要栽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棵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柳树。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23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B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24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C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25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D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26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142269" y="215802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5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6690502" y="2723717"/>
            <a:ext cx="553578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B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499356" y="1986561"/>
            <a:ext cx="9644894" cy="2822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个不透明的盒子中有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个红球、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个黄球和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个白球，至少从中取出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个球，才能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保证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取出的球中一定有黄球。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B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C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6           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7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103356" y="2121580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6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4264971" y="2717616"/>
            <a:ext cx="461986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D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4" name="文本框 1"/>
              <p:cNvSpPr txBox="1">
                <a:spLocks noChangeArrowheads="1"/>
              </p:cNvSpPr>
              <p:nvPr/>
            </p:nvSpPr>
            <p:spPr bwMode="auto">
              <a:xfrm>
                <a:off x="1712050" y="1541824"/>
                <a:ext cx="9422455" cy="36189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indent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indent="0">
                  <a:lnSpc>
                    <a:spcPts val="5540"/>
                  </a:lnSpc>
                </a:pP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[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莆田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市荔城区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] 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为了得到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2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÷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en-US" altLang="zh-CN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𝟐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𝟑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的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结果，同学们用了四种不同的方法，合理的有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(         )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个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。</a:t>
                </a:r>
                <a:endParaRPr lang="en-US" altLang="zh-CN" sz="3000" b="1" smtClean="0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  <a:p>
                <a:pPr indent="0">
                  <a:lnSpc>
                    <a:spcPts val="5540"/>
                  </a:lnSpc>
                </a:pPr>
                <a:endParaRPr lang="en-US" altLang="zh-CN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  <a:p>
                <a:pPr indent="0">
                  <a:lnSpc>
                    <a:spcPts val="5540"/>
                  </a:lnSpc>
                </a:pPr>
                <a:endParaRPr lang="en-US" altLang="zh-CN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  <a:p>
                <a:pPr indent="0">
                  <a:lnSpc>
                    <a:spcPts val="5540"/>
                  </a:lnSpc>
                </a:pP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A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1 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            B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2 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          C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3 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           D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．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4</a:t>
                </a:r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</p:txBody>
          </p:sp>
        </mc:Choice>
        <mc:Fallback>
          <p:sp>
            <p:nvSpPr>
              <p:cNvPr id="24" name="文本框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712050" y="1541824"/>
                <a:ext cx="9422455" cy="3618939"/>
              </a:xfrm>
              <a:prstGeom prst="rect">
                <a:avLst/>
              </a:prstGeom>
              <a:blipFill rotWithShape="1">
                <a:blip r:embed="rId2"/>
                <a:stretch>
                  <a:fillRect l="-1" t="-1" r="4" b="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组合 7"/>
          <p:cNvGrpSpPr/>
          <p:nvPr/>
        </p:nvGrpSpPr>
        <p:grpSpPr>
          <a:xfrm>
            <a:off x="1125557" y="1728849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7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3" name="TextBox 19"/>
          <p:cNvSpPr txBox="1">
            <a:spLocks noChangeArrowheads="1"/>
          </p:cNvSpPr>
          <p:nvPr/>
        </p:nvSpPr>
        <p:spPr bwMode="auto">
          <a:xfrm>
            <a:off x="6423793" y="2264818"/>
            <a:ext cx="461986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C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22946" y="3047957"/>
            <a:ext cx="9711559" cy="1271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651185" y="1251973"/>
            <a:ext cx="9471094" cy="4324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【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数学文化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】《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九章算术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》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中记载圆柱的体积计算方法是“周自相乘，以高乘之，十二而一”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，也就是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底面周长的平方乘高，再除以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12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。一个圆柱形水桶的底面周长为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分米，高为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分米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。请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用这种方法求出这个水桶最多可盛水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升。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水桶的厚度忽略不计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B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12         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C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24         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36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127810" y="1391829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8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6" name="TextBox 19"/>
          <p:cNvSpPr txBox="1">
            <a:spLocks noChangeArrowheads="1"/>
          </p:cNvSpPr>
          <p:nvPr/>
        </p:nvSpPr>
        <p:spPr bwMode="auto">
          <a:xfrm>
            <a:off x="3704561" y="4099376"/>
            <a:ext cx="441146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B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644820" y="1569389"/>
            <a:ext cx="9471094" cy="3618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[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石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狮市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]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当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1.8 &gt; 2.1×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p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&gt; 0.5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时，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p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所表示的数的大致位置是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m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B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n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C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x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D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en-US" altLang="zh-CN" sz="3000" b="1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y</a:t>
            </a:r>
            <a:endParaRPr lang="en-US" altLang="zh-CN" sz="3000" b="1" i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121445" y="170924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9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3" name="TextBox 19"/>
          <p:cNvSpPr txBox="1">
            <a:spLocks noChangeArrowheads="1"/>
          </p:cNvSpPr>
          <p:nvPr/>
        </p:nvSpPr>
        <p:spPr bwMode="auto">
          <a:xfrm>
            <a:off x="2860337" y="2310052"/>
            <a:ext cx="441146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B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55251" y="3062711"/>
            <a:ext cx="6881495" cy="1131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668381" y="1255239"/>
            <a:ext cx="9471094" cy="4233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【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跨学科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】“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横看成岭侧成峰，远近高低各不同。”这句诗的意思是从不同的角度看风景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，看到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的风景不一样。若一个物体从正面看到的图形是长方形，从侧面看到的图形也是长方形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，从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上面看到的图形是圆，则这个物体是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ts val="554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．圆柱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B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．圆锥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C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长方体     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．正方体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82276" y="1395095"/>
            <a:ext cx="686105" cy="538609"/>
            <a:chOff x="570963" y="1986947"/>
            <a:chExt cx="686105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70963" y="1986947"/>
              <a:ext cx="68610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10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22" name="TextBox 19"/>
          <p:cNvSpPr txBox="1">
            <a:spLocks noChangeArrowheads="1"/>
          </p:cNvSpPr>
          <p:nvPr/>
        </p:nvSpPr>
        <p:spPr bwMode="auto">
          <a:xfrm>
            <a:off x="2485009" y="4080590"/>
            <a:ext cx="461986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A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673800" y="2557409"/>
            <a:ext cx="9471094" cy="2208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珊瑚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海是世界上最大的海，总面积达</a:t>
            </a:r>
            <a:r>
              <a:rPr lang="zh-CN" altLang="en-US" sz="3000" b="1" u="sng">
                <a:latin typeface="Times New Roman" panose="02020603050405020304" charset="0"/>
                <a:cs typeface="Times New Roman" panose="02020603050405020304" charset="0"/>
                <a:sym typeface="+mn-ea"/>
              </a:rPr>
              <a:t>四百七十九万一千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平方千米，将横线上的数改写成用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“万”作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单位的数是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，省略万位后面的尾数约是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万。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87695" y="2697265"/>
            <a:ext cx="686105" cy="538609"/>
            <a:chOff x="570963" y="1986947"/>
            <a:chExt cx="686105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70963" y="1986947"/>
              <a:ext cx="68610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22" name="TextBox 19"/>
          <p:cNvSpPr txBox="1">
            <a:spLocks noChangeArrowheads="1"/>
          </p:cNvSpPr>
          <p:nvPr/>
        </p:nvSpPr>
        <p:spPr bwMode="auto">
          <a:xfrm>
            <a:off x="1908747" y="3998073"/>
            <a:ext cx="1532792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479.1 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</a:rPr>
              <a:t>万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741250" y="1742608"/>
            <a:ext cx="9402999" cy="705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295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认真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审题，填一填。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(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每小题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分，共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18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)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1129360" y="1886101"/>
            <a:ext cx="496884" cy="530915"/>
            <a:chOff x="709497" y="1368342"/>
            <a:chExt cx="496884" cy="530915"/>
          </a:xfrm>
        </p:grpSpPr>
        <p:sp>
          <p:nvSpPr>
            <p:cNvPr id="13" name="圆角矩形 12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4" name="文本框 27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二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15" name="TextBox 19"/>
          <p:cNvSpPr txBox="1">
            <a:spLocks noChangeArrowheads="1"/>
          </p:cNvSpPr>
          <p:nvPr/>
        </p:nvSpPr>
        <p:spPr bwMode="auto">
          <a:xfrm>
            <a:off x="8228267" y="3993393"/>
            <a:ext cx="761747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479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668381" y="1663329"/>
            <a:ext cx="9471094" cy="1412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如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图，“一拃”大约长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15 ~ 20(         )(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填长度单位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，用你的“一拃”量一量，这张试卷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的长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大约有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拃。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82276" y="1803185"/>
            <a:ext cx="686105" cy="538609"/>
            <a:chOff x="570963" y="1986947"/>
            <a:chExt cx="686105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70963" y="1986947"/>
              <a:ext cx="68610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22" name="TextBox 19"/>
          <p:cNvSpPr txBox="1">
            <a:spLocks noChangeArrowheads="1"/>
          </p:cNvSpPr>
          <p:nvPr/>
        </p:nvSpPr>
        <p:spPr bwMode="auto">
          <a:xfrm>
            <a:off x="6733462" y="1721559"/>
            <a:ext cx="1053494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</a:rPr>
              <a:t> 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</a:rPr>
              <a:t>厘米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3818" y="3041741"/>
            <a:ext cx="1884363" cy="1239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9085480" y="2369388"/>
            <a:ext cx="1051891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3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</a:rPr>
              <a:t>或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4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884680" y="4280875"/>
            <a:ext cx="8646160" cy="627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Times New Roman" panose="02020603050405020304" charset="0"/>
                <a:cs typeface="Times New Roman" panose="02020603050405020304" charset="0"/>
              </a:rPr>
              <a:t>点拨：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这张试卷大约长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60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厘米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，大约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有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3~4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拃。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4" name="文本框 1"/>
              <p:cNvSpPr txBox="1">
                <a:spLocks noChangeArrowheads="1"/>
              </p:cNvSpPr>
              <p:nvPr/>
            </p:nvSpPr>
            <p:spPr bwMode="auto">
              <a:xfrm>
                <a:off x="1686058" y="1979327"/>
                <a:ext cx="9471094" cy="8064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indent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indent="0">
                  <a:lnSpc>
                    <a:spcPts val="5540"/>
                  </a:lnSpc>
                </a:pP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 (         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)∶ 16 </a:t>
                </a:r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=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en-US" altLang="zh-CN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𝟑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𝟖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= 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15÷(         )=(         )% =(         )(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填小数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)</a:t>
                </a:r>
                <a:endParaRPr lang="en-US" altLang="zh-CN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</p:txBody>
          </p:sp>
        </mc:Choice>
        <mc:Fallback>
          <p:sp>
            <p:nvSpPr>
              <p:cNvPr id="24" name="文本框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686058" y="1979327"/>
                <a:ext cx="9471094" cy="806439"/>
              </a:xfrm>
              <a:prstGeom prst="rect">
                <a:avLst/>
              </a:prstGeom>
              <a:blipFill rotWithShape="1">
                <a:blip r:embed="rId2"/>
                <a:stretch>
                  <a:fillRect l="-1" t="-4" r="2" b="3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组合 7"/>
          <p:cNvGrpSpPr/>
          <p:nvPr/>
        </p:nvGrpSpPr>
        <p:grpSpPr>
          <a:xfrm>
            <a:off x="999953" y="2119183"/>
            <a:ext cx="686105" cy="538609"/>
            <a:chOff x="570963" y="1986947"/>
            <a:chExt cx="686105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70963" y="1986947"/>
              <a:ext cx="68610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22" name="TextBox 19"/>
          <p:cNvSpPr txBox="1">
            <a:spLocks noChangeArrowheads="1"/>
          </p:cNvSpPr>
          <p:nvPr/>
        </p:nvSpPr>
        <p:spPr bwMode="auto">
          <a:xfrm>
            <a:off x="2291969" y="1979327"/>
            <a:ext cx="377026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6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7" name="TextBox 19"/>
          <p:cNvSpPr txBox="1">
            <a:spLocks noChangeArrowheads="1"/>
          </p:cNvSpPr>
          <p:nvPr/>
        </p:nvSpPr>
        <p:spPr bwMode="auto">
          <a:xfrm>
            <a:off x="5872266" y="2002627"/>
            <a:ext cx="569387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40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7009310" y="1994483"/>
            <a:ext cx="857927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37.5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8721601" y="2004643"/>
            <a:ext cx="1050288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0.375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7" grpId="0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" name="组合 32"/>
          <p:cNvGrpSpPr/>
          <p:nvPr/>
        </p:nvGrpSpPr>
        <p:grpSpPr>
          <a:xfrm>
            <a:off x="1063273" y="1853427"/>
            <a:ext cx="555273" cy="538609"/>
            <a:chOff x="616720" y="1986947"/>
            <a:chExt cx="555273" cy="538609"/>
          </a:xfrm>
        </p:grpSpPr>
        <p:sp>
          <p:nvSpPr>
            <p:cNvPr id="34" name="椭圆 33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35" name="文本框 19"/>
            <p:cNvSpPr txBox="1"/>
            <p:nvPr/>
          </p:nvSpPr>
          <p:spPr>
            <a:xfrm>
              <a:off x="616720" y="1986947"/>
              <a:ext cx="555273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4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mc:AlternateContent>
        <mc:Choice Requires="a14">
          <p:sp>
            <p:nvSpPr>
              <p:cNvPr id="36" name="文本框 1"/>
              <p:cNvSpPr txBox="1">
                <a:spLocks noChangeArrowheads="1"/>
              </p:cNvSpPr>
              <p:nvPr/>
            </p:nvSpPr>
            <p:spPr bwMode="auto">
              <a:xfrm>
                <a:off x="1587633" y="1687260"/>
                <a:ext cx="9587825" cy="318516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indent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4572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indent="0">
                  <a:lnSpc>
                    <a:spcPct val="150000"/>
                  </a:lnSpc>
                </a:pP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武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夷岩茶是中国传统名茶，是具有岩韵品质特征的乌龙茶。茶农伯伯要把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5 kg 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武夷岩茶装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袋出售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。如果每天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分装</a:t>
                </a:r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zh-CN" altLang="en-US" sz="3000" b="1" i="1" smtClean="0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latin typeface="Cambria Math" panose="02040503050406030204"/>
                                  <a:cs typeface="Times New Roman" panose="02020603050405020304" charset="0"/>
                                  <a:sym typeface="+mn-ea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𝟓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latin typeface="Times New Roman" panose="02020603050405020304" charset="0"/>
                                  <a:cs typeface="Times New Roman" panose="02020603050405020304" charset="0"/>
                                  <a:sym typeface="+mn-ea"/>
                                </a:rPr>
                                <m:t>𝟗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，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那么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(         )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天可以分装完；如果每天分装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000" b="1" i="1">
                              <a:latin typeface="Cambria Math" panose="02040503050406030204"/>
                              <a:cs typeface="Times New Roman" panose="02020603050405020304" charset="0"/>
                              <a:sym typeface="+mn-ea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000" b="1">
                              <a:latin typeface="Times New Roman" panose="02020603050405020304" charset="0"/>
                              <a:cs typeface="Times New Roman" panose="02020603050405020304" charset="0"/>
                              <a:sym typeface="+mn-ea"/>
                            </a:rPr>
                            <m:t>𝟓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000" b="1">
                              <a:latin typeface="Times New Roman" panose="02020603050405020304" charset="0"/>
                              <a:cs typeface="Times New Roman" panose="02020603050405020304" charset="0"/>
                              <a:sym typeface="+mn-ea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r>
                  <a:rPr lang="en-US" altLang="zh-CN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kg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，那么</a:t>
                </a:r>
                <a:r>
                  <a:rPr lang="en-US" altLang="zh-CN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(         )</a:t>
                </a:r>
                <a:r>
                  <a:rPr lang="zh-CN" altLang="en-US" sz="3000" b="1" smtClean="0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天可以</a:t>
                </a:r>
                <a:r>
                  <a:rPr lang="zh-CN" altLang="en-US" sz="3000" b="1">
                    <a:latin typeface="Times New Roman" panose="02020603050405020304" charset="0"/>
                    <a:cs typeface="Times New Roman" panose="02020603050405020304" charset="0"/>
                    <a:sym typeface="+mn-ea"/>
                  </a:rPr>
                  <a:t>分装完。</a:t>
                </a:r>
                <a:endParaRPr lang="zh-CN" altLang="en-US" sz="3000" b="1">
                  <a:latin typeface="Times New Roman" panose="02020603050405020304" charset="0"/>
                  <a:cs typeface="Times New Roman" panose="02020603050405020304" charset="0"/>
                  <a:sym typeface="+mn-ea"/>
                </a:endParaRPr>
              </a:p>
            </p:txBody>
          </p:sp>
        </mc:Choice>
        <mc:Fallback>
          <p:sp>
            <p:nvSpPr>
              <p:cNvPr id="36" name="文本框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587633" y="1687260"/>
                <a:ext cx="9587825" cy="3185167"/>
              </a:xfrm>
              <a:prstGeom prst="rect">
                <a:avLst/>
              </a:prstGeom>
              <a:blipFill rotWithShape="1">
                <a:blip r:embed="rId2"/>
                <a:stretch>
                  <a:fillRect l="-1" t="-2" r="1" b="2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13" name="TextBox 19"/>
              <p:cNvSpPr txBox="1">
                <a:spLocks noChangeArrowheads="1"/>
              </p:cNvSpPr>
              <p:nvPr/>
            </p:nvSpPr>
            <p:spPr bwMode="auto">
              <a:xfrm>
                <a:off x="3769362" y="3208724"/>
                <a:ext cx="345438" cy="9625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14:m>
                  <m:oMathPara>
                    <m:oMathParaPr>
                      <m:jc/>
                    </m:oMathParaPr>
                    <m:oMath>
                      <m:box>
                        <m:boxPr>
                          <m:noBreak m:val="off"/>
                          <m:ctrlPr>
                            <a:rPr lang="en-US" altLang="zh-CN" sz="3000" b="1" i="1" smtClean="0">
                              <a:solidFill>
                                <a:srgbClr val="C00000"/>
                              </a:solidFill>
                              <a:latin typeface="Cambria Math" panose="02040503050406030204"/>
                            </a:rPr>
                          </m:ctrlPr>
                        </m:boxPr>
                        <m:e>
                          <m:f>
                            <m:fPr>
                              <m:type m:val="bar"/>
                              <m:ctrlPr>
                                <a:rPr lang="en-US" altLang="zh-CN" sz="3000" b="1" i="1" smtClean="0">
                                  <a:solidFill>
                                    <a:srgbClr val="C00000"/>
                                  </a:solidFill>
                                  <a:latin typeface="Cambria Math" panose="02040503050406030204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solidFill>
                                    <a:srgbClr val="C00000"/>
                                  </a:solidFill>
                                  <a:latin typeface="Times New Roman" panose="02020603050405020304" charset="0"/>
                                </a:rPr>
                                <m:t>𝟗</m:t>
                              </m:r>
                            </m:num>
                            <m:den>
                              <m:r>
                                <m:rPr>
                                  <m:sty m:val="b"/>
                                </m:rPr>
                                <a:rPr lang="en-US" altLang="zh-CN" sz="3000" b="1">
                                  <a:solidFill>
                                    <a:srgbClr val="C00000"/>
                                  </a:solidFill>
                                  <a:latin typeface="Times New Roman" panose="02020603050405020304" charset="0"/>
                                </a:rPr>
                                <m:t>𝟓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en-US" altLang="zh-CN" sz="3000" b="1">
                  <a:solidFill>
                    <a:srgbClr val="C00000"/>
                  </a:solidFill>
                  <a:latin typeface="Times New Roman" panose="02020603050405020304" charset="0"/>
                </a:endParaRPr>
              </a:p>
            </p:txBody>
          </p:sp>
        </mc:Choice>
        <mc:Fallback>
          <p:sp>
            <p:nvSpPr>
              <p:cNvPr id="13" name="TextBox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769362" y="3208724"/>
                <a:ext cx="345438" cy="962508"/>
              </a:xfrm>
              <a:prstGeom prst="rect">
                <a:avLst/>
              </a:prstGeom>
              <a:blipFill rotWithShape="1">
                <a:blip r:embed="rId3"/>
                <a:stretch>
                  <a:fillRect l="-1" t="-7" b="5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9"/>
          <p:cNvSpPr txBox="1">
            <a:spLocks noChangeArrowheads="1"/>
          </p:cNvSpPr>
          <p:nvPr/>
        </p:nvSpPr>
        <p:spPr bwMode="auto">
          <a:xfrm>
            <a:off x="2448562" y="4191552"/>
            <a:ext cx="325118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9</a:t>
            </a:r>
            <a:endParaRPr lang="en-US" altLang="zh-CN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925727" y="2164564"/>
            <a:ext cx="608433" cy="538609"/>
            <a:chOff x="621398" y="1986947"/>
            <a:chExt cx="608433" cy="538609"/>
          </a:xfrm>
        </p:grpSpPr>
        <p:sp>
          <p:nvSpPr>
            <p:cNvPr id="17" name="椭圆 16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8" name="文本框 19"/>
            <p:cNvSpPr txBox="1"/>
            <p:nvPr/>
          </p:nvSpPr>
          <p:spPr>
            <a:xfrm>
              <a:off x="621398" y="1986947"/>
              <a:ext cx="608433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5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文本框 1"/>
          <p:cNvSpPr txBox="1">
            <a:spLocks noChangeArrowheads="1"/>
          </p:cNvSpPr>
          <p:nvPr/>
        </p:nvSpPr>
        <p:spPr bwMode="auto">
          <a:xfrm>
            <a:off x="1441882" y="2005605"/>
            <a:ext cx="9702368" cy="216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软木画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又名“木画”，是我国传统民间雕刻工艺品。某大型软木画屏风作品长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米，高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2.8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米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，这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幅作品长和高的最简单的整数比是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，比值是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9" name="TextBox 19"/>
          <p:cNvSpPr txBox="1">
            <a:spLocks noChangeArrowheads="1"/>
          </p:cNvSpPr>
          <p:nvPr/>
        </p:nvSpPr>
        <p:spPr bwMode="auto">
          <a:xfrm>
            <a:off x="5126128" y="3409315"/>
            <a:ext cx="1156778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5 ∶ </a:t>
            </a: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1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0" name="TextBox 19"/>
          <p:cNvSpPr txBox="1">
            <a:spLocks noChangeArrowheads="1"/>
          </p:cNvSpPr>
          <p:nvPr/>
        </p:nvSpPr>
        <p:spPr bwMode="auto">
          <a:xfrm>
            <a:off x="8361680" y="3419475"/>
            <a:ext cx="487680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5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933587" y="1382244"/>
            <a:ext cx="608433" cy="538609"/>
            <a:chOff x="621398" y="1986947"/>
            <a:chExt cx="608433" cy="538609"/>
          </a:xfrm>
        </p:grpSpPr>
        <p:sp>
          <p:nvSpPr>
            <p:cNvPr id="17" name="椭圆 16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8" name="文本框 19"/>
            <p:cNvSpPr txBox="1"/>
            <p:nvPr/>
          </p:nvSpPr>
          <p:spPr>
            <a:xfrm>
              <a:off x="621398" y="1986947"/>
              <a:ext cx="608433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6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文本框 1"/>
          <p:cNvSpPr txBox="1">
            <a:spLocks noChangeArrowheads="1"/>
          </p:cNvSpPr>
          <p:nvPr/>
        </p:nvSpPr>
        <p:spPr bwMode="auto">
          <a:xfrm>
            <a:off x="1441882" y="1245862"/>
            <a:ext cx="9702368" cy="2774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[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泉州市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]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一块长方形铁皮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如图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，从四个角各切掉一个边长为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 cm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的正方形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，做成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无盖盒子，制作这个盒子需要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)cm</a:t>
            </a:r>
            <a:r>
              <a:rPr lang="en-US" altLang="zh-CN" sz="3000" b="1" baseline="30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铁皮，它的容积是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)mL(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铁皮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的厚度忽略不计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0" name="TextBox 19"/>
          <p:cNvSpPr txBox="1">
            <a:spLocks noChangeArrowheads="1"/>
          </p:cNvSpPr>
          <p:nvPr/>
        </p:nvSpPr>
        <p:spPr bwMode="auto">
          <a:xfrm>
            <a:off x="1739553" y="2638507"/>
            <a:ext cx="830927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650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00600" y="3510952"/>
            <a:ext cx="2590800" cy="223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19"/>
          <p:cNvSpPr txBox="1">
            <a:spLocks noChangeArrowheads="1"/>
          </p:cNvSpPr>
          <p:nvPr/>
        </p:nvSpPr>
        <p:spPr bwMode="auto">
          <a:xfrm>
            <a:off x="6514753" y="2633197"/>
            <a:ext cx="1013807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1500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942909" y="1616592"/>
            <a:ext cx="608433" cy="538609"/>
            <a:chOff x="621398" y="1986947"/>
            <a:chExt cx="608433" cy="538609"/>
          </a:xfrm>
        </p:grpSpPr>
        <p:sp>
          <p:nvSpPr>
            <p:cNvPr id="17" name="椭圆 16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8" name="文本框 19"/>
            <p:cNvSpPr txBox="1"/>
            <p:nvPr/>
          </p:nvSpPr>
          <p:spPr>
            <a:xfrm>
              <a:off x="621398" y="1986947"/>
              <a:ext cx="608433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7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文本框 1"/>
          <p:cNvSpPr txBox="1">
            <a:spLocks noChangeArrowheads="1"/>
          </p:cNvSpPr>
          <p:nvPr/>
        </p:nvSpPr>
        <p:spPr bwMode="auto">
          <a:xfrm>
            <a:off x="1451204" y="1480210"/>
            <a:ext cx="9702368" cy="1389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个半径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 cm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的圆，沿半径剪拼成一个近似的长方形，近似的长方形的周长比圆的周长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增加了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)cm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8" name="TextBox 19"/>
          <p:cNvSpPr txBox="1">
            <a:spLocks noChangeArrowheads="1"/>
          </p:cNvSpPr>
          <p:nvPr/>
        </p:nvSpPr>
        <p:spPr bwMode="auto">
          <a:xfrm>
            <a:off x="8369222" y="2175048"/>
            <a:ext cx="569387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10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1515782" y="2960075"/>
            <a:ext cx="9628468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Times New Roman" panose="02020603050405020304" charset="0"/>
                <a:cs typeface="Times New Roman" panose="02020603050405020304" charset="0"/>
              </a:rPr>
              <a:t>点拨：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将圆沿半径剪拼成一个近似的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长方形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，近似的长方形的周长比圆的周长增加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的部分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是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2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条半径的长度。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925727" y="2123924"/>
            <a:ext cx="608433" cy="538609"/>
            <a:chOff x="621398" y="1986947"/>
            <a:chExt cx="608433" cy="538609"/>
          </a:xfrm>
        </p:grpSpPr>
        <p:sp>
          <p:nvSpPr>
            <p:cNvPr id="17" name="椭圆 16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8" name="文本框 19"/>
            <p:cNvSpPr txBox="1"/>
            <p:nvPr/>
          </p:nvSpPr>
          <p:spPr>
            <a:xfrm>
              <a:off x="621398" y="1986947"/>
              <a:ext cx="608433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8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文本框 1"/>
          <p:cNvSpPr txBox="1">
            <a:spLocks noChangeArrowheads="1"/>
          </p:cNvSpPr>
          <p:nvPr/>
        </p:nvSpPr>
        <p:spPr bwMode="auto">
          <a:xfrm>
            <a:off x="1434022" y="1987542"/>
            <a:ext cx="9702368" cy="1389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把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一个圆柱削成一个最大的圆锥，体积减少了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1.2 dm</a:t>
            </a:r>
            <a:r>
              <a:rPr lang="en-US" altLang="zh-CN" sz="3000" b="1" baseline="30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3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，圆柱的体积是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 dm</a:t>
            </a:r>
            <a:r>
              <a:rPr lang="en-US" altLang="zh-CN" sz="3000" b="1" baseline="30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3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0" name="TextBox 19"/>
          <p:cNvSpPr txBox="1">
            <a:spLocks noChangeArrowheads="1"/>
          </p:cNvSpPr>
          <p:nvPr/>
        </p:nvSpPr>
        <p:spPr bwMode="auto">
          <a:xfrm>
            <a:off x="4056033" y="2695679"/>
            <a:ext cx="769967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</a:rPr>
              <a:t>1.8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933587" y="1694249"/>
            <a:ext cx="608433" cy="538609"/>
            <a:chOff x="621398" y="1986947"/>
            <a:chExt cx="608433" cy="538609"/>
          </a:xfrm>
        </p:grpSpPr>
        <p:sp>
          <p:nvSpPr>
            <p:cNvPr id="17" name="椭圆 16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8" name="文本框 19"/>
            <p:cNvSpPr txBox="1"/>
            <p:nvPr/>
          </p:nvSpPr>
          <p:spPr>
            <a:xfrm>
              <a:off x="621398" y="1986947"/>
              <a:ext cx="608433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9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文本框 1"/>
          <p:cNvSpPr txBox="1">
            <a:spLocks noChangeArrowheads="1"/>
          </p:cNvSpPr>
          <p:nvPr/>
        </p:nvSpPr>
        <p:spPr bwMode="auto">
          <a:xfrm>
            <a:off x="1441882" y="1557867"/>
            <a:ext cx="7649127" cy="216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如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图，把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个完全一样的正方体拼成一个长方体，表面积减少了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32 cm</a:t>
            </a:r>
            <a:r>
              <a:rPr lang="en-US" altLang="zh-CN" sz="3000" b="1" baseline="30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，所拼成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的长方体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的表面积是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)cm</a:t>
            </a:r>
            <a:r>
              <a:rPr lang="en-US" altLang="zh-CN" sz="3000" b="1" baseline="30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，体积是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(         )cm</a:t>
            </a:r>
            <a:r>
              <a:rPr lang="en-US" altLang="zh-CN" sz="3000" b="1" baseline="30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3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9" name="TextBox 19"/>
          <p:cNvSpPr txBox="1">
            <a:spLocks noChangeArrowheads="1"/>
          </p:cNvSpPr>
          <p:nvPr/>
        </p:nvSpPr>
        <p:spPr bwMode="auto">
          <a:xfrm>
            <a:off x="4112182" y="2949550"/>
            <a:ext cx="569387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64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542020" y="3727692"/>
            <a:ext cx="8435100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Times New Roman" panose="02020603050405020304" charset="0"/>
                <a:cs typeface="Times New Roman" panose="02020603050405020304" charset="0"/>
              </a:rPr>
              <a:t>点拨：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把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4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个完全一样的正方体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拼成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一个长方体，表面积减少了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8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个正方形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(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正方体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的一个面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)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的面积。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96400" y="2014933"/>
            <a:ext cx="1536700" cy="1038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7363382" y="2949549"/>
            <a:ext cx="569387" cy="70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charset="0"/>
              </a:rPr>
              <a:t>32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https://d.book118.com/788017127035006024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等线 Light</vt:lpstr>
      <vt:lpstr>等线</vt:lpstr>
      <vt:lpstr>黑体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2024-08-31T06:08:16.614</cp:lastPrinted>
  <dcterms:created xsi:type="dcterms:W3CDTF">2024-08-30T22:08:16Z</dcterms:created>
  <dcterms:modified xsi:type="dcterms:W3CDTF">2024-08-30T22:08:18Z</dcterms:modified>
</cp:coreProperties>
</file>