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6659B64-98EB-4630-AD62-A58E28C3F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B067A2-692E-42E5-85BE-D81299C26E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349A3F3-0E00-4685-9E69-486EFDE400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2E410B5-500E-479B-83C4-97E1291582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E17BF7-5BB8-404D-AB10-9BF193D29E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92BFCB4-13AD-49F6-BE8A-3CD53CDE6A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39F273-E662-4ADF-A591-B50467A5C46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BCD7F0-978B-45E1-83FF-9913E40B6B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DAF6788-9704-42D9-BFBD-695533BC43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6EFB2E-3B8D-4131-A191-5D802E87A9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A17F0E-C1FC-42E8-A67C-43AA51B4EC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801713503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中国低温乳酸菌饮品行业市场现状分析及竞争格局与投资发展研究报告(2024-2029版)</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竞争格局分析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投资发展研究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市场发展趋势与展望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市场概述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低温乳酸菌饮品定义与分类</a:t>
              </a:r>
            </a:p>
          </p:txBody>
        </p:sp>
      </p:grpSp>
      <p:sp>
        <p:nvSpPr>
          <p:cNvPr id="29" name="AutoShape 29"/>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随着消费者对健康饮食的关注度不断提高，低温乳酸菌饮品市场规模不断扩大。根据市场研究机构的数据，中国低温乳酸菌饮品市场规模逐年增长，预计未来几年仍将保持稳定增长态势。</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7914" b="7914"/>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行业市场规模与增长趋势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 中小型乳制品企业</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这些企业通常具有较强的地域性特色和品牌忠诚度，但在全国范围内的市场份额相对较低。</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4. 线上销售渠道</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随着电商平台的快速发展，越来越多的低温乳酸菌饮品通过线上渠道销售，成为市场增长的新动力。</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3. 跨国公司</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一些国际知名乳制品企业在中国市场推出低温乳酸菌饮品，与中国本土企业竞争市场份额。</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1. 大型乳制品企业</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这些企业拥有较强的研发实力和品牌影响力，产品线丰富，市场份额较高。</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行业市场结构分析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竞争格局分析</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主要竞争企业概览</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光明乳业</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作为国内乳制品行业的领军企业，光明乳业在低温乳酸菌饮品市场上拥有广泛的品牌知名度和市场份额。</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蒙牛乳业</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作为中国乳制品市场的另一巨头，蒙牛乳业在低温乳酸菌饮品市场也拥有不俗的表现。</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伊利股份</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作为国内乳制品行业的领先企业，伊利股份在低温乳酸菌饮品市场上也有着较高的市场份额。</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君乐宝乳业</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君乐宝乳业近年来在低温乳酸菌饮品市场上表现突出，市场份额逐年增长。</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光明乳业</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约25%的市场份额，是低温乳酸菌饮品市场的重要竞争者。</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蒙牛乳业</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伊利股份</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君乐宝乳业</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约15%的市场份额，近年来市场份额逐年增长。</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约30%的市场份额，是国内低温乳酸菌饮品市场的领先者。</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约20%的市场份额，在低温乳酸菌饮品市场上占据一定地位。</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竞争企业市场份额</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光明乳业</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主打低温酸奶、乳酸菌饮料等产品，口感细腻、品质优良。</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蒙牛乳业</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产品线丰富，涵盖了多种口味的低温酸奶和乳酸菌饮料。</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伊利股份</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主打低糖、低脂的低温酸奶和乳酸菌饮料，注重健康消费。</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君乐宝乳业</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以高性价比和多样化的产品线为主要竞争优势。</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竞争企业产品线对比</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光明乳业</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注重品牌建设，加大广告投放力度，同时开展线上线下营销活动。</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蒙牛乳业</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以年轻人为目标消费群体，注重社交媒体营销和明星代言。</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伊利股份</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强调品质和健康理念，加大与健康相关的公益活动投入。</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君乐宝乳业</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以价格优势和渠道拓展为主要营销策略，同时加强线上营销力度。</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竞争企业营销策略分析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投资发展研究</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7561216" y="4243912"/>
            <a:ext cx="3516683" cy="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a:off x="7176058" y="3006206"/>
            <a:ext cx="4235096"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957845" y="4275469"/>
            <a:ext cx="426165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232857" y="1242185"/>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政策环境</a:t>
            </a:r>
          </a:p>
        </p:txBody>
      </p:sp>
      <p:sp>
        <p:nvSpPr>
          <p:cNvPr id="6" name="TextBox 6"/>
          <p:cNvSpPr txBox="1"/>
          <p:nvPr/>
        </p:nvSpPr>
        <p:spPr>
          <a:xfrm>
            <a:off x="848117" y="1798064"/>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国家对低温乳酸菌饮品行业的政策支持情况，如税收优惠、产业扶持等。</a:t>
            </a:r>
          </a:p>
        </p:txBody>
      </p:sp>
      <p:cxnSp>
        <p:nvCxnSpPr>
          <p:cNvPr id="7" name="Connector 7"/>
          <p:cNvCxnSpPr/>
          <p:nvPr/>
        </p:nvCxnSpPr>
        <p:spPr>
          <a:xfrm>
            <a:off x="957845" y="3006206"/>
            <a:ext cx="3739643" cy="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8" name="TextBox 8"/>
          <p:cNvSpPr txBox="1"/>
          <p:nvPr/>
        </p:nvSpPr>
        <p:spPr>
          <a:xfrm>
            <a:off x="7557448" y="1242185"/>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经济环境</a:t>
            </a:r>
          </a:p>
        </p:txBody>
      </p:sp>
      <p:sp>
        <p:nvSpPr>
          <p:cNvPr id="9" name="TextBox 9"/>
          <p:cNvSpPr txBox="1"/>
          <p:nvPr/>
        </p:nvSpPr>
        <p:spPr>
          <a:xfrm>
            <a:off x="7557448" y="1798064"/>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国内经济发展水平、消费水平以及经济结构对低温乳酸菌饮品行业的影响。</a:t>
            </a:r>
          </a:p>
        </p:txBody>
      </p:sp>
      <p:sp>
        <p:nvSpPr>
          <p:cNvPr id="10" name="Freeform 10"/>
          <p:cNvSpPr/>
          <p:nvPr/>
        </p:nvSpPr>
        <p:spPr>
          <a:xfrm>
            <a:off x="4466824" y="2523538"/>
            <a:ext cx="905462" cy="905462"/>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20729" y="3207577"/>
            <a:ext cx="1665683" cy="1665683"/>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220648" y="2409031"/>
            <a:ext cx="1019969" cy="1019969"/>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682449" y="3207577"/>
            <a:ext cx="1283490" cy="128349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232857" y="4526275"/>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社会环境</a:t>
            </a:r>
          </a:p>
        </p:txBody>
      </p:sp>
      <p:sp>
        <p:nvSpPr>
          <p:cNvPr id="15" name="TextBox 15"/>
          <p:cNvSpPr txBox="1"/>
          <p:nvPr/>
        </p:nvSpPr>
        <p:spPr>
          <a:xfrm>
            <a:off x="848117" y="5082154"/>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消费者对低温乳酸菌饮品的需求和认知程度，以及消费习惯的改变。</a:t>
            </a:r>
          </a:p>
        </p:txBody>
      </p:sp>
      <p:sp>
        <p:nvSpPr>
          <p:cNvPr id="16" name="TextBox 16"/>
          <p:cNvSpPr txBox="1"/>
          <p:nvPr/>
        </p:nvSpPr>
        <p:spPr>
          <a:xfrm>
            <a:off x="7172066" y="451603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技术环境</a:t>
            </a:r>
          </a:p>
        </p:txBody>
      </p:sp>
      <p:sp>
        <p:nvSpPr>
          <p:cNvPr id="17" name="TextBox 17"/>
          <p:cNvSpPr txBox="1"/>
          <p:nvPr/>
        </p:nvSpPr>
        <p:spPr>
          <a:xfrm>
            <a:off x="7172066" y="5071910"/>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新技术的出现和应用，如冷链物流、智能制造等，对低温乳酸菌饮品行业的影响。</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投资环境分析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5400000">
            <a:off x="4711026" y="2347396"/>
            <a:ext cx="1779543" cy="859971"/>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5400000" flipV="1">
            <a:off x="5684402" y="2347396"/>
            <a:ext cx="1779543" cy="859971"/>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5400000">
            <a:off x="4711026" y="4529840"/>
            <a:ext cx="1779543" cy="859971"/>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5400000" flipV="1">
            <a:off x="5684402" y="4529840"/>
            <a:ext cx="1779543" cy="859971"/>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495750" y="2577289"/>
            <a:ext cx="459786" cy="40018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4633" y="2609608"/>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539837" y="4784697"/>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304633" y="4786818"/>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840260" y="1887610"/>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技术风险</a:t>
            </a:r>
          </a:p>
        </p:txBody>
      </p:sp>
      <p:sp>
        <p:nvSpPr>
          <p:cNvPr id="11" name="TextBox 11"/>
          <p:cNvSpPr txBox="1"/>
          <p:nvPr/>
        </p:nvSpPr>
        <p:spPr>
          <a:xfrm>
            <a:off x="7224522" y="2426460"/>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新技术研发和应用的风险，如技术更新换代、技术瓶颈等。</a:t>
            </a:r>
          </a:p>
        </p:txBody>
      </p:sp>
      <p:sp>
        <p:nvSpPr>
          <p:cNvPr id="12" name="TextBox 12"/>
          <p:cNvSpPr txBox="1"/>
          <p:nvPr/>
        </p:nvSpPr>
        <p:spPr>
          <a:xfrm>
            <a:off x="7224522" y="462649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资金筹措、成本控制、盈利状况等方面的风险。</a:t>
            </a:r>
          </a:p>
        </p:txBody>
      </p:sp>
      <p:sp>
        <p:nvSpPr>
          <p:cNvPr id="13" name="TextBox 13"/>
          <p:cNvSpPr txBox="1"/>
          <p:nvPr/>
        </p:nvSpPr>
        <p:spPr>
          <a:xfrm>
            <a:off x="6840260" y="4070054"/>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财务风险</a:t>
            </a:r>
          </a:p>
        </p:txBody>
      </p:sp>
      <p:sp>
        <p:nvSpPr>
          <p:cNvPr id="14" name="TextBox 14"/>
          <p:cNvSpPr txBox="1"/>
          <p:nvPr/>
        </p:nvSpPr>
        <p:spPr>
          <a:xfrm>
            <a:off x="1176101" y="2444052"/>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市场需求不稳定、市场竞争激烈等因素导致的投资回报不稳定。</a:t>
            </a:r>
          </a:p>
        </p:txBody>
      </p:sp>
      <p:sp>
        <p:nvSpPr>
          <p:cNvPr id="15" name="TextBox 15"/>
          <p:cNvSpPr txBox="1"/>
          <p:nvPr/>
        </p:nvSpPr>
        <p:spPr>
          <a:xfrm>
            <a:off x="791840" y="1887610"/>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市场风险</a:t>
            </a:r>
          </a:p>
        </p:txBody>
      </p:sp>
      <p:sp>
        <p:nvSpPr>
          <p:cNvPr id="16" name="TextBox 16"/>
          <p:cNvSpPr txBox="1"/>
          <p:nvPr/>
        </p:nvSpPr>
        <p:spPr>
          <a:xfrm>
            <a:off x="1176101" y="462649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政策调整和变化对低温乳酸菌饮品行业的影响，如政策限制、税收调整等。</a:t>
            </a:r>
          </a:p>
        </p:txBody>
      </p:sp>
      <p:sp>
        <p:nvSpPr>
          <p:cNvPr id="17" name="TextBox 17"/>
          <p:cNvSpPr txBox="1"/>
          <p:nvPr/>
        </p:nvSpPr>
        <p:spPr>
          <a:xfrm>
            <a:off x="791840" y="4070054"/>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政策风险</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投资风险评估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投资机会</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低温乳酸菌饮品市场的增长潜力、新兴技术的应用等。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投资策略</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根据不同投资者的需求和风险承受能力，制定相应的投资策略。</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投资建议</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建议投资者关注市场需求变化、技术创新和政策动向，以及加强风险管理。</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投资机会与建议</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市场发展趋势与展望</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技术创新驱动市场增长</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低温乳酸菌生产技术</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随着生物技术的进步，低温乳酸菌生产技术不断革新，提高了菌种活性、稳定性及生产效率，为市场增长提供技术支持。</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包装技术</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新型包装材料的研发和应用，如高阻隔性材料、可降解材料等，提高了产品的保鲜性和环保性，满足消费者对健康和环保的需求。</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https://d.book118.com/788017135034006030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2024-09-06T13:57:16.702</cp:lastPrinted>
  <dcterms:created xsi:type="dcterms:W3CDTF">2024-09-06T05:57:16Z</dcterms:created>
  <dcterms:modified xsi:type="dcterms:W3CDTF">2024-09-06T05:57:18Z</dcterms:modified>
</cp:coreProperties>
</file>