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BBCC22B-81B9-4C3B-B919-1E9D9E0051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2F5CCC-611C-4838-8764-5643998469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50A27A3-0E08-4D45-A919-4B2279C1B9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2A5A9E3-A07F-4CBB-BD72-25C965E4A81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2EAAADF-6F2E-4403-AE7E-C640DD73A59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6392440-09CA-47EB-9499-3B6EDC698F2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B6CBD08-7846-4337-A78B-AEC387CE44E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C8193DB-B4F9-4F03-8FCB-423FB56DEB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85F138C-3847-40C1-8EB5-72D98DD5474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EB01CA-FE9A-4F14-9980-808F0304D4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940ECA9-DE5C-429C-900D-8900ECC53B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88020070003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endParaRPr lang="en-US" sz="2025">
              <a:solidFill>
                <a:schemeClr val="lt2">
                  <a:alpha val="100000"/>
                </a:schemeClr>
              </a:solidFill>
              <a:latin typeface="Microsoft Yahei"/>
              <a:ea typeface="Microsoft Yahei"/>
              <a:cs typeface="Microsoft Yahei"/>
            </a:endParaRP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2024-02-02</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实体联系模型ER模型</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实体联系模型概述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实体与属性概念解析</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关系类型及表示方法</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ER图绘制方法与技巧</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实体联系模型在数据库设计中应用</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实体联系模型优缺点及改进方向</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01</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实体联系模型概述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4589" b="14589"/>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l="2485" r="2485"/>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27" b="2627"/>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实体联系模型定义</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实体</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现实世界中可以区别于其他对象的“事物”或“物体”，如人、物、概念等，具有相同属性的实体构成实体集。</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联系</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实体集之间的关系，反映实体之间的相互作用和约束，如一对一、一对多、多对多等。</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属性</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实体所具有的某一特性，一个实体可由若干个属性来刻画，如学生实体可由学号、姓名、性别等属性组成。</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792" r="16792"/>
          <a:stretch>
            <a:fillRect/>
          </a:stretch>
        </p:blipFill>
        <p:spPr>
          <a:xfrm>
            <a:off x="7092556"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提供了一种直观的方式来表示现实世界中的事物及其关系。</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是数据库设计的关键工具，能够帮助开发人员明确系统需求，优化数据组织。</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有利于数据的完整性和一致性维护，减少数据冗余和错误。</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实体联系模型重要性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96324" y="1798767"/>
            <a:ext cx="2754316" cy="64698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642414" y="1934125"/>
            <a:ext cx="2708226" cy="377919"/>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早期阶段</a:t>
            </a:r>
            <a:endParaRPr lang="en-US" sz="1100"/>
          </a:p>
        </p:txBody>
      </p:sp>
      <p:sp>
        <p:nvSpPr>
          <p:cNvPr id="4" name="Freeform 4"/>
          <p:cNvSpPr/>
          <p:nvPr/>
        </p:nvSpPr>
        <p:spPr>
          <a:xfrm>
            <a:off x="1810403" y="1798767"/>
            <a:ext cx="559947" cy="562395"/>
          </a:xfrm>
          <a:custGeom>
            <a:rect l="l" t="t" r="r" b="b"/>
            <a:pathLst>
              <a:path w="85" h="85">
                <a:moveTo>
                  <a:pt x="80" y="53"/>
                </a:moveTo>
                <a:cubicBezTo>
                  <a:pt x="80" y="80"/>
                  <a:pt x="80" y="80"/>
                  <a:pt x="80" y="80"/>
                </a:cubicBezTo>
                <a:cubicBezTo>
                  <a:pt x="80" y="83"/>
                  <a:pt x="78" y="85"/>
                  <a:pt x="74" y="85"/>
                </a:cubicBezTo>
                <a:cubicBezTo>
                  <a:pt x="10" y="85"/>
                  <a:pt x="10" y="85"/>
                  <a:pt x="10" y="85"/>
                </a:cubicBezTo>
                <a:cubicBezTo>
                  <a:pt x="7" y="85"/>
                  <a:pt x="5" y="83"/>
                  <a:pt x="5" y="80"/>
                </a:cubicBezTo>
                <a:cubicBezTo>
                  <a:pt x="5" y="53"/>
                  <a:pt x="5" y="53"/>
                  <a:pt x="5" y="53"/>
                </a:cubicBezTo>
                <a:cubicBezTo>
                  <a:pt x="9" y="54"/>
                  <a:pt x="13" y="55"/>
                  <a:pt x="17" y="56"/>
                </a:cubicBezTo>
                <a:cubicBezTo>
                  <a:pt x="17" y="60"/>
                  <a:pt x="17" y="60"/>
                  <a:pt x="17" y="60"/>
                </a:cubicBezTo>
                <a:cubicBezTo>
                  <a:pt x="20" y="60"/>
                  <a:pt x="20" y="60"/>
                  <a:pt x="20" y="60"/>
                </a:cubicBezTo>
                <a:cubicBezTo>
                  <a:pt x="20" y="68"/>
                  <a:pt x="20" y="68"/>
                  <a:pt x="20" y="68"/>
                </a:cubicBezTo>
                <a:cubicBezTo>
                  <a:pt x="27" y="68"/>
                  <a:pt x="27" y="68"/>
                  <a:pt x="27" y="68"/>
                </a:cubicBezTo>
                <a:cubicBezTo>
                  <a:pt x="27" y="60"/>
                  <a:pt x="27" y="60"/>
                  <a:pt x="27" y="60"/>
                </a:cubicBezTo>
                <a:cubicBezTo>
                  <a:pt x="30" y="60"/>
                  <a:pt x="30" y="60"/>
                  <a:pt x="30" y="60"/>
                </a:cubicBezTo>
                <a:cubicBezTo>
                  <a:pt x="30" y="57"/>
                  <a:pt x="30" y="57"/>
                  <a:pt x="30" y="57"/>
                </a:cubicBezTo>
                <a:cubicBezTo>
                  <a:pt x="38" y="58"/>
                  <a:pt x="46" y="58"/>
                  <a:pt x="54" y="57"/>
                </a:cubicBezTo>
                <a:cubicBezTo>
                  <a:pt x="54" y="60"/>
                  <a:pt x="54" y="60"/>
                  <a:pt x="54" y="60"/>
                </a:cubicBezTo>
                <a:cubicBezTo>
                  <a:pt x="57" y="60"/>
                  <a:pt x="57" y="60"/>
                  <a:pt x="57" y="60"/>
                </a:cubicBezTo>
                <a:cubicBezTo>
                  <a:pt x="57" y="68"/>
                  <a:pt x="57" y="68"/>
                  <a:pt x="57" y="68"/>
                </a:cubicBezTo>
                <a:cubicBezTo>
                  <a:pt x="63" y="68"/>
                  <a:pt x="63" y="68"/>
                  <a:pt x="63" y="68"/>
                </a:cubicBezTo>
                <a:cubicBezTo>
                  <a:pt x="63" y="60"/>
                  <a:pt x="63" y="60"/>
                  <a:pt x="63" y="60"/>
                </a:cubicBezTo>
                <a:cubicBezTo>
                  <a:pt x="66" y="60"/>
                  <a:pt x="66" y="60"/>
                  <a:pt x="66" y="60"/>
                </a:cubicBezTo>
                <a:cubicBezTo>
                  <a:pt x="66" y="56"/>
                  <a:pt x="66" y="56"/>
                  <a:pt x="66" y="56"/>
                </a:cubicBezTo>
                <a:cubicBezTo>
                  <a:pt x="71" y="55"/>
                  <a:pt x="75" y="54"/>
                  <a:pt x="80" y="53"/>
                </a:cubicBezTo>
                <a:close/>
                <a:moveTo>
                  <a:pt x="31" y="0"/>
                </a:moveTo>
                <a:cubicBezTo>
                  <a:pt x="54" y="0"/>
                  <a:pt x="54" y="0"/>
                  <a:pt x="54" y="0"/>
                </a:cubicBezTo>
                <a:cubicBezTo>
                  <a:pt x="58" y="0"/>
                  <a:pt x="61" y="3"/>
                  <a:pt x="61" y="7"/>
                </a:cubicBezTo>
                <a:cubicBezTo>
                  <a:pt x="61" y="16"/>
                  <a:pt x="61" y="16"/>
                  <a:pt x="61" y="16"/>
                </a:cubicBezTo>
                <a:cubicBezTo>
                  <a:pt x="53" y="16"/>
                  <a:pt x="53" y="16"/>
                  <a:pt x="53" y="16"/>
                </a:cubicBezTo>
                <a:cubicBezTo>
                  <a:pt x="53" y="8"/>
                  <a:pt x="53" y="8"/>
                  <a:pt x="53" y="8"/>
                </a:cubicBezTo>
                <a:cubicBezTo>
                  <a:pt x="32" y="8"/>
                  <a:pt x="32" y="8"/>
                  <a:pt x="32" y="8"/>
                </a:cubicBezTo>
                <a:cubicBezTo>
                  <a:pt x="32" y="16"/>
                  <a:pt x="32" y="16"/>
                  <a:pt x="32" y="16"/>
                </a:cubicBezTo>
                <a:cubicBezTo>
                  <a:pt x="24" y="16"/>
                  <a:pt x="24" y="16"/>
                  <a:pt x="24" y="16"/>
                </a:cubicBezTo>
                <a:cubicBezTo>
                  <a:pt x="24" y="7"/>
                  <a:pt x="24" y="7"/>
                  <a:pt x="24" y="7"/>
                </a:cubicBezTo>
                <a:cubicBezTo>
                  <a:pt x="24" y="3"/>
                  <a:pt x="27" y="0"/>
                  <a:pt x="31" y="0"/>
                </a:cubicBezTo>
                <a:close/>
                <a:moveTo>
                  <a:pt x="0" y="20"/>
                </a:moveTo>
                <a:cubicBezTo>
                  <a:pt x="0" y="48"/>
                  <a:pt x="0" y="48"/>
                  <a:pt x="0" y="48"/>
                </a:cubicBezTo>
                <a:cubicBezTo>
                  <a:pt x="27" y="55"/>
                  <a:pt x="56" y="55"/>
                  <a:pt x="85" y="48"/>
                </a:cubicBezTo>
                <a:cubicBezTo>
                  <a:pt x="85" y="20"/>
                  <a:pt x="85" y="20"/>
                  <a:pt x="85" y="20"/>
                </a:cubicBezTo>
                <a:lnTo>
                  <a:pt x="0" y="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642414" y="2932252"/>
            <a:ext cx="2753936" cy="645148"/>
          </a:xfrm>
          <a:prstGeom prst="roundRect">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2654004" y="4055207"/>
            <a:ext cx="2752792" cy="64469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781996" y="4110075"/>
            <a:ext cx="644511" cy="521244"/>
          </a:xfrm>
          <a:custGeom>
            <a:rect l="l" t="t" r="r" b="b"/>
            <a:pathLst>
              <a:path w="109" h="88">
                <a:moveTo>
                  <a:pt x="80" y="88"/>
                </a:moveTo>
                <a:cubicBezTo>
                  <a:pt x="86" y="88"/>
                  <a:pt x="86" y="88"/>
                  <a:pt x="86" y="88"/>
                </a:cubicBezTo>
                <a:cubicBezTo>
                  <a:pt x="86" y="44"/>
                  <a:pt x="86" y="44"/>
                  <a:pt x="86" y="44"/>
                </a:cubicBezTo>
                <a:cubicBezTo>
                  <a:pt x="84" y="44"/>
                  <a:pt x="84" y="44"/>
                  <a:pt x="84" y="44"/>
                </a:cubicBezTo>
                <a:cubicBezTo>
                  <a:pt x="82" y="70"/>
                  <a:pt x="82" y="70"/>
                  <a:pt x="82" y="70"/>
                </a:cubicBezTo>
                <a:cubicBezTo>
                  <a:pt x="80" y="71"/>
                  <a:pt x="80" y="71"/>
                  <a:pt x="80" y="71"/>
                </a:cubicBezTo>
                <a:cubicBezTo>
                  <a:pt x="80" y="88"/>
                  <a:pt x="80" y="88"/>
                  <a:pt x="80" y="88"/>
                </a:cubicBezTo>
                <a:close/>
                <a:moveTo>
                  <a:pt x="109" y="0"/>
                </a:moveTo>
                <a:cubicBezTo>
                  <a:pt x="100" y="17"/>
                  <a:pt x="100" y="17"/>
                  <a:pt x="100" y="17"/>
                </a:cubicBezTo>
                <a:cubicBezTo>
                  <a:pt x="92" y="33"/>
                  <a:pt x="92" y="33"/>
                  <a:pt x="92" y="33"/>
                </a:cubicBezTo>
                <a:cubicBezTo>
                  <a:pt x="84" y="22"/>
                  <a:pt x="84" y="22"/>
                  <a:pt x="84" y="22"/>
                </a:cubicBezTo>
                <a:cubicBezTo>
                  <a:pt x="80" y="25"/>
                  <a:pt x="80" y="25"/>
                  <a:pt x="80" y="25"/>
                </a:cubicBezTo>
                <a:cubicBezTo>
                  <a:pt x="77" y="64"/>
                  <a:pt x="77" y="64"/>
                  <a:pt x="77" y="64"/>
                </a:cubicBezTo>
                <a:cubicBezTo>
                  <a:pt x="67" y="68"/>
                  <a:pt x="67" y="68"/>
                  <a:pt x="67" y="68"/>
                </a:cubicBezTo>
                <a:cubicBezTo>
                  <a:pt x="48" y="50"/>
                  <a:pt x="48" y="50"/>
                  <a:pt x="48" y="50"/>
                </a:cubicBezTo>
                <a:cubicBezTo>
                  <a:pt x="37" y="73"/>
                  <a:pt x="37" y="73"/>
                  <a:pt x="37" y="73"/>
                </a:cubicBezTo>
                <a:cubicBezTo>
                  <a:pt x="26" y="73"/>
                  <a:pt x="26" y="73"/>
                  <a:pt x="26" y="73"/>
                </a:cubicBezTo>
                <a:cubicBezTo>
                  <a:pt x="19" y="63"/>
                  <a:pt x="19" y="63"/>
                  <a:pt x="19" y="63"/>
                </a:cubicBezTo>
                <a:cubicBezTo>
                  <a:pt x="4" y="67"/>
                  <a:pt x="4" y="67"/>
                  <a:pt x="4" y="67"/>
                </a:cubicBezTo>
                <a:cubicBezTo>
                  <a:pt x="0" y="56"/>
                  <a:pt x="0" y="56"/>
                  <a:pt x="0" y="56"/>
                </a:cubicBezTo>
                <a:cubicBezTo>
                  <a:pt x="20" y="50"/>
                  <a:pt x="20" y="50"/>
                  <a:pt x="20" y="50"/>
                </a:cubicBezTo>
                <a:cubicBezTo>
                  <a:pt x="25" y="48"/>
                  <a:pt x="25" y="48"/>
                  <a:pt x="25" y="48"/>
                </a:cubicBezTo>
                <a:cubicBezTo>
                  <a:pt x="27" y="52"/>
                  <a:pt x="27" y="52"/>
                  <a:pt x="27" y="52"/>
                </a:cubicBezTo>
                <a:cubicBezTo>
                  <a:pt x="30" y="57"/>
                  <a:pt x="30" y="57"/>
                  <a:pt x="30" y="57"/>
                </a:cubicBezTo>
                <a:cubicBezTo>
                  <a:pt x="40" y="37"/>
                  <a:pt x="40" y="37"/>
                  <a:pt x="40" y="37"/>
                </a:cubicBezTo>
                <a:cubicBezTo>
                  <a:pt x="44" y="29"/>
                  <a:pt x="44" y="29"/>
                  <a:pt x="44" y="29"/>
                </a:cubicBezTo>
                <a:cubicBezTo>
                  <a:pt x="50" y="35"/>
                  <a:pt x="50" y="35"/>
                  <a:pt x="50" y="35"/>
                </a:cubicBezTo>
                <a:cubicBezTo>
                  <a:pt x="66" y="50"/>
                  <a:pt x="66" y="50"/>
                  <a:pt x="66" y="50"/>
                </a:cubicBezTo>
                <a:cubicBezTo>
                  <a:pt x="68" y="21"/>
                  <a:pt x="68" y="21"/>
                  <a:pt x="68" y="21"/>
                </a:cubicBezTo>
                <a:cubicBezTo>
                  <a:pt x="68" y="18"/>
                  <a:pt x="68" y="18"/>
                  <a:pt x="68" y="18"/>
                </a:cubicBezTo>
                <a:cubicBezTo>
                  <a:pt x="71" y="16"/>
                  <a:pt x="71" y="16"/>
                  <a:pt x="71" y="16"/>
                </a:cubicBezTo>
                <a:cubicBezTo>
                  <a:pt x="78" y="12"/>
                  <a:pt x="78" y="12"/>
                  <a:pt x="78" y="12"/>
                </a:cubicBezTo>
                <a:cubicBezTo>
                  <a:pt x="72" y="2"/>
                  <a:pt x="72" y="2"/>
                  <a:pt x="72" y="2"/>
                </a:cubicBezTo>
                <a:cubicBezTo>
                  <a:pt x="90" y="1"/>
                  <a:pt x="90" y="1"/>
                  <a:pt x="90" y="1"/>
                </a:cubicBezTo>
                <a:cubicBezTo>
                  <a:pt x="109" y="0"/>
                  <a:pt x="109" y="0"/>
                  <a:pt x="109" y="0"/>
                </a:cubicBezTo>
                <a:close/>
                <a:moveTo>
                  <a:pt x="22" y="88"/>
                </a:moveTo>
                <a:cubicBezTo>
                  <a:pt x="24" y="88"/>
                  <a:pt x="27" y="88"/>
                  <a:pt x="29" y="88"/>
                </a:cubicBezTo>
                <a:cubicBezTo>
                  <a:pt x="29" y="80"/>
                  <a:pt x="29" y="80"/>
                  <a:pt x="29" y="80"/>
                </a:cubicBezTo>
                <a:cubicBezTo>
                  <a:pt x="23" y="81"/>
                  <a:pt x="23" y="81"/>
                  <a:pt x="23" y="81"/>
                </a:cubicBezTo>
                <a:cubicBezTo>
                  <a:pt x="22" y="79"/>
                  <a:pt x="22" y="79"/>
                  <a:pt x="22" y="79"/>
                </a:cubicBezTo>
                <a:cubicBezTo>
                  <a:pt x="22" y="88"/>
                  <a:pt x="22" y="88"/>
                  <a:pt x="22" y="88"/>
                </a:cubicBezTo>
                <a:close/>
                <a:moveTo>
                  <a:pt x="11" y="88"/>
                </a:moveTo>
                <a:cubicBezTo>
                  <a:pt x="17" y="88"/>
                  <a:pt x="17" y="88"/>
                  <a:pt x="17" y="88"/>
                </a:cubicBezTo>
                <a:cubicBezTo>
                  <a:pt x="17" y="71"/>
                  <a:pt x="17" y="71"/>
                  <a:pt x="17" y="71"/>
                </a:cubicBezTo>
                <a:cubicBezTo>
                  <a:pt x="17" y="71"/>
                  <a:pt x="17" y="71"/>
                  <a:pt x="17" y="71"/>
                </a:cubicBezTo>
                <a:cubicBezTo>
                  <a:pt x="11" y="73"/>
                  <a:pt x="11" y="73"/>
                  <a:pt x="11" y="73"/>
                </a:cubicBezTo>
                <a:cubicBezTo>
                  <a:pt x="11" y="88"/>
                  <a:pt x="11" y="88"/>
                  <a:pt x="11" y="88"/>
                </a:cubicBezTo>
                <a:close/>
                <a:moveTo>
                  <a:pt x="34" y="88"/>
                </a:moveTo>
                <a:cubicBezTo>
                  <a:pt x="36" y="88"/>
                  <a:pt x="38" y="88"/>
                  <a:pt x="40" y="88"/>
                </a:cubicBezTo>
                <a:cubicBezTo>
                  <a:pt x="40" y="79"/>
                  <a:pt x="40" y="79"/>
                  <a:pt x="40" y="79"/>
                </a:cubicBezTo>
                <a:cubicBezTo>
                  <a:pt x="40" y="80"/>
                  <a:pt x="40" y="80"/>
                  <a:pt x="40" y="80"/>
                </a:cubicBezTo>
                <a:cubicBezTo>
                  <a:pt x="34" y="80"/>
                  <a:pt x="34" y="80"/>
                  <a:pt x="34" y="80"/>
                </a:cubicBezTo>
                <a:cubicBezTo>
                  <a:pt x="34" y="88"/>
                  <a:pt x="34" y="88"/>
                  <a:pt x="34" y="88"/>
                </a:cubicBezTo>
                <a:close/>
                <a:moveTo>
                  <a:pt x="45" y="88"/>
                </a:moveTo>
                <a:cubicBezTo>
                  <a:pt x="47" y="88"/>
                  <a:pt x="50" y="88"/>
                  <a:pt x="52" y="88"/>
                </a:cubicBezTo>
                <a:cubicBezTo>
                  <a:pt x="52" y="63"/>
                  <a:pt x="52" y="63"/>
                  <a:pt x="52" y="63"/>
                </a:cubicBezTo>
                <a:cubicBezTo>
                  <a:pt x="49" y="60"/>
                  <a:pt x="49" y="60"/>
                  <a:pt x="49" y="60"/>
                </a:cubicBezTo>
                <a:cubicBezTo>
                  <a:pt x="45" y="69"/>
                  <a:pt x="45" y="69"/>
                  <a:pt x="45" y="69"/>
                </a:cubicBezTo>
                <a:cubicBezTo>
                  <a:pt x="45" y="88"/>
                  <a:pt x="45" y="88"/>
                  <a:pt x="45" y="88"/>
                </a:cubicBezTo>
                <a:close/>
                <a:moveTo>
                  <a:pt x="57" y="88"/>
                </a:moveTo>
                <a:cubicBezTo>
                  <a:pt x="59" y="88"/>
                  <a:pt x="61" y="88"/>
                  <a:pt x="63" y="88"/>
                </a:cubicBezTo>
                <a:cubicBezTo>
                  <a:pt x="63" y="73"/>
                  <a:pt x="63" y="73"/>
                  <a:pt x="63" y="73"/>
                </a:cubicBezTo>
                <a:cubicBezTo>
                  <a:pt x="57" y="67"/>
                  <a:pt x="57" y="67"/>
                  <a:pt x="57" y="67"/>
                </a:cubicBezTo>
                <a:cubicBezTo>
                  <a:pt x="57" y="88"/>
                  <a:pt x="57" y="88"/>
                  <a:pt x="57" y="88"/>
                </a:cubicBezTo>
                <a:close/>
                <a:moveTo>
                  <a:pt x="68" y="88"/>
                </a:moveTo>
                <a:cubicBezTo>
                  <a:pt x="70" y="88"/>
                  <a:pt x="73" y="88"/>
                  <a:pt x="75" y="88"/>
                </a:cubicBezTo>
                <a:cubicBezTo>
                  <a:pt x="75" y="72"/>
                  <a:pt x="75" y="72"/>
                  <a:pt x="75" y="72"/>
                </a:cubicBezTo>
                <a:cubicBezTo>
                  <a:pt x="68" y="75"/>
                  <a:pt x="68" y="75"/>
                  <a:pt x="68" y="75"/>
                </a:cubicBezTo>
                <a:lnTo>
                  <a:pt x="68" y="8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619378" y="5177711"/>
            <a:ext cx="2754121" cy="647099"/>
          </a:xfrm>
          <a:prstGeom prst="roundRect">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776120" y="5179997"/>
            <a:ext cx="628513" cy="649269"/>
          </a:xfrm>
          <a:custGeom>
            <a:rect l="l" t="t" r="r" b="b"/>
            <a:pathLst>
              <a:path w="89" h="92">
                <a:moveTo>
                  <a:pt x="45" y="0"/>
                </a:moveTo>
                <a:cubicBezTo>
                  <a:pt x="40" y="0"/>
                  <a:pt x="35" y="5"/>
                  <a:pt x="35" y="11"/>
                </a:cubicBezTo>
                <a:cubicBezTo>
                  <a:pt x="35" y="16"/>
                  <a:pt x="40" y="21"/>
                  <a:pt x="45" y="21"/>
                </a:cubicBezTo>
                <a:cubicBezTo>
                  <a:pt x="51" y="21"/>
                  <a:pt x="56" y="16"/>
                  <a:pt x="56" y="11"/>
                </a:cubicBezTo>
                <a:cubicBezTo>
                  <a:pt x="56" y="5"/>
                  <a:pt x="51" y="0"/>
                  <a:pt x="45" y="0"/>
                </a:cubicBezTo>
                <a:close/>
                <a:moveTo>
                  <a:pt x="70" y="10"/>
                </a:moveTo>
                <a:cubicBezTo>
                  <a:pt x="65" y="10"/>
                  <a:pt x="61" y="14"/>
                  <a:pt x="61" y="18"/>
                </a:cubicBezTo>
                <a:cubicBezTo>
                  <a:pt x="61" y="23"/>
                  <a:pt x="65" y="27"/>
                  <a:pt x="70" y="27"/>
                </a:cubicBezTo>
                <a:cubicBezTo>
                  <a:pt x="74" y="27"/>
                  <a:pt x="78" y="23"/>
                  <a:pt x="78" y="18"/>
                </a:cubicBezTo>
                <a:cubicBezTo>
                  <a:pt x="78" y="14"/>
                  <a:pt x="74" y="10"/>
                  <a:pt x="70" y="10"/>
                </a:cubicBezTo>
                <a:close/>
                <a:moveTo>
                  <a:pt x="30" y="52"/>
                </a:moveTo>
                <a:cubicBezTo>
                  <a:pt x="30" y="55"/>
                  <a:pt x="30" y="55"/>
                  <a:pt x="30" y="55"/>
                </a:cubicBezTo>
                <a:cubicBezTo>
                  <a:pt x="30" y="55"/>
                  <a:pt x="30" y="55"/>
                  <a:pt x="30" y="55"/>
                </a:cubicBezTo>
                <a:cubicBezTo>
                  <a:pt x="32" y="85"/>
                  <a:pt x="32" y="85"/>
                  <a:pt x="32" y="85"/>
                </a:cubicBezTo>
                <a:cubicBezTo>
                  <a:pt x="24" y="85"/>
                  <a:pt x="24" y="85"/>
                  <a:pt x="24" y="85"/>
                </a:cubicBezTo>
                <a:cubicBezTo>
                  <a:pt x="22" y="59"/>
                  <a:pt x="22" y="59"/>
                  <a:pt x="22" y="59"/>
                </a:cubicBezTo>
                <a:cubicBezTo>
                  <a:pt x="19" y="59"/>
                  <a:pt x="19" y="59"/>
                  <a:pt x="19" y="59"/>
                </a:cubicBezTo>
                <a:cubicBezTo>
                  <a:pt x="17" y="85"/>
                  <a:pt x="17" y="85"/>
                  <a:pt x="17" y="85"/>
                </a:cubicBezTo>
                <a:cubicBezTo>
                  <a:pt x="10" y="85"/>
                  <a:pt x="10" y="85"/>
                  <a:pt x="10" y="85"/>
                </a:cubicBezTo>
                <a:cubicBezTo>
                  <a:pt x="11" y="55"/>
                  <a:pt x="11" y="55"/>
                  <a:pt x="11" y="55"/>
                </a:cubicBezTo>
                <a:cubicBezTo>
                  <a:pt x="10" y="43"/>
                  <a:pt x="10" y="43"/>
                  <a:pt x="10" y="43"/>
                </a:cubicBezTo>
                <a:cubicBezTo>
                  <a:pt x="4" y="53"/>
                  <a:pt x="4" y="53"/>
                  <a:pt x="4" y="53"/>
                </a:cubicBezTo>
                <a:cubicBezTo>
                  <a:pt x="0" y="50"/>
                  <a:pt x="0" y="50"/>
                  <a:pt x="0" y="50"/>
                </a:cubicBezTo>
                <a:cubicBezTo>
                  <a:pt x="10" y="28"/>
                  <a:pt x="10" y="28"/>
                  <a:pt x="10" y="28"/>
                </a:cubicBezTo>
                <a:cubicBezTo>
                  <a:pt x="16" y="28"/>
                  <a:pt x="16" y="28"/>
                  <a:pt x="16" y="28"/>
                </a:cubicBezTo>
                <a:cubicBezTo>
                  <a:pt x="21" y="35"/>
                  <a:pt x="21" y="35"/>
                  <a:pt x="21" y="35"/>
                </a:cubicBezTo>
                <a:cubicBezTo>
                  <a:pt x="26" y="28"/>
                  <a:pt x="26" y="28"/>
                  <a:pt x="26" y="28"/>
                </a:cubicBezTo>
                <a:cubicBezTo>
                  <a:pt x="31" y="28"/>
                  <a:pt x="31" y="28"/>
                  <a:pt x="31" y="28"/>
                </a:cubicBezTo>
                <a:cubicBezTo>
                  <a:pt x="33" y="24"/>
                  <a:pt x="33" y="24"/>
                  <a:pt x="33" y="24"/>
                </a:cubicBezTo>
                <a:cubicBezTo>
                  <a:pt x="44" y="24"/>
                  <a:pt x="44" y="24"/>
                  <a:pt x="44" y="24"/>
                </a:cubicBezTo>
                <a:cubicBezTo>
                  <a:pt x="43" y="25"/>
                  <a:pt x="43" y="25"/>
                  <a:pt x="43" y="25"/>
                </a:cubicBezTo>
                <a:cubicBezTo>
                  <a:pt x="44" y="27"/>
                  <a:pt x="44" y="27"/>
                  <a:pt x="44" y="27"/>
                </a:cubicBezTo>
                <a:cubicBezTo>
                  <a:pt x="41" y="44"/>
                  <a:pt x="41" y="44"/>
                  <a:pt x="41" y="44"/>
                </a:cubicBezTo>
                <a:cubicBezTo>
                  <a:pt x="45" y="48"/>
                  <a:pt x="45" y="48"/>
                  <a:pt x="45" y="48"/>
                </a:cubicBezTo>
                <a:cubicBezTo>
                  <a:pt x="45" y="48"/>
                  <a:pt x="45" y="48"/>
                  <a:pt x="45" y="48"/>
                </a:cubicBezTo>
                <a:cubicBezTo>
                  <a:pt x="45" y="48"/>
                  <a:pt x="45" y="48"/>
                  <a:pt x="45" y="48"/>
                </a:cubicBezTo>
                <a:cubicBezTo>
                  <a:pt x="45" y="48"/>
                  <a:pt x="45" y="48"/>
                  <a:pt x="45" y="48"/>
                </a:cubicBezTo>
                <a:cubicBezTo>
                  <a:pt x="45" y="48"/>
                  <a:pt x="45" y="48"/>
                  <a:pt x="45" y="48"/>
                </a:cubicBezTo>
                <a:cubicBezTo>
                  <a:pt x="49" y="44"/>
                  <a:pt x="49" y="44"/>
                  <a:pt x="49" y="44"/>
                </a:cubicBezTo>
                <a:cubicBezTo>
                  <a:pt x="47" y="27"/>
                  <a:pt x="47" y="27"/>
                  <a:pt x="47" y="27"/>
                </a:cubicBezTo>
                <a:cubicBezTo>
                  <a:pt x="48" y="25"/>
                  <a:pt x="48" y="25"/>
                  <a:pt x="48" y="25"/>
                </a:cubicBezTo>
                <a:cubicBezTo>
                  <a:pt x="47" y="24"/>
                  <a:pt x="47" y="24"/>
                  <a:pt x="47" y="24"/>
                </a:cubicBezTo>
                <a:cubicBezTo>
                  <a:pt x="58" y="24"/>
                  <a:pt x="58" y="24"/>
                  <a:pt x="58" y="24"/>
                </a:cubicBezTo>
                <a:cubicBezTo>
                  <a:pt x="59" y="28"/>
                  <a:pt x="59" y="28"/>
                  <a:pt x="59" y="28"/>
                </a:cubicBezTo>
                <a:cubicBezTo>
                  <a:pt x="64" y="28"/>
                  <a:pt x="64" y="28"/>
                  <a:pt x="64" y="28"/>
                </a:cubicBezTo>
                <a:cubicBezTo>
                  <a:pt x="70" y="35"/>
                  <a:pt x="70" y="35"/>
                  <a:pt x="70" y="35"/>
                </a:cubicBezTo>
                <a:cubicBezTo>
                  <a:pt x="75" y="28"/>
                  <a:pt x="75" y="28"/>
                  <a:pt x="75" y="28"/>
                </a:cubicBezTo>
                <a:cubicBezTo>
                  <a:pt x="80" y="28"/>
                  <a:pt x="80" y="28"/>
                  <a:pt x="80" y="28"/>
                </a:cubicBezTo>
                <a:cubicBezTo>
                  <a:pt x="89" y="48"/>
                  <a:pt x="89" y="48"/>
                  <a:pt x="89" y="48"/>
                </a:cubicBezTo>
                <a:cubicBezTo>
                  <a:pt x="85" y="51"/>
                  <a:pt x="85" y="51"/>
                  <a:pt x="85" y="51"/>
                </a:cubicBezTo>
                <a:cubicBezTo>
                  <a:pt x="79" y="41"/>
                  <a:pt x="79" y="41"/>
                  <a:pt x="79" y="41"/>
                </a:cubicBezTo>
                <a:cubicBezTo>
                  <a:pt x="79" y="55"/>
                  <a:pt x="79" y="55"/>
                  <a:pt x="79" y="55"/>
                </a:cubicBezTo>
                <a:cubicBezTo>
                  <a:pt x="79" y="55"/>
                  <a:pt x="79" y="55"/>
                  <a:pt x="79" y="55"/>
                </a:cubicBezTo>
                <a:cubicBezTo>
                  <a:pt x="80" y="85"/>
                  <a:pt x="80" y="85"/>
                  <a:pt x="80" y="85"/>
                </a:cubicBezTo>
                <a:cubicBezTo>
                  <a:pt x="72" y="85"/>
                  <a:pt x="72" y="85"/>
                  <a:pt x="72" y="85"/>
                </a:cubicBezTo>
                <a:cubicBezTo>
                  <a:pt x="71" y="59"/>
                  <a:pt x="71" y="59"/>
                  <a:pt x="71" y="59"/>
                </a:cubicBezTo>
                <a:cubicBezTo>
                  <a:pt x="68" y="59"/>
                  <a:pt x="68" y="59"/>
                  <a:pt x="68" y="59"/>
                </a:cubicBezTo>
                <a:cubicBezTo>
                  <a:pt x="66" y="85"/>
                  <a:pt x="66" y="85"/>
                  <a:pt x="66" y="85"/>
                </a:cubicBezTo>
                <a:cubicBezTo>
                  <a:pt x="59" y="85"/>
                  <a:pt x="59" y="85"/>
                  <a:pt x="59" y="85"/>
                </a:cubicBezTo>
                <a:cubicBezTo>
                  <a:pt x="60" y="55"/>
                  <a:pt x="60" y="55"/>
                  <a:pt x="60" y="55"/>
                </a:cubicBezTo>
                <a:cubicBezTo>
                  <a:pt x="60" y="53"/>
                  <a:pt x="60" y="53"/>
                  <a:pt x="60" y="53"/>
                </a:cubicBezTo>
                <a:cubicBezTo>
                  <a:pt x="57" y="55"/>
                  <a:pt x="57" y="55"/>
                  <a:pt x="57" y="55"/>
                </a:cubicBezTo>
                <a:cubicBezTo>
                  <a:pt x="58" y="92"/>
                  <a:pt x="58" y="92"/>
                  <a:pt x="58" y="92"/>
                </a:cubicBezTo>
                <a:cubicBezTo>
                  <a:pt x="49" y="92"/>
                  <a:pt x="49" y="92"/>
                  <a:pt x="49" y="92"/>
                </a:cubicBezTo>
                <a:cubicBezTo>
                  <a:pt x="47" y="61"/>
                  <a:pt x="47" y="61"/>
                  <a:pt x="47" y="61"/>
                </a:cubicBezTo>
                <a:cubicBezTo>
                  <a:pt x="43" y="61"/>
                  <a:pt x="43" y="61"/>
                  <a:pt x="43" y="61"/>
                </a:cubicBezTo>
                <a:cubicBezTo>
                  <a:pt x="42" y="92"/>
                  <a:pt x="42" y="92"/>
                  <a:pt x="42" y="92"/>
                </a:cubicBezTo>
                <a:cubicBezTo>
                  <a:pt x="32" y="92"/>
                  <a:pt x="32" y="92"/>
                  <a:pt x="32" y="92"/>
                </a:cubicBezTo>
                <a:cubicBezTo>
                  <a:pt x="34" y="55"/>
                  <a:pt x="34" y="55"/>
                  <a:pt x="34" y="55"/>
                </a:cubicBezTo>
                <a:cubicBezTo>
                  <a:pt x="30" y="52"/>
                  <a:pt x="30" y="52"/>
                  <a:pt x="30" y="52"/>
                </a:cubicBezTo>
                <a:close/>
                <a:moveTo>
                  <a:pt x="21" y="10"/>
                </a:moveTo>
                <a:cubicBezTo>
                  <a:pt x="16" y="10"/>
                  <a:pt x="13" y="14"/>
                  <a:pt x="13" y="18"/>
                </a:cubicBezTo>
                <a:cubicBezTo>
                  <a:pt x="13" y="23"/>
                  <a:pt x="16" y="27"/>
                  <a:pt x="21" y="27"/>
                </a:cubicBezTo>
                <a:cubicBezTo>
                  <a:pt x="25" y="27"/>
                  <a:pt x="29" y="23"/>
                  <a:pt x="29" y="18"/>
                </a:cubicBezTo>
                <a:cubicBezTo>
                  <a:pt x="29" y="14"/>
                  <a:pt x="25" y="10"/>
                  <a:pt x="21" y="1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642414" y="3056650"/>
            <a:ext cx="2708226" cy="367030"/>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概念模型阶段</a:t>
            </a:r>
            <a:endParaRPr lang="en-US" sz="1100"/>
          </a:p>
        </p:txBody>
      </p:sp>
      <p:sp>
        <p:nvSpPr>
          <p:cNvPr id="11" name="AutoShape 11"/>
          <p:cNvSpPr/>
          <p:nvPr/>
        </p:nvSpPr>
        <p:spPr>
          <a:xfrm>
            <a:off x="2654004" y="4162996"/>
            <a:ext cx="2696636" cy="413850"/>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逻辑设计阶段</a:t>
            </a:r>
            <a:endParaRPr lang="en-US" sz="1100"/>
          </a:p>
        </p:txBody>
      </p:sp>
      <p:sp>
        <p:nvSpPr>
          <p:cNvPr id="12" name="AutoShape 12"/>
          <p:cNvSpPr/>
          <p:nvPr/>
        </p:nvSpPr>
        <p:spPr>
          <a:xfrm>
            <a:off x="2596324" y="5312610"/>
            <a:ext cx="2754316" cy="367030"/>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现代发展阶段</a:t>
            </a:r>
            <a:endParaRPr lang="en-US" sz="1100"/>
          </a:p>
        </p:txBody>
      </p:sp>
      <p:sp>
        <p:nvSpPr>
          <p:cNvPr id="13" name="Freeform 13"/>
          <p:cNvSpPr/>
          <p:nvPr/>
        </p:nvSpPr>
        <p:spPr>
          <a:xfrm>
            <a:off x="1810403" y="2932252"/>
            <a:ext cx="568288" cy="568288"/>
          </a:xfrm>
          <a:custGeom>
            <a:rect l="l" t="t" r="r" b="b"/>
            <a:pathLst>
              <a:path w="304800" h="304800">
                <a:moveTo>
                  <a:pt x="247650" y="38100"/>
                </a:moveTo>
                <a:lnTo>
                  <a:pt x="247650" y="57598"/>
                </a:lnTo>
                <a:cubicBezTo>
                  <a:pt x="247650" y="78657"/>
                  <a:pt x="230610" y="95698"/>
                  <a:pt x="209550" y="95698"/>
                </a:cubicBezTo>
                <a:cubicBezTo>
                  <a:pt x="188490" y="95698"/>
                  <a:pt x="171450" y="78657"/>
                  <a:pt x="171450" y="57598"/>
                </a:cubicBezTo>
                <a:lnTo>
                  <a:pt x="171450" y="38100"/>
                </a:lnTo>
                <a:lnTo>
                  <a:pt x="133350" y="38100"/>
                </a:lnTo>
                <a:lnTo>
                  <a:pt x="133350" y="57598"/>
                </a:lnTo>
                <a:cubicBezTo>
                  <a:pt x="133350" y="78657"/>
                  <a:pt x="116310" y="95698"/>
                  <a:pt x="95250" y="95698"/>
                </a:cubicBezTo>
                <a:cubicBezTo>
                  <a:pt x="74190" y="95698"/>
                  <a:pt x="57150" y="78657"/>
                  <a:pt x="57150" y="57598"/>
                </a:cubicBezTo>
                <a:lnTo>
                  <a:pt x="57150" y="38100"/>
                </a:lnTo>
                <a:lnTo>
                  <a:pt x="0" y="38100"/>
                </a:lnTo>
                <a:lnTo>
                  <a:pt x="0" y="304800"/>
                </a:lnTo>
                <a:lnTo>
                  <a:pt x="304800" y="304800"/>
                </a:lnTo>
                <a:lnTo>
                  <a:pt x="304800" y="38100"/>
                </a:lnTo>
                <a:lnTo>
                  <a:pt x="247650" y="38100"/>
                </a:lnTo>
                <a:close/>
                <a:moveTo>
                  <a:pt x="95250" y="266700"/>
                </a:moveTo>
                <a:lnTo>
                  <a:pt x="57150" y="266700"/>
                </a:lnTo>
                <a:lnTo>
                  <a:pt x="57150" y="228600"/>
                </a:lnTo>
                <a:lnTo>
                  <a:pt x="95250" y="228600"/>
                </a:lnTo>
                <a:lnTo>
                  <a:pt x="95250" y="266700"/>
                </a:lnTo>
                <a:close/>
                <a:moveTo>
                  <a:pt x="95250" y="190500"/>
                </a:moveTo>
                <a:lnTo>
                  <a:pt x="57150" y="190500"/>
                </a:lnTo>
                <a:lnTo>
                  <a:pt x="57150" y="152400"/>
                </a:lnTo>
                <a:lnTo>
                  <a:pt x="95250" y="152400"/>
                </a:lnTo>
                <a:lnTo>
                  <a:pt x="95250" y="190500"/>
                </a:lnTo>
                <a:close/>
                <a:moveTo>
                  <a:pt x="171450" y="266700"/>
                </a:moveTo>
                <a:lnTo>
                  <a:pt x="133350" y="266700"/>
                </a:lnTo>
                <a:lnTo>
                  <a:pt x="133350" y="228600"/>
                </a:lnTo>
                <a:lnTo>
                  <a:pt x="171450" y="228600"/>
                </a:lnTo>
                <a:lnTo>
                  <a:pt x="171450" y="266700"/>
                </a:lnTo>
                <a:close/>
                <a:moveTo>
                  <a:pt x="171450" y="190500"/>
                </a:moveTo>
                <a:lnTo>
                  <a:pt x="133350" y="190500"/>
                </a:lnTo>
                <a:lnTo>
                  <a:pt x="133350" y="152400"/>
                </a:lnTo>
                <a:lnTo>
                  <a:pt x="171450" y="152400"/>
                </a:lnTo>
                <a:lnTo>
                  <a:pt x="171450" y="190500"/>
                </a:lnTo>
                <a:close/>
                <a:moveTo>
                  <a:pt x="209550" y="266700"/>
                </a:moveTo>
                <a:lnTo>
                  <a:pt x="209550" y="228600"/>
                </a:lnTo>
                <a:lnTo>
                  <a:pt x="247650" y="228600"/>
                </a:lnTo>
                <a:lnTo>
                  <a:pt x="209550" y="266700"/>
                </a:lnTo>
                <a:close/>
                <a:moveTo>
                  <a:pt x="247650" y="190500"/>
                </a:moveTo>
                <a:lnTo>
                  <a:pt x="209550" y="190500"/>
                </a:lnTo>
                <a:lnTo>
                  <a:pt x="209550" y="152400"/>
                </a:lnTo>
                <a:lnTo>
                  <a:pt x="247650" y="152400"/>
                </a:lnTo>
                <a:lnTo>
                  <a:pt x="247650" y="190500"/>
                </a:lnTo>
                <a:close/>
                <a:moveTo>
                  <a:pt x="76200" y="57150"/>
                </a:moveTo>
                <a:lnTo>
                  <a:pt x="76200" y="19050"/>
                </a:lnTo>
                <a:cubicBezTo>
                  <a:pt x="76200" y="8525"/>
                  <a:pt x="84725" y="0"/>
                  <a:pt x="95250" y="0"/>
                </a:cubicBezTo>
                <a:cubicBezTo>
                  <a:pt x="105775" y="0"/>
                  <a:pt x="114300" y="8525"/>
                  <a:pt x="114300" y="19050"/>
                </a:cubicBezTo>
                <a:lnTo>
                  <a:pt x="114300" y="57150"/>
                </a:lnTo>
                <a:cubicBezTo>
                  <a:pt x="114300" y="67675"/>
                  <a:pt x="105775" y="76200"/>
                  <a:pt x="95250" y="76200"/>
                </a:cubicBezTo>
                <a:cubicBezTo>
                  <a:pt x="84725" y="76200"/>
                  <a:pt x="76200" y="67675"/>
                  <a:pt x="76200" y="57150"/>
                </a:cubicBezTo>
                <a:close/>
                <a:moveTo>
                  <a:pt x="190500" y="57150"/>
                </a:moveTo>
                <a:lnTo>
                  <a:pt x="190500" y="19050"/>
                </a:lnTo>
                <a:cubicBezTo>
                  <a:pt x="190500" y="8525"/>
                  <a:pt x="199025" y="0"/>
                  <a:pt x="209550" y="0"/>
                </a:cubicBezTo>
                <a:cubicBezTo>
                  <a:pt x="220075" y="0"/>
                  <a:pt x="228600" y="8525"/>
                  <a:pt x="228600" y="19050"/>
                </a:cubicBezTo>
                <a:lnTo>
                  <a:pt x="228600" y="57150"/>
                </a:lnTo>
                <a:cubicBezTo>
                  <a:pt x="228600" y="67675"/>
                  <a:pt x="220075" y="76200"/>
                  <a:pt x="209550" y="76200"/>
                </a:cubicBezTo>
                <a:cubicBezTo>
                  <a:pt x="199025" y="76200"/>
                  <a:pt x="190500" y="67675"/>
                  <a:pt x="190500" y="5715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实体联系模型发展历程</a:t>
              </a:r>
            </a:p>
          </p:txBody>
        </p:sp>
      </p:grpSp>
      <p:sp>
        <p:nvSpPr>
          <p:cNvPr id="36" name="AutoShape 36"/>
          <p:cNvSpPr/>
          <p:nvPr/>
        </p:nvSpPr>
        <p:spPr>
          <a:xfrm>
            <a:off x="5590556" y="2936787"/>
            <a:ext cx="4962525"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提出了实体-关系模型（E-R模型），强调对现实世界的抽象和概念化表示。</a:t>
            </a:r>
            <a:endParaRPr lang="en-US" sz="1100"/>
          </a:p>
        </p:txBody>
      </p:sp>
      <p:sp>
        <p:nvSpPr>
          <p:cNvPr id="37" name="AutoShape 37"/>
          <p:cNvSpPr/>
          <p:nvPr/>
        </p:nvSpPr>
        <p:spPr>
          <a:xfrm>
            <a:off x="5590556" y="4059741"/>
            <a:ext cx="4962525"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在E-R模型基础上，引入更多的逻辑结构和规范化理论，完善数据库设计方法论。</a:t>
            </a:r>
            <a:endParaRPr lang="en-US" sz="1100"/>
          </a:p>
        </p:txBody>
      </p:sp>
      <p:sp>
        <p:nvSpPr>
          <p:cNvPr id="38" name="AutoShape 38"/>
          <p:cNvSpPr/>
          <p:nvPr/>
        </p:nvSpPr>
        <p:spPr>
          <a:xfrm>
            <a:off x="5590556" y="5182247"/>
            <a:ext cx="4962525"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随着信息技术和互联网的发展，E-R模型不断扩展和演化，以适应更复杂、更动态的数据处理需求。</a:t>
            </a:r>
            <a:endParaRPr lang="en-US" sz="1100"/>
          </a:p>
        </p:txBody>
      </p:sp>
      <p:sp>
        <p:nvSpPr>
          <p:cNvPr id="39" name="AutoShape 39"/>
          <p:cNvSpPr/>
          <p:nvPr/>
        </p:nvSpPr>
        <p:spPr>
          <a:xfrm>
            <a:off x="5590556" y="1803301"/>
            <a:ext cx="4962525"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主要关注数据的存储和检索，缺乏对数据结构和关系的深入研究。</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02</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实体与属性概念解析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实体概念及分类</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实体定义</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实体是现实世界中可以区别于其他对象的“事物”或“物体”，如人、动物、物品等。在ER模型中，实体通常表示为一个矩形框。</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实体分类</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实体可以根据其性质和特征进行分类，如强实体和弱实体。强实体是指能够独立存在的实体，而弱实体则依赖于其他实体存在。</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属性是实体所具有的特性或参数，用于描述和区分不同的实体。在ER模型中，属性通常表示为椭圆形或圆角矩形，并连接到相应的实体上。</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属性定义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根据属性的性质，可以将其分为简单属性和复合属性。简单属性是不可再分的原子属性，而复合属性则可以进一步分解为多个子属性。</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属性类型</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属性概念及类型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4829" r="24829"/>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实体和属性之间存在密切的关系。一个实体可以有多个属性，而一个属性只能属于一个实体。属性用于描述实体的特征和性质。</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实体与属性关系</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每个属性都有其对应的值域，即该属性可能取值的范围或集合。值域可以是数字、字符串、日期等数据类型，也可以是其他实体或实体集合。</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属性值域</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在ER模型中，可以对属性设置约束条件，如唯一性约束、非空约束等。这些约束条件用于保证数据的完整性和一致性。</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属性约束</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实体与属性关系剖析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03</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关系类型及表示方法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特点</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两个实体集之间，一个实体集中的每一个实体，在另一个实体集中至多有一个实体与之联系，反之亦然。</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表示</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在ER图中，一对一关系可以用一条带双箭头的直线连接两个实体集，在直线上标注联系类型。</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一对一关系特点及表示</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两个实体集之间，一个实体集中的每一个实体，在另一个实体集中可以有多个实体与之联系，而在第一个实体集中的每个实体只与第二个实体集中的至多一个实体有联系。</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特点</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在ER图中，一对多关系可以用一条带单箭头的直线连接两个实体集，箭头指向多的一方，在直线上标注联系类型。</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表示</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一对多关系特点及表示</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https://d.book118.com/788020070003006041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2024-09-19T15:19:31.953</cp:lastPrinted>
  <dcterms:created xsi:type="dcterms:W3CDTF">2024-09-19T07:19:31Z</dcterms:created>
  <dcterms:modified xsi:type="dcterms:W3CDTF">2024-09-19T07:19:34Z</dcterms:modified>
</cp:coreProperties>
</file>