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3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62431-316F-461E-ACDF-C78F631F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03970-CBD8-4E61-AE15-122F4B5F2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CB2A-B8F4-46FB-AD41-A0467729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429A0-EC9F-4978-8BB0-05FF6914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7BD43-A826-412D-A222-CB3AD0124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A85E4-B15E-4E2D-A9BB-93C713EA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B8248-69E3-4536-B47B-EAC5E82F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7ED36-12B0-4EE9-B320-1FD4BF37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ED71A-BE02-453E-8BE7-5FCCD231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26637-921B-40B2-B863-9E029C4C2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BB62F-2682-4F03-8E23-3C3727A4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1.xml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1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30441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/>
          <p:nvPr/>
        </p:nvSpPr>
        <p:spPr>
          <a:xfrm>
            <a:off x="2527300" y="2599055"/>
            <a:ext cx="9022080" cy="655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4700" spc="360">
                <a:ln w="1743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小学英语试讲</a:t>
            </a:r>
            <a:r>
              <a:rPr lang="zh-CN" sz="4700" spc="360">
                <a:ln w="1743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（六大课型）</a:t>
            </a:r>
            <a:endParaRPr sz="4700" spc="360">
              <a:ln w="17434" cap="flat" cmpd="sng">
                <a:solidFill>
                  <a:srgbClr val="000000">
                    <a:alpha val="100000"/>
                  </a:srgbClr>
                </a:solidFill>
                <a:prstDash val="solid"/>
                <a:bevel/>
              </a:ln>
              <a:solidFill>
                <a:srgbClr val="000000">
                  <a:alpha val="100000"/>
                </a:srgbClr>
              </a:solidFill>
              <a:latin typeface="宋体"/>
              <a:ea typeface="宋体"/>
              <a:cs typeface="宋体"/>
            </a:endParaRPr>
          </a:p>
          <a:p>
            <a:pPr marL="12700" algn="l" rtl="0" eaLnBrk="0">
              <a:lnSpc>
                <a:spcPct val="97000"/>
              </a:lnSpc>
            </a:pPr>
            <a:endParaRPr lang="en-US" altLang="zh-CN" sz="4700"/>
          </a:p>
        </p:txBody>
      </p:sp>
      <p:grpSp>
        <p:nvGrpSpPr>
          <p:cNvPr id="15" name="group 6"/>
          <p:cNvGrpSpPr/>
          <p:nvPr/>
        </p:nvGrpSpPr>
        <p:grpSpPr>
          <a:xfrm rot="21600000">
            <a:off x="1182687" y="4375594"/>
            <a:ext cx="2548572" cy="568578"/>
            <a:chExt cx="2548572" cy="568578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3" name="textbox 23"/>
            <p:cNvSpPr/>
            <p:nvPr/>
          </p:nvSpPr>
          <p:spPr>
            <a:xfrm>
              <a:off x="-12700" y="-12700"/>
              <a:ext cx="2574289" cy="6337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8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632460" algn="l" rtl="0" eaLnBrk="0">
                <a:lnSpc>
                  <a:spcPct val="90000"/>
                </a:lnSpc>
              </a:pPr>
              <a:r>
                <a:rPr sz="2600" spc="-2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一、</a:t>
              </a:r>
              <a:r>
                <a:rPr sz="26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词</a:t>
              </a:r>
              <a:r>
                <a:rPr sz="2600" spc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汇</a:t>
              </a:r>
              <a:endParaRPr lang="en-US" altLang="en-US" sz="2600"/>
            </a:p>
          </p:txBody>
        </p:sp>
      </p:grpSp>
      <p:graphicFrame>
        <p:nvGraphicFramePr>
          <p:cNvPr id="28" name="table 28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963159" y="4382071"/>
          <a:ext cx="2548255" cy="555625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62420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6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二、</a:t>
                      </a:r>
                      <a:r>
                        <a:rPr sz="26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语音</a:t>
                      </a:r>
                      <a:endParaRPr sz="2600" spc="-10">
                        <a:solidFill>
                          <a:srgbClr val="FF0000">
                            <a:alpha val="100000"/>
                          </a:srgbClr>
                        </a:solidFill>
                        <a:latin typeface="微软雅黑"/>
                        <a:ea typeface="微软雅黑"/>
                        <a:cs typeface="微软雅黑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6" name="group 4"/>
          <p:cNvGrpSpPr/>
          <p:nvPr/>
        </p:nvGrpSpPr>
        <p:grpSpPr>
          <a:xfrm rot="21600000">
            <a:off x="1189037" y="5645048"/>
            <a:ext cx="2548572" cy="568579"/>
            <a:chExt cx="2548572" cy="568579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548572" cy="568579"/>
            </a:xfrm>
            <a:prstGeom prst="rect">
              <a:avLst/>
            </a:prstGeom>
          </p:spPr>
        </p:pic>
        <p:sp>
          <p:nvSpPr>
            <p:cNvPr id="21" name="textbox 21"/>
            <p:cNvSpPr/>
            <p:nvPr/>
          </p:nvSpPr>
          <p:spPr>
            <a:xfrm>
              <a:off x="-12700" y="-12700"/>
              <a:ext cx="2574289" cy="6305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800"/>
            </a:p>
            <a:p>
              <a:pPr marL="624205" algn="l" rtl="0" eaLnBrk="0">
                <a:lnSpc>
                  <a:spcPct val="100000"/>
                </a:lnSpc>
                <a:spcBef>
                  <a:spcPts val="5"/>
                </a:spcBef>
                <a:buClrTx/>
                <a:buSzTx/>
                <a:buFontTx/>
              </a:pPr>
              <a:r>
                <a:rPr sz="2600" spc="-3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四、  </a:t>
              </a:r>
              <a:r>
                <a:rPr sz="26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听说</a:t>
              </a:r>
              <a:endParaRPr sz="2600" spc="-1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endParaRPr>
            </a:p>
          </p:txBody>
        </p:sp>
      </p:grpSp>
      <p:grpSp>
        <p:nvGrpSpPr>
          <p:cNvPr id="17" name="group 8"/>
          <p:cNvGrpSpPr/>
          <p:nvPr/>
        </p:nvGrpSpPr>
        <p:grpSpPr>
          <a:xfrm rot="21600000">
            <a:off x="8743314" y="4332541"/>
            <a:ext cx="2684145" cy="654684"/>
            <a:chOff x="632460" y="1362710"/>
            <a:chExt cx="2684462" cy="654684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768350" y="1362710"/>
              <a:ext cx="2548572" cy="568578"/>
            </a:xfrm>
            <a:prstGeom prst="rect">
              <a:avLst/>
            </a:prstGeom>
          </p:spPr>
        </p:pic>
        <p:sp>
          <p:nvSpPr>
            <p:cNvPr id="25" name="textbox 25"/>
            <p:cNvSpPr/>
            <p:nvPr/>
          </p:nvSpPr>
          <p:spPr>
            <a:xfrm>
              <a:off x="632460" y="1362710"/>
              <a:ext cx="2574289" cy="6546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800"/>
            </a:p>
            <a:p>
              <a:pPr marL="624205" algn="l" rtl="0" eaLnBrk="0">
                <a:lnSpc>
                  <a:spcPct val="100000"/>
                </a:lnSpc>
                <a:spcBef>
                  <a:spcPts val="5"/>
                </a:spcBef>
                <a:buClrTx/>
                <a:buSzTx/>
                <a:buFontTx/>
              </a:pPr>
              <a:r>
                <a:rPr sz="2600" spc="-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三、</a:t>
              </a:r>
              <a:r>
                <a:rPr sz="26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语法</a:t>
              </a:r>
              <a:endParaRPr sz="2600" spc="-1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endParaRPr>
            </a:p>
          </p:txBody>
        </p:sp>
      </p:grpSp>
      <p:grpSp>
        <p:nvGrpSpPr>
          <p:cNvPr id="18" name="group 10"/>
          <p:cNvGrpSpPr/>
          <p:nvPr/>
        </p:nvGrpSpPr>
        <p:grpSpPr>
          <a:xfrm rot="21600000">
            <a:off x="4984749" y="5657749"/>
            <a:ext cx="2548255" cy="568578"/>
            <a:chExt cx="2548572" cy="568578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7" name="textbox 27"/>
            <p:cNvSpPr/>
            <p:nvPr/>
          </p:nvSpPr>
          <p:spPr>
            <a:xfrm>
              <a:off x="-12700" y="-12700"/>
              <a:ext cx="2574289" cy="6280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800"/>
            </a:p>
            <a:p>
              <a:pPr marL="633730" algn="l" rtl="0" eaLnBrk="0">
                <a:lnSpc>
                  <a:spcPct val="90000"/>
                </a:lnSpc>
                <a:spcBef>
                  <a:spcPts val="5"/>
                </a:spcBef>
              </a:pPr>
              <a:r>
                <a:rPr sz="2600" spc="-27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五、  </a:t>
              </a:r>
              <a:r>
                <a:rPr sz="26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阅读</a:t>
              </a:r>
              <a:endParaRPr lang="en-US" altLang="en-US" sz="2600"/>
            </a:p>
          </p:txBody>
        </p:sp>
      </p:grpSp>
      <p:graphicFrame>
        <p:nvGraphicFramePr>
          <p:cNvPr id="29" name="table 29"/>
          <p:cNvGraphicFramePr>
            <a:graphicFrameLocks noGrp="1"/>
          </p:cNvGraphicFramePr>
          <p:nvPr/>
        </p:nvGraphicFramePr>
        <p:xfrm>
          <a:off x="8879204" y="5595645"/>
          <a:ext cx="2548255" cy="484974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478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/>
                    </a:p>
                    <a:p>
                      <a:pPr marL="623570" algn="l" rtl="0" eaLnBrk="0">
                        <a:lnSpc>
                          <a:spcPct val="92000"/>
                        </a:lnSpc>
                      </a:pPr>
                      <a:r>
                        <a:rPr sz="26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六、</a:t>
                      </a:r>
                      <a:r>
                        <a:rPr sz="26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写作</a:t>
                      </a:r>
                      <a:endParaRPr lang="en-US" altLang="en-US" sz="26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60220" y="3099816"/>
            <a:ext cx="3148584" cy="3148583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7268527" y="3909593"/>
            <a:ext cx="2548572" cy="568579"/>
            <a:chExt cx="2548572" cy="568579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548572" cy="568579"/>
            </a:xfrm>
            <a:prstGeom prst="rect">
              <a:avLst/>
            </a:prstGeom>
          </p:spPr>
        </p:pic>
        <p:sp>
          <p:nvSpPr>
            <p:cNvPr id="21" name="textbox 21"/>
            <p:cNvSpPr/>
            <p:nvPr/>
          </p:nvSpPr>
          <p:spPr>
            <a:xfrm>
              <a:off x="-12700" y="-12700"/>
              <a:ext cx="2574289" cy="6305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800"/>
            </a:p>
            <a:p>
              <a:pPr marL="657225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2600" spc="-3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四、  听</a:t>
              </a:r>
              <a:r>
                <a:rPr sz="2600" spc="-29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说</a:t>
              </a:r>
              <a:endParaRPr lang="en-US" altLang="en-US" sz="26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7268527" y="1137920"/>
            <a:ext cx="2548572" cy="568578"/>
            <a:chExt cx="2548572" cy="568578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3" name="textbox 23"/>
            <p:cNvSpPr/>
            <p:nvPr/>
          </p:nvSpPr>
          <p:spPr>
            <a:xfrm>
              <a:off x="-12700" y="-12700"/>
              <a:ext cx="2574289" cy="6337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8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632460" algn="l" rtl="0" eaLnBrk="0">
                <a:lnSpc>
                  <a:spcPct val="90000"/>
                </a:lnSpc>
              </a:pPr>
              <a:r>
                <a:rPr sz="2600" spc="-2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一、</a:t>
              </a:r>
              <a:r>
                <a:rPr sz="26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词</a:t>
              </a:r>
              <a:r>
                <a:rPr sz="2600" spc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汇</a:t>
              </a:r>
              <a:endParaRPr lang="en-US" altLang="en-US" sz="26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7268527" y="2985706"/>
            <a:ext cx="2548572" cy="568578"/>
            <a:chExt cx="2548572" cy="568578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5" name="textbox 25"/>
            <p:cNvSpPr/>
            <p:nvPr/>
          </p:nvSpPr>
          <p:spPr>
            <a:xfrm>
              <a:off x="-12700" y="-12700"/>
              <a:ext cx="2574289" cy="6546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800"/>
            </a:p>
            <a:p>
              <a:pPr marL="636905" algn="l" rtl="0" eaLnBrk="0">
                <a:lnSpc>
                  <a:spcPct val="97000"/>
                </a:lnSpc>
                <a:spcBef>
                  <a:spcPct val="0"/>
                </a:spcBef>
              </a:pPr>
              <a:r>
                <a:rPr sz="2600" spc="-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三、语</a:t>
              </a:r>
              <a:r>
                <a:rPr sz="26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法</a:t>
              </a:r>
              <a:endParaRPr lang="en-US" altLang="en-US" sz="2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7268527" y="4833492"/>
            <a:ext cx="2548572" cy="568578"/>
            <a:chExt cx="2548572" cy="568578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7" name="textbox 27"/>
            <p:cNvSpPr/>
            <p:nvPr/>
          </p:nvSpPr>
          <p:spPr>
            <a:xfrm>
              <a:off x="-12700" y="-12700"/>
              <a:ext cx="2574289" cy="6280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800"/>
            </a:p>
            <a:p>
              <a:pPr marL="633730" algn="l" rtl="0" eaLnBrk="0">
                <a:lnSpc>
                  <a:spcPct val="90000"/>
                </a:lnSpc>
                <a:spcBef>
                  <a:spcPts val="5"/>
                </a:spcBef>
              </a:pPr>
              <a:r>
                <a:rPr sz="2600" spc="-27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五、  阅</a:t>
              </a:r>
              <a:r>
                <a:rPr sz="2600" spc="-25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读</a:t>
              </a:r>
              <a:endParaRPr lang="en-US" altLang="en-US" sz="2600"/>
            </a:p>
          </p:txBody>
        </p:sp>
      </p:grpSp>
      <p:graphicFrame>
        <p:nvGraphicFramePr>
          <p:cNvPr id="28" name="table 28"/>
          <p:cNvGraphicFramePr>
            <a:graphicFrameLocks noGrp="1"/>
          </p:cNvGraphicFramePr>
          <p:nvPr/>
        </p:nvGraphicFramePr>
        <p:xfrm>
          <a:off x="7268527" y="2061819"/>
          <a:ext cx="2548255" cy="568325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62420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6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二、语</a:t>
                      </a:r>
                      <a:r>
                        <a:rPr sz="2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音</a:t>
                      </a:r>
                      <a:endParaRPr lang="en-US" altLang="en-US" sz="26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9" name="table 29"/>
          <p:cNvGraphicFramePr>
            <a:graphicFrameLocks noGrp="1"/>
          </p:cNvGraphicFramePr>
          <p:nvPr/>
        </p:nvGraphicFramePr>
        <p:xfrm>
          <a:off x="7268527" y="5757392"/>
          <a:ext cx="2548255" cy="568325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/>
                    </a:p>
                    <a:p>
                      <a:pPr marL="623570" algn="l" rtl="0" eaLnBrk="0">
                        <a:lnSpc>
                          <a:spcPct val="92000"/>
                        </a:lnSpc>
                      </a:pPr>
                      <a:r>
                        <a:rPr sz="26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六、写作</a:t>
                      </a:r>
                      <a:endParaRPr lang="en-US" altLang="en-US" sz="26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0" name="textbox 30"/>
          <p:cNvSpPr/>
          <p:nvPr/>
        </p:nvSpPr>
        <p:spPr>
          <a:xfrm>
            <a:off x="2551125" y="1722310"/>
            <a:ext cx="184721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3500" spc="90">
                <a:ln w="9525" cap="flat" cmpd="sng">
                  <a:solidFill>
                    <a:srgbClr val="526CF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26C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试题示</a:t>
            </a:r>
            <a:r>
              <a:rPr sz="3500" spc="70">
                <a:ln w="9525" cap="flat" cmpd="sng">
                  <a:solidFill>
                    <a:srgbClr val="526CF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26C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范</a:t>
            </a:r>
            <a:endParaRPr lang="en-US" altLang="en-US" sz="3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" name="table 3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18135" y="226060"/>
          <a:ext cx="11555730" cy="6190614"/>
        </p:xfrm>
        <a:graphic>
          <a:graphicData uri="http://schemas.openxmlformats.org/drawingml/2006/table">
            <a:tbl>
              <a:tblPr/>
              <a:tblGrid>
                <a:gridCol w="1788160"/>
                <a:gridCol w="2655570"/>
                <a:gridCol w="2739389"/>
                <a:gridCol w="2898775"/>
                <a:gridCol w="1473835"/>
              </a:tblGrid>
              <a:tr h="520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500"/>
                    </a:p>
                    <a:p>
                      <a:pPr marL="1078230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2000" spc="-2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词汇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500"/>
                    </a:p>
                    <a:p>
                      <a:pPr marL="112014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2000" spc="-2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语</a:t>
                      </a:r>
                      <a:r>
                        <a:rPr sz="20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音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500"/>
                    </a:p>
                    <a:p>
                      <a:pPr marL="1199515" algn="l" rtl="0" eaLnBrk="0">
                        <a:lnSpc>
                          <a:spcPct val="92000"/>
                        </a:lnSpc>
                      </a:pPr>
                      <a:r>
                        <a:rPr sz="2000" spc="-2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语</a:t>
                      </a:r>
                      <a:r>
                        <a:rPr sz="20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法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en-US" altLang="en-US" sz="100"/>
                    </a:p>
                    <a:p>
                      <a:pPr marL="229870" algn="l" rtl="0" eaLnBrk="0">
                        <a:lnSpc>
                          <a:spcPts val="2645"/>
                        </a:lnSpc>
                        <a:spcBef>
                          <a:spcPct val="0"/>
                        </a:spcBef>
                      </a:pPr>
                      <a:r>
                        <a:rPr sz="2000" spc="-1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怎么做</a:t>
                      </a:r>
                      <a:r>
                        <a:rPr sz="2000" spc="0">
                          <a:ln w="3175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？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</a:tr>
              <a:tr h="11887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383540" algn="l" rtl="0" eaLnBrk="0">
                        <a:lnSpc>
                          <a:spcPts val="2730"/>
                        </a:lnSpc>
                      </a:pPr>
                      <a:r>
                        <a:rPr sz="2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Warm-</a:t>
                      </a:r>
                      <a:r>
                        <a:rPr sz="2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up</a:t>
                      </a:r>
                      <a:endParaRPr lang="en-US" altLang="en-US" sz="2000"/>
                    </a:p>
                    <a:p>
                      <a:pPr marL="527685" algn="l" rtl="0" eaLnBrk="0">
                        <a:lnSpc>
                          <a:spcPts val="2715"/>
                        </a:lnSpc>
                        <a:spcBef>
                          <a:spcPts val="165"/>
                        </a:spcBef>
                      </a:pPr>
                      <a:r>
                        <a:rPr sz="2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Lead-</a:t>
                      </a:r>
                      <a:r>
                        <a:rPr sz="2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</a:t>
                      </a:r>
                      <a:r>
                        <a:rPr sz="2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283400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500" spc="-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①唱歌、  绕口令、  游戏、  </a:t>
                      </a:r>
                      <a:r>
                        <a:rPr sz="1500" spc="-7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谜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语</a:t>
                      </a:r>
                      <a:endParaRPr lang="en-US" altLang="en-US" sz="1500"/>
                    </a:p>
                    <a:p>
                      <a:pPr marL="3443605" algn="l" rtl="0" eaLnBrk="0">
                        <a:lnSpc>
                          <a:spcPct val="96000"/>
                        </a:lnSpc>
                        <a:spcBef>
                          <a:spcPts val="1150"/>
                        </a:spcBef>
                      </a:pPr>
                      <a:r>
                        <a:rPr sz="150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②图片，  视频</a:t>
                      </a:r>
                      <a:r>
                        <a:rPr sz="15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等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700"/>
                    </a:p>
                    <a:p>
                      <a:pPr marL="3138805" algn="l" rtl="0" eaLnBrk="0">
                        <a:lnSpc>
                          <a:spcPts val="2060"/>
                        </a:lnSpc>
                        <a:spcBef>
                          <a:spcPct val="0"/>
                        </a:spcBef>
                      </a:pPr>
                      <a:r>
                        <a:rPr sz="1500" spc="9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③分组  (可做可不做</a:t>
                      </a:r>
                      <a:r>
                        <a:rPr sz="1500" spc="1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33528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①②必</a:t>
                      </a:r>
                      <a:r>
                        <a:rPr sz="150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436880" algn="l" rtl="0" eaLnBrk="0">
                        <a:lnSpc>
                          <a:spcPct val="96000"/>
                        </a:lnSpc>
                      </a:pPr>
                      <a:r>
                        <a:rPr sz="1500" spc="8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③选</a:t>
                      </a:r>
                      <a:r>
                        <a:rPr sz="1500" spc="7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</a:tr>
              <a:tr h="1609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204470" algn="l" rtl="0" eaLnBrk="0">
                        <a:lnSpc>
                          <a:spcPts val="2605"/>
                        </a:lnSpc>
                      </a:pPr>
                      <a:r>
                        <a:rPr sz="1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Presentat</a:t>
                      </a:r>
                      <a:r>
                        <a:rPr sz="1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</a:t>
                      </a:r>
                      <a:r>
                        <a:rPr sz="1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on</a:t>
                      </a:r>
                      <a:endParaRPr lang="en-US" altLang="en-US" sz="1900"/>
                    </a:p>
                    <a:p>
                      <a:pPr marL="589280" algn="l" rtl="0" eaLnBrk="0">
                        <a:lnSpc>
                          <a:spcPts val="2195"/>
                        </a:lnSpc>
                      </a:pPr>
                      <a:r>
                        <a:rPr sz="17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(呈现</a:t>
                      </a:r>
                      <a:r>
                        <a:rPr sz="17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en-US" altLang="en-US" sz="800"/>
                    </a:p>
                    <a:p>
                      <a:pPr marL="1348105" indent="-1028700" algn="l" rtl="0" eaLnBrk="0">
                        <a:lnSpc>
                          <a:spcPct val="147000"/>
                        </a:lnSpc>
                        <a:spcBef>
                          <a:spcPct val="0"/>
                        </a:spcBef>
                      </a:pPr>
                      <a:r>
                        <a:rPr sz="150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①词汇：  呈现词  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(义)        </a:t>
                      </a: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写单词  (形</a:t>
                      </a:r>
                      <a:r>
                        <a:rPr sz="150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  </a:t>
                      </a: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读单词  (音</a:t>
                      </a:r>
                      <a:r>
                        <a:rPr sz="150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500"/>
                    </a:p>
                    <a:p>
                      <a:pPr marL="99060" algn="l" rtl="0" eaLnBrk="0">
                        <a:lnSpc>
                          <a:spcPts val="206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②句子  (用</a:t>
                      </a:r>
                      <a:r>
                        <a:rPr sz="1500" spc="4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99695" algn="l" rtl="0" eaLnBrk="0">
                        <a:lnSpc>
                          <a:spcPts val="2175"/>
                        </a:lnSpc>
                        <a:spcBef>
                          <a:spcPct val="0"/>
                        </a:spcBef>
                      </a:pP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①呈现语音  (词</a:t>
                      </a: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句</a:t>
                      </a:r>
                      <a:r>
                        <a:rPr sz="1500" spc="5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  <a:p>
                      <a:pPr marL="99695" algn="l" rtl="0" eaLnBrk="0">
                        <a:lnSpc>
                          <a:spcPct val="96000"/>
                        </a:lnSpc>
                        <a:spcBef>
                          <a:spcPts val="1010"/>
                        </a:spcBef>
                      </a:pPr>
                      <a:r>
                        <a:rPr sz="1500" spc="9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②学生自己</a:t>
                      </a: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读</a:t>
                      </a:r>
                      <a:endParaRPr lang="en-US" altLang="en-US" sz="1500"/>
                    </a:p>
                    <a:p>
                      <a:pPr marL="99695" algn="l" rtl="0" eaLnBrk="0">
                        <a:lnSpc>
                          <a:spcPct val="96000"/>
                        </a:lnSpc>
                        <a:spcBef>
                          <a:spcPts val="1150"/>
                        </a:spcBef>
                      </a:pPr>
                      <a:r>
                        <a:rPr sz="1500" spc="10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③学生听示范</a:t>
                      </a:r>
                      <a:r>
                        <a:rPr sz="1500" spc="3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音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99695" algn="l" rtl="0" eaLnBrk="0">
                        <a:lnSpc>
                          <a:spcPct val="96000"/>
                        </a:lnSpc>
                      </a:pPr>
                      <a:r>
                        <a:rPr sz="1500" spc="10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④老师总结语音规</a:t>
                      </a:r>
                      <a:r>
                        <a:rPr sz="1500" spc="3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律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99695" algn="l" rtl="0" eaLnBrk="0">
                        <a:lnSpc>
                          <a:spcPts val="2150"/>
                        </a:lnSpc>
                        <a:spcBef>
                          <a:spcPts val="5"/>
                        </a:spcBef>
                      </a:pP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①呈现语法  (词</a:t>
                      </a: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/</a:t>
                      </a:r>
                      <a:r>
                        <a:rPr sz="1500" spc="8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句</a:t>
                      </a:r>
                      <a:r>
                        <a:rPr sz="1500" spc="6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  <a:p>
                      <a:pPr marL="99695" algn="l" rtl="0" eaLnBrk="0">
                        <a:lnSpc>
                          <a:spcPts val="2060"/>
                        </a:lnSpc>
                        <a:spcBef>
                          <a:spcPts val="730"/>
                        </a:spcBef>
                      </a:pPr>
                      <a:r>
                        <a:rPr sz="1500" spc="2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②学生读，  找规律</a:t>
                      </a:r>
                      <a:r>
                        <a:rPr sz="1500" spc="1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(形)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99695" algn="l" rtl="0" eaLnBrk="0">
                        <a:lnSpc>
                          <a:spcPct val="96000"/>
                        </a:lnSpc>
                      </a:pPr>
                      <a:r>
                        <a:rPr sz="1500" spc="10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③老师总结语法规</a:t>
                      </a:r>
                      <a:r>
                        <a:rPr sz="1500" spc="3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则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1000"/>
                    </a:p>
                    <a:p>
                      <a:pPr marL="5327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所</a:t>
                      </a:r>
                      <a:r>
                        <a:rPr sz="150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有</a:t>
                      </a:r>
                      <a:endParaRPr lang="en-US" altLang="en-US" sz="1500"/>
                    </a:p>
                    <a:p>
                      <a:pPr marL="536575" algn="l" rtl="0" eaLnBrk="0">
                        <a:lnSpc>
                          <a:spcPct val="87000"/>
                        </a:lnSpc>
                        <a:spcBef>
                          <a:spcPts val="205"/>
                        </a:spcBef>
                      </a:pPr>
                      <a:r>
                        <a:rPr sz="150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步</a:t>
                      </a:r>
                      <a:r>
                        <a:rPr sz="150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骤</a:t>
                      </a:r>
                      <a:endParaRPr lang="en-US" altLang="en-US" sz="1500"/>
                    </a:p>
                    <a:p>
                      <a:pPr marL="431800" algn="l" rtl="0" eaLnBrk="0">
                        <a:lnSpc>
                          <a:spcPts val="1925"/>
                        </a:lnSpc>
                      </a:pPr>
                      <a:r>
                        <a:rPr sz="1500" spc="10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全都</a:t>
                      </a:r>
                      <a:r>
                        <a:rPr sz="1500" spc="7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</a:tr>
              <a:tr h="11887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"/>
                    </a:p>
                    <a:p>
                      <a:pPr marL="458470" algn="l" rtl="0" eaLnBrk="0">
                        <a:lnSpc>
                          <a:spcPts val="2730"/>
                        </a:lnSpc>
                      </a:pPr>
                      <a:r>
                        <a:rPr sz="2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Practice</a:t>
                      </a:r>
                      <a:endParaRPr lang="en-US" altLang="en-US" sz="2000"/>
                    </a:p>
                    <a:p>
                      <a:pPr marL="589280" algn="l" rtl="0" eaLnBrk="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7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(练习</a:t>
                      </a:r>
                      <a:r>
                        <a:rPr sz="17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94615" algn="l" rtl="0" eaLnBrk="0">
                        <a:lnSpc>
                          <a:spcPts val="2060"/>
                        </a:lnSpc>
                        <a:spcBef>
                          <a:spcPts val="5"/>
                        </a:spcBef>
                      </a:pPr>
                      <a:r>
                        <a:rPr sz="1500" spc="2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练习①：  读单词  (</a:t>
                      </a:r>
                      <a:r>
                        <a:rPr sz="150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游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戏)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600"/>
                    </a:p>
                    <a:p>
                      <a:pPr marL="94615" algn="l" rtl="0" eaLnBrk="0">
                        <a:lnSpc>
                          <a:spcPts val="2060"/>
                        </a:lnSpc>
                      </a:pPr>
                      <a:r>
                        <a:rPr sz="150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练习②：  做</a:t>
                      </a:r>
                      <a:r>
                        <a:rPr sz="15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对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话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95250" algn="l" rtl="0" eaLnBrk="0">
                        <a:lnSpc>
                          <a:spcPts val="2060"/>
                        </a:lnSpc>
                        <a:spcBef>
                          <a:spcPts val="5"/>
                        </a:spcBef>
                      </a:pPr>
                      <a:r>
                        <a:rPr sz="1500" spc="1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练习①：  读单词/句子  </a:t>
                      </a:r>
                      <a:r>
                        <a:rPr sz="1500" spc="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(游戏)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600"/>
                    </a:p>
                    <a:p>
                      <a:pPr marL="95250" algn="l" rtl="0" eaLnBrk="0">
                        <a:lnSpc>
                          <a:spcPts val="2060"/>
                        </a:lnSpc>
                      </a:pPr>
                      <a:r>
                        <a:rPr sz="1500" spc="2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练习②：  读/听-</a:t>
                      </a:r>
                      <a:r>
                        <a:rPr sz="1500" spc="1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新</a:t>
                      </a:r>
                      <a:r>
                        <a:rPr sz="1500" spc="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的词/句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300"/>
                    </a:p>
                    <a:p>
                      <a:pPr marL="94615" indent="635" algn="l" rtl="0" eaLnBrk="0">
                        <a:lnSpc>
                          <a:spcPct val="161000"/>
                        </a:lnSpc>
                      </a:pPr>
                      <a:r>
                        <a:rPr sz="1500" spc="3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练习①：  读单词/句子  (游</a:t>
                      </a:r>
                      <a:r>
                        <a:rPr sz="1500" spc="1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戏</a:t>
                      </a:r>
                      <a:r>
                        <a:rPr sz="1500" spc="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   </a:t>
                      </a:r>
                      <a:r>
                        <a:rPr sz="1500" spc="3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练习②：  做题  (填空/</a:t>
                      </a:r>
                      <a:r>
                        <a:rPr sz="1500" spc="2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判</a:t>
                      </a:r>
                      <a:r>
                        <a:rPr sz="1500" spc="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断对     </a:t>
                      </a:r>
                      <a:r>
                        <a:rPr sz="1500" spc="6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错...</a:t>
                      </a:r>
                      <a:r>
                        <a:rPr sz="1500" spc="50">
                          <a:solidFill>
                            <a:srgbClr val="BFBFBF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200"/>
                    </a:p>
                    <a:p>
                      <a:pPr marL="229235" algn="l" rtl="0" eaLnBrk="0">
                        <a:lnSpc>
                          <a:spcPct val="159000"/>
                        </a:lnSpc>
                        <a:spcBef>
                          <a:spcPct val="0"/>
                        </a:spcBef>
                      </a:pPr>
                      <a:r>
                        <a:rPr sz="1500" spc="10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练习①必</a:t>
                      </a:r>
                      <a:r>
                        <a:rPr sz="1500" spc="7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r>
                        <a:rPr sz="15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  </a:t>
                      </a:r>
                      <a:r>
                        <a:rPr sz="1500" spc="10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练习②选</a:t>
                      </a:r>
                      <a:r>
                        <a:rPr sz="1500" spc="7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</a:tr>
              <a:tr h="670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"/>
                    </a:p>
                    <a:p>
                      <a:pPr marL="310515" algn="l" rtl="0" eaLnBrk="0">
                        <a:lnSpc>
                          <a:spcPts val="2605"/>
                        </a:lnSpc>
                      </a:pPr>
                      <a:r>
                        <a:rPr sz="1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Product</a:t>
                      </a:r>
                      <a:r>
                        <a:rPr sz="1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</a:t>
                      </a:r>
                      <a:r>
                        <a:rPr sz="1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on</a:t>
                      </a:r>
                      <a:endParaRPr lang="en-US" altLang="en-US" sz="1900"/>
                    </a:p>
                    <a:p>
                      <a:pPr marL="589280" algn="l" rtl="0" eaLnBrk="0">
                        <a:lnSpc>
                          <a:spcPts val="2195"/>
                        </a:lnSpc>
                      </a:pPr>
                      <a:r>
                        <a:rPr sz="17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(输出</a:t>
                      </a:r>
                      <a:r>
                        <a:rPr sz="17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610870" algn="l" rtl="0" eaLnBrk="0">
                        <a:lnSpc>
                          <a:spcPts val="2060"/>
                        </a:lnSpc>
                        <a:spcBef>
                          <a:spcPts val="5"/>
                        </a:spcBef>
                      </a:pPr>
                      <a:r>
                        <a:rPr sz="1500" spc="4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①万能造句类：  拯救白雪公主  ②万能常规活动类：  讨论/角色扮演/调查/配音</a:t>
                      </a:r>
                      <a:r>
                        <a:rPr sz="150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等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16891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选1个活动</a:t>
                      </a:r>
                      <a:r>
                        <a:rPr sz="150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A"/>
                    </a:solidFill>
                  </a:tcPr>
                </a:tc>
              </a:tr>
              <a:tr h="10121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marL="311150" indent="54610" algn="l" rtl="0" eaLnBrk="0">
                        <a:lnSpc>
                          <a:spcPct val="112000"/>
                        </a:lnSpc>
                        <a:spcBef>
                          <a:spcPts val="5"/>
                        </a:spcBef>
                      </a:pPr>
                      <a:r>
                        <a:rPr sz="2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Summa</a:t>
                      </a:r>
                      <a:r>
                        <a:rPr sz="2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ry     </a:t>
                      </a:r>
                      <a:r>
                        <a:rPr sz="2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Homew</a:t>
                      </a:r>
                      <a:r>
                        <a:rPr sz="2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</a:t>
                      </a:r>
                      <a:r>
                        <a:rPr sz="2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rk</a:t>
                      </a:r>
                      <a:endParaRPr lang="en-US" altLang="en-US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800"/>
                    </a:p>
                    <a:p>
                      <a:pPr marL="2729865" algn="l" rtl="0" eaLnBrk="0">
                        <a:lnSpc>
                          <a:spcPts val="206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①师生总结/反馈卡  </a:t>
                      </a:r>
                      <a:r>
                        <a:rPr sz="1500" spc="9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②情感</a:t>
                      </a:r>
                      <a:r>
                        <a:rPr sz="1500" spc="8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升</a:t>
                      </a:r>
                      <a:r>
                        <a:rPr sz="1500" spc="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华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600"/>
                    </a:p>
                    <a:p>
                      <a:pPr marL="2393315" algn="l" rtl="0" eaLnBrk="0">
                        <a:lnSpc>
                          <a:spcPts val="2060"/>
                        </a:lnSpc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③必做作业+选做作业  </a:t>
                      </a:r>
                      <a:r>
                        <a:rPr sz="1500" spc="9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④总结小组得</a:t>
                      </a:r>
                      <a:r>
                        <a:rPr sz="1500" spc="4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分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33528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50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①③必</a:t>
                      </a:r>
                      <a:r>
                        <a:rPr sz="150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335280" algn="l" rtl="0" eaLnBrk="0">
                        <a:lnSpc>
                          <a:spcPct val="96000"/>
                        </a:lnSpc>
                      </a:pPr>
                      <a:r>
                        <a:rPr sz="1500" spc="9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②④选</a:t>
                      </a:r>
                      <a:r>
                        <a:rPr sz="1500" spc="60"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做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DF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18304" y="650240"/>
            <a:ext cx="944892" cy="5417819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5727700" y="2447925"/>
            <a:ext cx="2294890" cy="698500"/>
            <a:chExt cx="2294890" cy="698500"/>
          </a:xfrm>
        </p:grpSpPr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294890" cy="698500"/>
            </a:xfrm>
            <a:prstGeom prst="rect">
              <a:avLst/>
            </a:prstGeom>
          </p:spPr>
        </p:pic>
        <p:sp>
          <p:nvSpPr>
            <p:cNvPr id="36" name="textbox 36"/>
            <p:cNvSpPr/>
            <p:nvPr/>
          </p:nvSpPr>
          <p:spPr>
            <a:xfrm>
              <a:off x="-12700" y="-12700"/>
              <a:ext cx="2320925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5499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语法教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5727700" y="5636259"/>
            <a:ext cx="2294890" cy="698500"/>
            <a:chExt cx="2294890" cy="698500"/>
          </a:xfrm>
        </p:grpSpPr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294890" cy="698500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2320925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5562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9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写作教</a:t>
              </a:r>
              <a:r>
                <a:rPr sz="2300" spc="8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5727700" y="4601209"/>
            <a:ext cx="2275204" cy="698500"/>
            <a:chExt cx="2275204" cy="698500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275204" cy="698500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2300604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6007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7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阅读教</a:t>
              </a:r>
              <a:r>
                <a:rPr sz="2300" spc="3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5727700" y="372109"/>
            <a:ext cx="2274569" cy="698500"/>
            <a:chExt cx="2274569" cy="698500"/>
          </a:xfrm>
        </p:grpSpPr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4546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词汇教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5727700" y="1390650"/>
            <a:ext cx="2274569" cy="698500"/>
            <a:chExt cx="2274569" cy="698500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4546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语音教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5727700" y="3524884"/>
            <a:ext cx="2274569" cy="698500"/>
            <a:chExt cx="2274569" cy="698500"/>
          </a:xfrm>
        </p:grpSpPr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46" name="textbox 46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6261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听说教</a:t>
              </a:r>
              <a:r>
                <a:rPr sz="2300" spc="4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sp>
        <p:nvSpPr>
          <p:cNvPr id="47" name="textbox 47"/>
          <p:cNvSpPr/>
          <p:nvPr/>
        </p:nvSpPr>
        <p:spPr>
          <a:xfrm>
            <a:off x="1475740" y="3147060"/>
            <a:ext cx="1527175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3200" spc="-50">
                <a:solidFill>
                  <a:srgbClr val="16468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6大课</a:t>
            </a:r>
            <a:r>
              <a:rPr sz="3200" spc="-40">
                <a:solidFill>
                  <a:srgbClr val="16468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32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257761" y="3343275"/>
            <a:ext cx="3276676" cy="95250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9202014" y="541629"/>
            <a:ext cx="937894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第一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篇</a:t>
            </a:r>
            <a:endParaRPr lang="en-US" altLang="en-US" sz="23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296909" y="453555"/>
            <a:ext cx="472135" cy="5361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2140864" y="2281974"/>
            <a:ext cx="4266565" cy="200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3556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1.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分析题本--判断课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2300"/>
          </a:p>
          <a:p>
            <a:pPr marL="23495" algn="l" rtl="0" eaLnBrk="0">
              <a:lnSpc>
                <a:spcPts val="3165"/>
              </a:lnSpc>
              <a:spcBef>
                <a:spcPts val="1215"/>
              </a:spcBef>
            </a:pPr>
            <a:r>
              <a:rPr sz="2300" spc="2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2.</a:t>
            </a:r>
            <a:r>
              <a:rPr sz="2300" spc="2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2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搭建框架--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PPP</a:t>
            </a:r>
            <a:r>
              <a:rPr sz="2300" spc="16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/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PWP</a:t>
            </a:r>
            <a:endParaRPr lang="en-US" altLang="en-US" sz="2300"/>
          </a:p>
          <a:p>
            <a:pPr marL="31115" algn="l" rtl="0" eaLnBrk="0">
              <a:lnSpc>
                <a:spcPts val="3165"/>
              </a:lnSpc>
              <a:spcBef>
                <a:spcPts val="1155"/>
              </a:spcBef>
            </a:pP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3.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填充内容--教学设计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(简</a:t>
            </a: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2300"/>
          </a:p>
          <a:p>
            <a:pPr algn="l" rtl="0" eaLnBrk="0">
              <a:lnSpc>
                <a:spcPct val="105000"/>
              </a:lnSpc>
            </a:pPr>
            <a:endParaRPr lang="en-US" altLang="en-US" sz="1300"/>
          </a:p>
          <a:p>
            <a:pPr algn="l" rtl="0" eaLnBrk="0">
              <a:lnSpc>
                <a:spcPct val="13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组织话术--逐字</a:t>
            </a: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稿</a:t>
            </a:r>
            <a:endParaRPr lang="en-US" altLang="en-US" sz="2300"/>
          </a:p>
        </p:txBody>
      </p:sp>
      <p:pic>
        <p:nvPicPr>
          <p:cNvPr id="53" name="picture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0" y="3124200"/>
            <a:ext cx="2793491" cy="279349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5" name="table 55"/>
          <p:cNvGraphicFramePr>
            <a:graphicFrameLocks noGrp="1"/>
          </p:cNvGraphicFramePr>
          <p:nvPr/>
        </p:nvGraphicFramePr>
        <p:xfrm>
          <a:off x="5481637" y="1541462"/>
          <a:ext cx="5360669" cy="4625340"/>
        </p:xfrm>
        <a:graphic>
          <a:graphicData uri="http://schemas.openxmlformats.org/drawingml/2006/table">
            <a:tbl>
              <a:tblPr/>
              <a:tblGrid>
                <a:gridCol w="5360669"/>
              </a:tblGrid>
              <a:tr h="4612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/>
                    </a:p>
                    <a:p>
                      <a:pPr marL="116205" algn="l" rtl="0" eaLnBrk="0">
                        <a:lnSpc>
                          <a:spcPts val="2835"/>
                        </a:lnSpc>
                        <a:spcBef>
                          <a:spcPts val="5"/>
                        </a:spcBef>
                      </a:pPr>
                      <a:r>
                        <a:rPr sz="210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课型</a:t>
                      </a:r>
                      <a:r>
                        <a:rPr sz="210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：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116205" algn="l" rtl="0" eaLnBrk="0">
                        <a:lnSpc>
                          <a:spcPts val="2835"/>
                        </a:lnSpc>
                        <a:spcBef>
                          <a:spcPts val="635"/>
                        </a:spcBef>
                      </a:pPr>
                      <a:r>
                        <a:rPr sz="210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话题</a:t>
                      </a:r>
                      <a:r>
                        <a:rPr sz="210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：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116205" algn="l" rtl="0" eaLnBrk="0">
                        <a:lnSpc>
                          <a:spcPts val="2835"/>
                        </a:lnSpc>
                        <a:spcBef>
                          <a:spcPts val="635"/>
                        </a:spcBef>
                      </a:pPr>
                      <a:r>
                        <a:rPr sz="210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知识点</a:t>
                      </a:r>
                      <a:r>
                        <a:rPr sz="210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：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116205" algn="l" rtl="0" eaLnBrk="0">
                        <a:lnSpc>
                          <a:spcPts val="2835"/>
                        </a:lnSpc>
                        <a:spcBef>
                          <a:spcPts val="5"/>
                        </a:spcBef>
                      </a:pPr>
                      <a:r>
                        <a:rPr sz="210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注意事项</a:t>
                      </a:r>
                      <a:r>
                        <a:rPr sz="210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：</a:t>
                      </a:r>
                      <a:endParaRPr lang="en-US" altLang="en-US" sz="21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" name="textbox 56"/>
          <p:cNvSpPr/>
          <p:nvPr/>
        </p:nvSpPr>
        <p:spPr>
          <a:xfrm>
            <a:off x="620318" y="1496669"/>
            <a:ext cx="4134484" cy="402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83515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00025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95250" algn="l" rtl="0" eaLnBrk="0">
              <a:lnSpc>
                <a:spcPts val="2420"/>
              </a:lnSpc>
              <a:spcBef>
                <a:spcPts val="88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2700" algn="l" rtl="0" eaLnBrk="0">
              <a:lnSpc>
                <a:spcPts val="324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27305" algn="l" rtl="0" eaLnBrk="0">
              <a:lnSpc>
                <a:spcPts val="2420"/>
              </a:lnSpc>
              <a:spcBef>
                <a:spcPts val="82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eggs.</a:t>
            </a:r>
            <a:endParaRPr lang="en-US" altLang="en-US" sz="1700"/>
          </a:p>
          <a:p>
            <a:pPr marL="90170" algn="l" rtl="0" eaLnBrk="0">
              <a:lnSpc>
                <a:spcPct val="100000"/>
              </a:lnSpc>
              <a:spcBef>
                <a:spcPts val="115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413385" algn="l" rtl="0" eaLnBrk="0">
              <a:lnSpc>
                <a:spcPct val="97000"/>
              </a:lnSpc>
              <a:spcBef>
                <a:spcPts val="119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413385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413385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10000"/>
              </a:lnSpc>
            </a:pPr>
            <a:endParaRPr lang="en-US" altLang="en-US" sz="9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400685" algn="l" rtl="0" eaLnBrk="0">
              <a:lnSpc>
                <a:spcPct val="99000"/>
              </a:lnSpc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结合教学内容进行板书设计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。</a:t>
            </a:r>
            <a:endParaRPr lang="en-US" altLang="en-US" sz="1700"/>
          </a:p>
        </p:txBody>
      </p:sp>
      <p:pic>
        <p:nvPicPr>
          <p:cNvPr id="57" name="picture 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119359" y="365759"/>
            <a:ext cx="1290319" cy="997585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4983581" y="758139"/>
            <a:ext cx="3068320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1.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分析题本--判断课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4984089" y="365759"/>
            <a:ext cx="6425589" cy="5332412"/>
            <a:chExt cx="6425589" cy="5332412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421347" y="1230312"/>
              <a:ext cx="5214620" cy="4102100"/>
            </a:xfrm>
            <a:prstGeom prst="rect">
              <a:avLst/>
            </a:prstGeom>
          </p:spPr>
        </p:pic>
        <p:sp>
          <p:nvSpPr>
            <p:cNvPr id="61" name="textbox 61"/>
            <p:cNvSpPr/>
            <p:nvPr/>
          </p:nvSpPr>
          <p:spPr>
            <a:xfrm>
              <a:off x="-12700" y="327761"/>
              <a:ext cx="5711190" cy="48812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000"/>
                </a:lnSpc>
              </a:pPr>
              <a:endParaRPr lang="en-US" altLang="en-US" sz="100"/>
            </a:p>
            <a:p>
              <a:pPr marL="12700" algn="l" rtl="0" eaLnBrk="0">
                <a:lnSpc>
                  <a:spcPts val="3165"/>
                </a:lnSpc>
              </a:pPr>
              <a:r>
                <a:rPr sz="2300" spc="8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2.</a:t>
              </a:r>
              <a:r>
                <a:rPr sz="2300" spc="8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300" spc="8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搭建框架-选择模式</a:t>
              </a:r>
              <a:r>
                <a:rPr sz="2300" spc="8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</a:t>
              </a:r>
              <a:r>
                <a:rPr sz="2300" spc="8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(</a:t>
              </a:r>
              <a:r>
                <a:rPr sz="2300" spc="2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PPP)</a:t>
              </a:r>
              <a:endParaRPr lang="en-US" altLang="en-US" sz="2300"/>
            </a:p>
            <a:p>
              <a:pPr algn="l" rtl="0" eaLnBrk="0">
                <a:lnSpc>
                  <a:spcPct val="118000"/>
                </a:lnSpc>
              </a:pPr>
              <a:endParaRPr lang="en-US" altLang="en-US" sz="1000"/>
            </a:p>
            <a:p>
              <a:pPr algn="l" rtl="0" eaLnBrk="0">
                <a:lnSpc>
                  <a:spcPct val="118000"/>
                </a:lnSpc>
              </a:pPr>
              <a:endParaRPr lang="en-US" altLang="en-US" sz="1000"/>
            </a:p>
            <a:p>
              <a:pPr algn="l" rtl="0" eaLnBrk="0">
                <a:lnSpc>
                  <a:spcPct val="118000"/>
                </a:lnSpc>
              </a:pPr>
              <a:endParaRPr lang="en-US" altLang="en-US" sz="1000"/>
            </a:p>
            <a:p>
              <a:pPr algn="l" rtl="0" eaLnBrk="0">
                <a:lnSpc>
                  <a:spcPct val="119000"/>
                </a:lnSpc>
              </a:pPr>
              <a:endParaRPr lang="en-US" altLang="en-US" sz="1000"/>
            </a:p>
            <a:p>
              <a:pPr marL="502920" algn="l" rtl="0" eaLnBrk="0">
                <a:lnSpc>
                  <a:spcPts val="2835"/>
                </a:lnSpc>
                <a:spcBef>
                  <a:spcPts val="640"/>
                </a:spcBef>
              </a:pPr>
              <a:r>
                <a:rPr sz="2100" spc="3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Warm</a:t>
              </a:r>
              <a:r>
                <a:rPr sz="2100" spc="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-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up</a:t>
              </a:r>
              <a:r>
                <a:rPr sz="2100" spc="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&amp;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lead</a:t>
              </a:r>
              <a:r>
                <a:rPr sz="2100" spc="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-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in</a:t>
              </a:r>
              <a:r>
                <a:rPr sz="2100" spc="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(热</a:t>
              </a:r>
              <a:r>
                <a:rPr sz="2100" spc="1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身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导入)</a:t>
              </a:r>
              <a:endParaRPr lang="en-US" altLang="en-US" sz="2100"/>
            </a:p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algn="l" rtl="0" eaLnBrk="0">
                <a:lnSpc>
                  <a:spcPct val="126000"/>
                </a:lnSpc>
              </a:pPr>
              <a:endParaRPr lang="en-US" altLang="en-US" sz="1000"/>
            </a:p>
            <a:p>
              <a:pPr marL="502920" algn="l" rtl="0" eaLnBrk="0">
                <a:lnSpc>
                  <a:spcPts val="2835"/>
                </a:lnSpc>
                <a:spcBef>
                  <a:spcPts val="635"/>
                </a:spcBef>
              </a:pPr>
              <a:r>
                <a:rPr sz="2100" spc="-2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100" spc="-20">
                  <a:ln w="6350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P</a:t>
              </a:r>
              <a:r>
                <a:rPr sz="2100" spc="-2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rese</a:t>
              </a:r>
              <a:r>
                <a:rPr sz="21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n</a:t>
              </a:r>
              <a:r>
                <a:rPr sz="2100" spc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tation</a:t>
              </a:r>
              <a:r>
                <a:rPr sz="2100" spc="-2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(呈现)</a:t>
              </a:r>
              <a:endParaRPr lang="en-US" altLang="en-US" sz="2100"/>
            </a:p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algn="l" rtl="0" eaLnBrk="0">
                <a:lnSpc>
                  <a:spcPct val="126000"/>
                </a:lnSpc>
              </a:pPr>
              <a:endParaRPr lang="en-US" altLang="en-US" sz="1000"/>
            </a:p>
            <a:p>
              <a:pPr marL="502920" algn="l" rtl="0" eaLnBrk="0">
                <a:lnSpc>
                  <a:spcPts val="2835"/>
                </a:lnSpc>
                <a:spcBef>
                  <a:spcPts val="635"/>
                </a:spcBef>
              </a:pPr>
              <a:r>
                <a:rPr sz="2100" spc="-2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100" spc="-10">
                  <a:ln w="6350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P</a:t>
              </a:r>
              <a:r>
                <a:rPr sz="2100" spc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ractice</a:t>
              </a:r>
              <a:r>
                <a:rPr sz="2100" spc="-2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 (练习)</a:t>
              </a:r>
              <a:endParaRPr lang="en-US" altLang="en-US" sz="2100"/>
            </a:p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algn="l" rtl="0" eaLnBrk="0">
                <a:lnSpc>
                  <a:spcPct val="126000"/>
                </a:lnSpc>
              </a:pPr>
              <a:endParaRPr lang="en-US" altLang="en-US" sz="1000"/>
            </a:p>
            <a:p>
              <a:pPr marL="502920" algn="l" rtl="0" eaLnBrk="0">
                <a:lnSpc>
                  <a:spcPts val="2835"/>
                </a:lnSpc>
                <a:spcBef>
                  <a:spcPts val="635"/>
                </a:spcBef>
              </a:pPr>
              <a:r>
                <a:rPr sz="2100" spc="-1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100" spc="-10">
                  <a:ln w="6350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P</a:t>
              </a:r>
              <a:r>
                <a:rPr sz="21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r</a:t>
              </a:r>
              <a:r>
                <a:rPr sz="2100" spc="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oduction</a:t>
              </a:r>
              <a:r>
                <a:rPr sz="2100" spc="-1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(输出)</a:t>
              </a:r>
              <a:endParaRPr lang="en-US" altLang="en-US" sz="2100"/>
            </a:p>
            <a:p>
              <a:pPr algn="l" rtl="0" eaLnBrk="0">
                <a:lnSpc>
                  <a:spcPct val="125000"/>
                </a:lnSpc>
              </a:pPr>
              <a:endParaRPr lang="en-US" altLang="en-US" sz="1000"/>
            </a:p>
            <a:p>
              <a:pPr algn="l" rtl="0" eaLnBrk="0">
                <a:lnSpc>
                  <a:spcPct val="126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500"/>
            </a:p>
            <a:p>
              <a:pPr marL="550545" algn="l" rtl="0" eaLnBrk="0">
                <a:lnSpc>
                  <a:spcPts val="2835"/>
                </a:lnSpc>
                <a:spcBef>
                  <a:spcPts val="5"/>
                </a:spcBef>
              </a:pPr>
              <a:r>
                <a:rPr sz="2100" spc="110">
                  <a:solidFill>
                    <a:srgbClr val="00206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100" spc="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Summary</a:t>
              </a:r>
              <a:r>
                <a:rPr sz="2100" spc="11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&amp; </a:t>
              </a:r>
              <a:r>
                <a:rPr sz="2100" spc="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homework</a:t>
              </a:r>
              <a:r>
                <a:rPr sz="2100" spc="11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(小结作业</a:t>
              </a:r>
              <a:r>
                <a:rPr sz="2100" spc="3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)</a:t>
              </a:r>
              <a:endParaRPr lang="en-US" altLang="en-US" sz="2100"/>
            </a:p>
          </p:txBody>
        </p:sp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135270" y="0"/>
              <a:ext cx="1290319" cy="997585"/>
            </a:xfrm>
            <a:prstGeom prst="rect">
              <a:avLst/>
            </a:prstGeom>
          </p:spPr>
        </p:pic>
      </p:grpSp>
      <p:sp>
        <p:nvSpPr>
          <p:cNvPr id="63" name="textbox 63"/>
          <p:cNvSpPr/>
          <p:nvPr/>
        </p:nvSpPr>
        <p:spPr>
          <a:xfrm>
            <a:off x="391718" y="1572234"/>
            <a:ext cx="4134484" cy="402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83515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142875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95250" algn="l" rtl="0" eaLnBrk="0">
              <a:lnSpc>
                <a:spcPts val="2420"/>
              </a:lnSpc>
              <a:spcBef>
                <a:spcPts val="88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2700" algn="l" rtl="0" eaLnBrk="0">
              <a:lnSpc>
                <a:spcPts val="324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27305" algn="l" rtl="0" eaLnBrk="0">
              <a:lnSpc>
                <a:spcPts val="2420"/>
              </a:lnSpc>
              <a:spcBef>
                <a:spcPts val="82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eggs.</a:t>
            </a:r>
            <a:endParaRPr lang="en-US" altLang="en-US" sz="1700"/>
          </a:p>
          <a:p>
            <a:pPr marL="90170" algn="l" rtl="0" eaLnBrk="0">
              <a:lnSpc>
                <a:spcPct val="100000"/>
              </a:lnSpc>
              <a:spcBef>
                <a:spcPts val="115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413385" algn="l" rtl="0" eaLnBrk="0">
              <a:lnSpc>
                <a:spcPct val="97000"/>
              </a:lnSpc>
              <a:spcBef>
                <a:spcPts val="119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413385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413385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10000"/>
              </a:lnSpc>
            </a:pPr>
            <a:endParaRPr lang="en-US" altLang="en-US" sz="9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400685" algn="l" rtl="0" eaLnBrk="0">
              <a:lnSpc>
                <a:spcPct val="99000"/>
              </a:lnSpc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结合教学内容进行板书设计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。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5" name="table 65"/>
          <p:cNvGraphicFramePr>
            <a:graphicFrameLocks noGrp="1"/>
          </p:cNvGraphicFramePr>
          <p:nvPr/>
        </p:nvGraphicFramePr>
        <p:xfrm>
          <a:off x="825500" y="1206500"/>
          <a:ext cx="5835650" cy="4884420"/>
        </p:xfrm>
        <a:graphic>
          <a:graphicData uri="http://schemas.openxmlformats.org/drawingml/2006/table">
            <a:tbl>
              <a:tblPr/>
              <a:tblGrid>
                <a:gridCol w="5835650"/>
              </a:tblGrid>
              <a:tr h="48717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1000"/>
                    </a:p>
                    <a:p>
                      <a:pPr marL="11938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1: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Warm-up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and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le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ad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-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endParaRPr lang="en-US" altLang="en-US" sz="1600"/>
                    </a:p>
                    <a:p>
                      <a:pPr marL="805180" algn="l" rtl="0" eaLnBrk="0">
                        <a:lnSpc>
                          <a:spcPct val="97000"/>
                        </a:lnSpc>
                        <a:spcBef>
                          <a:spcPts val="1115"/>
                        </a:spcBef>
                      </a:pP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 Sing a so</a:t>
                      </a:r>
                      <a:r>
                        <a:rPr sz="15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ng</a:t>
                      </a: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named</a:t>
                      </a: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“ </a:t>
                      </a:r>
                      <a:r>
                        <a:rPr sz="15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Ten</a:t>
                      </a: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little</a:t>
                      </a: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Indians</a:t>
                      </a:r>
                      <a:r>
                        <a:rPr sz="15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”.</a:t>
                      </a:r>
                      <a:endParaRPr lang="en-US" altLang="en-US" sz="1500"/>
                    </a:p>
                    <a:p>
                      <a:pPr marL="806450" algn="l" rtl="0" eaLnBrk="0">
                        <a:lnSpc>
                          <a:spcPct val="91000"/>
                        </a:lnSpc>
                        <a:spcBef>
                          <a:spcPts val="111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 Free talk to lea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the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topic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</a:t>
                      </a:r>
                      <a:endParaRPr lang="en-US" altLang="en-US" sz="1600"/>
                    </a:p>
                    <a:p>
                      <a:pPr marL="808355" algn="l" rtl="0" eaLnBrk="0">
                        <a:lnSpc>
                          <a:spcPct val="89000"/>
                        </a:lnSpc>
                        <a:spcBef>
                          <a:spcPts val="1150"/>
                        </a:spcBef>
                      </a:pP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3) Grou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ing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: 1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vs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2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ct val="89000"/>
                        </a:lnSpc>
                        <a:spcBef>
                          <a:spcPts val="115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2: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resenta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tion</a:t>
                      </a:r>
                      <a:endParaRPr lang="en-US" altLang="en-US" sz="1600"/>
                    </a:p>
                    <a:p>
                      <a:pPr marL="805180" algn="l" rtl="0" eaLnBrk="0">
                        <a:lnSpc>
                          <a:spcPct val="91000"/>
                        </a:lnSpc>
                        <a:spcBef>
                          <a:spcPts val="1115"/>
                        </a:spcBef>
                      </a:pP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 Draw  and show pictures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to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teach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the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words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;</a:t>
                      </a:r>
                      <a:endParaRPr lang="en-US" altLang="en-US" sz="1600"/>
                    </a:p>
                    <a:p>
                      <a:pPr marL="806450" algn="l" rtl="0" eaLnBrk="0">
                        <a:lnSpc>
                          <a:spcPct val="85000"/>
                        </a:lnSpc>
                        <a:spcBef>
                          <a:spcPts val="111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 Ask and answer 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o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learn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sentences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ts val="2985"/>
                        </a:lnSpc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3: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ra</a:t>
                      </a:r>
                      <a:r>
                        <a:rPr sz="1600" spc="-1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c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tice</a:t>
                      </a:r>
                      <a:endParaRPr lang="en-US" altLang="en-US" sz="1600"/>
                    </a:p>
                    <a:p>
                      <a:pPr marL="868045" algn="l" rtl="0" eaLnBrk="0">
                        <a:lnSpc>
                          <a:spcPct val="92000"/>
                        </a:lnSpc>
                        <a:spcBef>
                          <a:spcPts val="108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 play a game: finger show</a:t>
                      </a:r>
                      <a:endParaRPr lang="en-US" altLang="en-US" sz="1600"/>
                    </a:p>
                    <a:p>
                      <a:pPr marL="869315" algn="l" rtl="0" eaLnBrk="0">
                        <a:lnSpc>
                          <a:spcPct val="91000"/>
                        </a:lnSpc>
                        <a:spcBef>
                          <a:spcPts val="111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 make new sent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nces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pairs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ct val="91000"/>
                        </a:lnSpc>
                        <a:spcBef>
                          <a:spcPts val="111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4: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ro</a:t>
                      </a:r>
                      <a:r>
                        <a:rPr sz="1600" spc="-1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uction</a:t>
                      </a:r>
                      <a:endParaRPr lang="en-US" altLang="en-US" sz="1600"/>
                    </a:p>
                    <a:p>
                      <a:pPr marL="805815" algn="l" rtl="0" eaLnBrk="0">
                        <a:lnSpc>
                          <a:spcPts val="2870"/>
                        </a:lnSpc>
                        <a:spcBef>
                          <a:spcPts val="15"/>
                        </a:spcBef>
                      </a:pP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do a survey</a:t>
                      </a:r>
                      <a:endParaRPr lang="en-US" altLang="en-US" sz="16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19380" algn="l" rtl="0" eaLnBrk="0">
                        <a:lnSpc>
                          <a:spcPct val="91000"/>
                        </a:lnSpc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5: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Summary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&amp;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H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omework</a:t>
                      </a:r>
                      <a:endParaRPr lang="en-US" altLang="en-US" sz="1600"/>
                    </a:p>
                  </a:txBody>
                  <a:tcPr marL="0" marR="0" marT="0" marB="0">
                    <a:lnL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58000" y="2816352"/>
            <a:ext cx="4904232" cy="3185159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4979009" y="604520"/>
            <a:ext cx="2635250" cy="35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3.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填充内容-写简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案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65612" y="1366837"/>
            <a:ext cx="7545705" cy="4525009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4363186" y="1490661"/>
            <a:ext cx="7364730" cy="431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45440" algn="l" rtl="0" eaLnBrk="0">
              <a:lnSpc>
                <a:spcPts val="2105"/>
              </a:lnSpc>
            </a:pP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Step</a:t>
            </a:r>
            <a:r>
              <a:rPr sz="1500" spc="29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29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1:</a:t>
            </a:r>
            <a:r>
              <a:rPr sz="1500" spc="29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Warm</a:t>
            </a:r>
            <a:r>
              <a:rPr sz="1500" spc="29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-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up</a:t>
            </a:r>
            <a:r>
              <a:rPr sz="1500" spc="29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and</a:t>
            </a:r>
            <a:r>
              <a:rPr sz="1500" spc="29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lead</a:t>
            </a:r>
            <a:r>
              <a:rPr sz="1500" spc="21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-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in</a:t>
            </a:r>
            <a:endParaRPr lang="en-US" altLang="en-US" sz="1500"/>
          </a:p>
          <a:p>
            <a:pPr marL="18415" indent="352425" algn="l" rtl="0" eaLnBrk="0">
              <a:lnSpc>
                <a:spcPct val="159000"/>
              </a:lnSpc>
              <a:spcBef>
                <a:spcPts val="135"/>
              </a:spcBef>
            </a:pPr>
            <a:r>
              <a:rPr sz="1500" spc="15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热身：</a:t>
            </a:r>
            <a:r>
              <a:rPr sz="1500" spc="15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morning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 fine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too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share</a:t>
            </a:r>
            <a:r>
              <a:rPr sz="1700" u="sng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u="sng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song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If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sing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 sing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along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Everybody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stand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up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ready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r>
              <a:rPr sz="1700" u="sng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u="sng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little</a:t>
            </a:r>
            <a:r>
              <a:rPr sz="1700" u="sng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u="sng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little</a:t>
            </a:r>
            <a:r>
              <a:rPr sz="1700" u="sng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!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(拍手唱)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Well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Sit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sown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please.</a:t>
            </a:r>
            <a:endParaRPr lang="en-US" altLang="en-US" sz="1700"/>
          </a:p>
          <a:p>
            <a:pPr marL="18415" indent="396240" algn="l" rtl="0" eaLnBrk="0">
              <a:lnSpc>
                <a:spcPct val="159000"/>
              </a:lnSpc>
              <a:spcBef>
                <a:spcPts val="200"/>
              </a:spcBef>
              <a:tabLst>
                <a:tab pos="109855"/>
              </a:tabLst>
            </a:pPr>
            <a:r>
              <a:rPr sz="1500" spc="25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导入：</a:t>
            </a:r>
            <a:r>
              <a:rPr sz="1500" spc="25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know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chant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Today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our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topic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also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that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our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lesson</a:t>
            </a:r>
            <a:r>
              <a:rPr sz="1700" spc="2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--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	</a:t>
            </a:r>
            <a:r>
              <a:rPr sz="11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</a:t>
            </a:r>
            <a:r>
              <a:rPr sz="1100" spc="6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1100"/>
          </a:p>
          <a:p>
            <a:pPr marL="12700" indent="422910" algn="l" rtl="0" eaLnBrk="0">
              <a:lnSpc>
                <a:spcPct val="158000"/>
              </a:lnSpc>
              <a:spcBef>
                <a:spcPts val="100"/>
              </a:spcBef>
            </a:pPr>
            <a:r>
              <a:rPr sz="1500" spc="170">
                <a:ln w="3175" cap="flat" cmpd="sng">
                  <a:solidFill>
                    <a:srgbClr val="00B05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分组：</a:t>
            </a:r>
            <a:r>
              <a:rPr sz="1500" spc="17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learning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divide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into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groups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4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and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2.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If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answer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question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correctly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quickly</a:t>
            </a:r>
            <a:r>
              <a:rPr sz="1700" spc="3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 will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give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smiling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face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like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this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100" spc="17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(板书)  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Any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problem</a:t>
            </a:r>
            <a:r>
              <a:rPr sz="1700" spc="17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1700" spc="1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1700"/>
          </a:p>
        </p:txBody>
      </p:sp>
      <p:sp>
        <p:nvSpPr>
          <p:cNvPr id="71" name="textbox 71"/>
          <p:cNvSpPr/>
          <p:nvPr/>
        </p:nvSpPr>
        <p:spPr>
          <a:xfrm>
            <a:off x="311988" y="1572869"/>
            <a:ext cx="3976370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5915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464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247015" algn="l" rtl="0" eaLnBrk="0">
              <a:lnSpc>
                <a:spcPts val="2420"/>
              </a:lnSpc>
              <a:spcBef>
                <a:spcPts val="88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65100" algn="l" rtl="0" eaLnBrk="0">
              <a:lnSpc>
                <a:spcPts val="324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79705" algn="l" rtl="0" eaLnBrk="0">
              <a:lnSpc>
                <a:spcPts val="2420"/>
              </a:lnSpc>
              <a:spcBef>
                <a:spcPts val="82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endParaRPr lang="en-US" altLang="en-US" sz="17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marL="12700" algn="l" rtl="0" eaLnBrk="0">
              <a:lnSpc>
                <a:spcPts val="1270"/>
              </a:lnSpc>
              <a:spcBef>
                <a:spcPts val="51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41935" algn="l" rtl="0" eaLnBrk="0">
              <a:lnSpc>
                <a:spcPct val="100000"/>
              </a:lnSpc>
              <a:spcBef>
                <a:spcPts val="1275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565150" algn="l" rtl="0" eaLnBrk="0">
              <a:lnSpc>
                <a:spcPct val="97000"/>
              </a:lnSpc>
              <a:spcBef>
                <a:spcPts val="119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56515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56515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10000"/>
              </a:lnSpc>
            </a:pPr>
            <a:endParaRPr lang="en-US" altLang="en-US" sz="9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58547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  <p:sp>
        <p:nvSpPr>
          <p:cNvPr id="72" name="textbox 72"/>
          <p:cNvSpPr/>
          <p:nvPr/>
        </p:nvSpPr>
        <p:spPr>
          <a:xfrm>
            <a:off x="5951016" y="680415"/>
            <a:ext cx="1605914" cy="35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957637" y="1138237"/>
            <a:ext cx="7664450" cy="5040629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4032986" y="604215"/>
            <a:ext cx="7545705" cy="554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372235" algn="l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  <a:p>
            <a:pPr algn="l" rtl="0" eaLnBrk="0">
              <a:lnSpc>
                <a:spcPct val="175000"/>
              </a:lnSpc>
            </a:pPr>
            <a:endParaRPr lang="en-US" altLang="en-US" sz="1000"/>
          </a:p>
          <a:p>
            <a:pPr marL="358140" algn="l" rtl="0" eaLnBrk="0">
              <a:lnSpc>
                <a:spcPts val="2105"/>
              </a:lnSpc>
              <a:spcBef>
                <a:spcPts val="455"/>
              </a:spcBef>
            </a:pP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Step</a:t>
            </a:r>
            <a:r>
              <a:rPr sz="1500" spc="43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43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2:</a:t>
            </a:r>
            <a:r>
              <a:rPr sz="1500" spc="40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Presentation</a:t>
            </a:r>
            <a:endParaRPr lang="en-US" altLang="en-US" sz="1500"/>
          </a:p>
          <a:p>
            <a:pPr marL="13335" indent="407035" algn="l" rtl="0" eaLnBrk="0">
              <a:lnSpc>
                <a:spcPct val="159000"/>
              </a:lnSpc>
              <a:spcBef>
                <a:spcPts val="95"/>
              </a:spcBef>
              <a:tabLst>
                <a:tab pos="127635"/>
              </a:tabLst>
            </a:pPr>
            <a:r>
              <a:rPr sz="1500" spc="11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讲解新词</a:t>
            </a:r>
            <a:r>
              <a:rPr sz="1500" spc="1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draw</a:t>
            </a:r>
            <a:r>
              <a:rPr sz="1700" u="sng" spc="1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</a:t>
            </a:r>
            <a:r>
              <a:rPr sz="1700" u="sng" spc="1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pictures</a:t>
            </a:r>
            <a:r>
              <a:rPr sz="1700" spc="1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blackboard. 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	</a:t>
            </a:r>
            <a:r>
              <a:rPr sz="1400" spc="1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(简笔画呈现)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watching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tell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okay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 look at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first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big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cake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candles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 there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...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r>
              <a:rPr sz="1400" spc="1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(板书)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r>
              <a:rPr sz="1700" u="sng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u="sng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u="sng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473075" algn="l" rtl="0" eaLnBrk="0">
              <a:lnSpc>
                <a:spcPts val="2420"/>
              </a:lnSpc>
              <a:spcBef>
                <a:spcPts val="71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look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next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Bob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endParaRPr lang="en-US" altLang="en-US" sz="1700"/>
          </a:p>
          <a:p>
            <a:pPr marL="19050" indent="635" algn="l" rtl="0" eaLnBrk="0">
              <a:lnSpc>
                <a:spcPct val="159000"/>
              </a:lnSpc>
              <a:spcBef>
                <a:spcPts val="1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active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ay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  </a:t>
            </a:r>
            <a:r>
              <a:rPr sz="1700" u="sng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u="sng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2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count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...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u="sng" spc="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4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u="sng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six.</a:t>
            </a:r>
            <a:endParaRPr lang="en-US" altLang="en-US" sz="1700"/>
          </a:p>
          <a:p>
            <a:pPr marL="127635" indent="412115" algn="l" rtl="0" eaLnBrk="0">
              <a:lnSpc>
                <a:spcPct val="160000"/>
              </a:lnSpc>
              <a:spcBef>
                <a:spcPts val="8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continue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Look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screen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gifts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400" spc="1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u="sng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472440" algn="l" rtl="0" eaLnBrk="0">
              <a:lnSpc>
                <a:spcPct val="119000"/>
              </a:lnSpc>
              <a:spcBef>
                <a:spcPts val="64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other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things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r>
              <a:rPr sz="1700" u="sng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flowers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children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400" spc="23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(板书) 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u="sng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endParaRPr lang="en-US" altLang="en-US" sz="1700"/>
          </a:p>
          <a:p>
            <a:pPr marL="12700" algn="l" rtl="0" eaLnBrk="0">
              <a:lnSpc>
                <a:spcPct val="179000"/>
              </a:lnSpc>
              <a:spcBef>
                <a:spcPts val="5"/>
              </a:spcBef>
            </a:pP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u="sng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u="sng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u="sng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</p:txBody>
      </p:sp>
      <p:sp>
        <p:nvSpPr>
          <p:cNvPr id="76" name="textbox 76"/>
          <p:cNvSpPr/>
          <p:nvPr/>
        </p:nvSpPr>
        <p:spPr>
          <a:xfrm>
            <a:off x="34775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4643437" y="1366837"/>
          <a:ext cx="6708140" cy="4435475"/>
        </p:xfrm>
        <a:graphic>
          <a:graphicData uri="http://schemas.openxmlformats.org/drawingml/2006/table">
            <a:tbl>
              <a:tblPr/>
              <a:tblGrid>
                <a:gridCol w="6708140"/>
              </a:tblGrid>
              <a:tr h="4422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en-US" altLang="en-US" sz="1000"/>
                    </a:p>
                    <a:p>
                      <a:pPr marL="118745" algn="l" rtl="0" eaLnBrk="0">
                        <a:lnSpc>
                          <a:spcPts val="2105"/>
                        </a:lnSpc>
                        <a:spcBef>
                          <a:spcPts val="5"/>
                        </a:spcBef>
                      </a:pPr>
                      <a:r>
                        <a:rPr sz="1500" spc="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</a:t>
                      </a:r>
                      <a:r>
                        <a:rPr sz="1500" spc="43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43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2:</a:t>
                      </a:r>
                      <a:r>
                        <a:rPr sz="1500" spc="40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500" spc="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Presentation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111760" algn="l" rtl="0" eaLnBrk="0">
                        <a:lnSpc>
                          <a:spcPts val="2105"/>
                        </a:lnSpc>
                        <a:spcBef>
                          <a:spcPts val="455"/>
                        </a:spcBef>
                      </a:pPr>
                      <a:r>
                        <a:rPr sz="1500" spc="1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讲解句</a:t>
                      </a:r>
                      <a:r>
                        <a:rPr sz="1500" spc="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型：</a:t>
                      </a:r>
                      <a:r>
                        <a:rPr sz="1500" spc="0"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</a:t>
                      </a:r>
                      <a:r>
                        <a:rPr sz="1500" spc="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(问答)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1000"/>
                    </a:p>
                    <a:p>
                      <a:pPr marL="466090" algn="l" rtl="0" eaLnBrk="0">
                        <a:lnSpc>
                          <a:spcPts val="2420"/>
                        </a:lnSpc>
                        <a:spcBef>
                          <a:spcPts val="520"/>
                        </a:spcBef>
                      </a:pP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So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much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new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words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.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Now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want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to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ask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you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question</a:t>
                      </a:r>
                      <a:r>
                        <a:rPr sz="170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marL="113030" algn="l" rtl="0" eaLnBrk="0">
                        <a:lnSpc>
                          <a:spcPct val="121000"/>
                        </a:lnSpc>
                        <a:spcBef>
                          <a:spcPts val="515"/>
                        </a:spcBef>
                      </a:pP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How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many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eggs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?</a:t>
                      </a:r>
                      <a:r>
                        <a:rPr sz="14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(板书句型)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Alice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please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Yes</a:t>
                      </a:r>
                      <a:r>
                        <a:rPr sz="17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 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Let</a:t>
                      </a:r>
                      <a:r>
                        <a:rPr sz="1700" u="sng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’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700" u="sng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see</a:t>
                      </a:r>
                      <a:r>
                        <a:rPr sz="1700" u="sng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700" u="sng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.one,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marL="111125" algn="l" rtl="0" eaLnBrk="0">
                        <a:lnSpc>
                          <a:spcPct val="121000"/>
                        </a:lnSpc>
                        <a:spcBef>
                          <a:spcPts val="520"/>
                        </a:spcBef>
                      </a:pP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two</a:t>
                      </a:r>
                      <a:r>
                        <a:rPr sz="1700" u="sng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...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1700" u="sng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700" u="sng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six</a:t>
                      </a:r>
                      <a:r>
                        <a:rPr sz="1700" u="sng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eggs</a:t>
                      </a:r>
                      <a:r>
                        <a:rPr sz="1700" u="sng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4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(板书句型)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We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can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“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How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many</a:t>
                      </a:r>
                      <a:r>
                        <a:rPr sz="17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”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to</a:t>
                      </a:r>
                      <a:r>
                        <a:rPr sz="17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ask the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110490" algn="l" rtl="0" eaLnBrk="0">
                        <a:lnSpc>
                          <a:spcPts val="2420"/>
                        </a:lnSpc>
                        <a:spcBef>
                          <a:spcPts val="515"/>
                        </a:spcBef>
                      </a:pP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number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“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. . . ”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to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answer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question</a:t>
                      </a:r>
                      <a:r>
                        <a:rPr sz="17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.</a:t>
                      </a:r>
                      <a:r>
                        <a:rPr sz="14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(简单解释用法</a:t>
                      </a:r>
                      <a:r>
                        <a:rPr sz="14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4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420"/>
                        </a:lnSpc>
                        <a:spcBef>
                          <a:spcPts val="520"/>
                        </a:spcBef>
                      </a:pP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example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,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how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many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pens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?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There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seven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pens</a:t>
                      </a:r>
                      <a:r>
                        <a:rPr sz="17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 </a:t>
                      </a:r>
                      <a:r>
                        <a:rPr sz="140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(举例</a:t>
                      </a:r>
                      <a:r>
                        <a:rPr sz="14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4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/>
                    </a:p>
                    <a:p>
                      <a:pPr marL="116840" algn="l" rtl="0" eaLnBrk="0">
                        <a:lnSpc>
                          <a:spcPts val="2420"/>
                        </a:lnSpc>
                        <a:spcBef>
                          <a:spcPct val="0"/>
                        </a:spcBef>
                      </a:pP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Clear</a:t>
                      </a:r>
                      <a:r>
                        <a:rPr sz="170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?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It</a:t>
                      </a:r>
                      <a:r>
                        <a:rPr sz="170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170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very</a:t>
                      </a:r>
                      <a:r>
                        <a:rPr sz="1700" spc="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important</a:t>
                      </a:r>
                      <a:r>
                        <a:rPr sz="170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536D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36D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36D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36D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9" name="textbox 79"/>
          <p:cNvSpPr/>
          <p:nvPr/>
        </p:nvSpPr>
        <p:spPr>
          <a:xfrm>
            <a:off x="47094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  <p:sp>
        <p:nvSpPr>
          <p:cNvPr id="80" name="textbox 80"/>
          <p:cNvSpPr/>
          <p:nvPr/>
        </p:nvSpPr>
        <p:spPr>
          <a:xfrm>
            <a:off x="5133771" y="756615"/>
            <a:ext cx="1605914" cy="35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2"/>
          <p:cNvSpPr/>
          <p:nvPr/>
        </p:nvSpPr>
        <p:spPr>
          <a:xfrm>
            <a:off x="4131313" y="2032864"/>
            <a:ext cx="7117715" cy="391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695"/>
              </a:lnSpc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know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perfect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play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game</a:t>
            </a:r>
            <a:endParaRPr lang="en-US" altLang="en-US" sz="2000"/>
          </a:p>
          <a:p>
            <a:pPr marL="20320" algn="l" rtl="0" eaLnBrk="0">
              <a:lnSpc>
                <a:spcPct val="157000"/>
              </a:lnSpc>
              <a:spcBef>
                <a:spcPts val="10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called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“</a:t>
            </a:r>
            <a:r>
              <a:rPr sz="20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Finger</a:t>
            </a:r>
            <a:r>
              <a:rPr sz="2000" u="sng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r>
              <a:rPr sz="2000" u="sng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okay?</a:t>
            </a:r>
            <a:endParaRPr lang="en-US" altLang="en-US" sz="2000"/>
          </a:p>
          <a:p>
            <a:pPr marL="535305" algn="l" rtl="0" eaLnBrk="0">
              <a:lnSpc>
                <a:spcPts val="2695"/>
              </a:lnSpc>
              <a:spcBef>
                <a:spcPts val="755"/>
              </a:spcBef>
            </a:pP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When I show six fingers, you read the word “six” . W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hen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endParaRPr lang="en-US" altLang="en-US" sz="2000"/>
          </a:p>
          <a:p>
            <a:pPr marL="12700" indent="11430" algn="l" rtl="0" eaLnBrk="0">
              <a:lnSpc>
                <a:spcPct val="159000"/>
              </a:lnSpc>
              <a:spcBef>
                <a:spcPts val="15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fingers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20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 . </a:t>
            </a:r>
            <a:r>
              <a:rPr sz="14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 </a:t>
            </a:r>
            <a:r>
              <a:rPr sz="1400" spc="2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边说边指黑板上的单词</a:t>
            </a:r>
            <a:r>
              <a:rPr sz="14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Understand?</a:t>
            </a:r>
            <a:endParaRPr lang="en-US" altLang="en-US" sz="2000"/>
          </a:p>
          <a:p>
            <a:pPr marL="473710" algn="l" rtl="0" eaLnBrk="0">
              <a:lnSpc>
                <a:spcPts val="2695"/>
              </a:lnSpc>
              <a:spcBef>
                <a:spcPts val="425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 </a:t>
            </a:r>
            <a:r>
              <a:rPr sz="1500" spc="4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伸出手指</a:t>
            </a:r>
            <a:r>
              <a:rPr sz="15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--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quick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400" spc="4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伸出手指</a:t>
            </a:r>
            <a:r>
              <a:rPr sz="14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---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200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...Let’s</a:t>
            </a:r>
            <a:endParaRPr lang="en-US" altLang="en-US" sz="2000"/>
          </a:p>
          <a:p>
            <a:pPr marL="24130" algn="l" rtl="0" eaLnBrk="0">
              <a:lnSpc>
                <a:spcPts val="3630"/>
              </a:lnSpc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speed</a:t>
            </a:r>
            <a:r>
              <a:rPr sz="2000" spc="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up</a:t>
            </a:r>
            <a:r>
              <a:rPr sz="2000" spc="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可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逐步加速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ten, nine ...</a:t>
            </a:r>
            <a:endParaRPr lang="en-US" altLang="en-US" sz="2000"/>
          </a:p>
          <a:p>
            <a:pPr marL="20955" indent="507365" algn="l" rtl="0" eaLnBrk="0">
              <a:lnSpc>
                <a:spcPct val="146000"/>
              </a:lnSpc>
              <a:spcBef>
                <a:spcPts val="375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did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job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point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each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4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(若前面</a:t>
            </a:r>
            <a:r>
              <a:rPr sz="1400" spc="3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设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计 </a:t>
            </a:r>
            <a:r>
              <a:rPr sz="1400" spc="-7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了分组，  在此处可加分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1400"/>
          </a:p>
        </p:txBody>
      </p:sp>
      <p:sp>
        <p:nvSpPr>
          <p:cNvPr id="83" name="textbox 83"/>
          <p:cNvSpPr/>
          <p:nvPr/>
        </p:nvSpPr>
        <p:spPr>
          <a:xfrm>
            <a:off x="34775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  <p:sp>
        <p:nvSpPr>
          <p:cNvPr id="84" name="textbox 84"/>
          <p:cNvSpPr/>
          <p:nvPr/>
        </p:nvSpPr>
        <p:spPr>
          <a:xfrm>
            <a:off x="4472939" y="492455"/>
            <a:ext cx="2550795" cy="145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2700" algn="l" rtl="0" eaLnBrk="0">
              <a:lnSpc>
                <a:spcPts val="2375"/>
              </a:lnSpc>
              <a:spcBef>
                <a:spcPts val="515"/>
              </a:spcBef>
            </a:pPr>
            <a:r>
              <a:rPr sz="17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Step</a:t>
            </a:r>
            <a:r>
              <a:rPr sz="1700" spc="34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700" spc="34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3:</a:t>
            </a:r>
            <a:r>
              <a:rPr sz="1700" spc="31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7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Practice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800"/>
          </a:p>
          <a:p>
            <a:pPr marL="13335" algn="l" rtl="0" eaLnBrk="0">
              <a:lnSpc>
                <a:spcPts val="2375"/>
              </a:lnSpc>
              <a:spcBef>
                <a:spcPts val="5"/>
              </a:spcBef>
            </a:pPr>
            <a:r>
              <a:rPr sz="1700" spc="8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词汇操练</a:t>
            </a:r>
            <a:r>
              <a:rPr sz="1700" spc="4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4795837" y="505155"/>
            <a:ext cx="6570345" cy="5083797"/>
            <a:chExt cx="6570345" cy="5083797"/>
          </a:xfrm>
        </p:grpSpPr>
        <p:pic>
          <p:nvPicPr>
            <p:cNvPr id="87" name="picture 8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861682"/>
              <a:ext cx="6570345" cy="4222115"/>
            </a:xfrm>
            <a:prstGeom prst="rect">
              <a:avLst/>
            </a:prstGeom>
          </p:spPr>
        </p:pic>
        <p:sp>
          <p:nvSpPr>
            <p:cNvPr id="88" name="textbox 88"/>
            <p:cNvSpPr/>
            <p:nvPr/>
          </p:nvSpPr>
          <p:spPr>
            <a:xfrm>
              <a:off x="84874" y="-12700"/>
              <a:ext cx="6402070" cy="50342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000"/>
                </a:lnSpc>
              </a:pPr>
              <a:endParaRPr lang="en-US" altLang="en-US" sz="100"/>
            </a:p>
            <a:p>
              <a:pPr marL="549910" algn="l" rtl="0" eaLnBrk="0">
                <a:lnSpc>
                  <a:spcPct val="95000"/>
                </a:lnSpc>
              </a:pPr>
              <a:r>
                <a:rPr sz="2300" spc="10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4.</a:t>
              </a:r>
              <a:r>
                <a:rPr sz="2300" spc="1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300" spc="10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组织语</a:t>
              </a:r>
              <a:endParaRPr lang="en-US" altLang="en-US" sz="2300"/>
            </a:p>
            <a:p>
              <a:pPr algn="l" rtl="0" eaLnBrk="0">
                <a:lnSpc>
                  <a:spcPct val="132000"/>
                </a:lnSpc>
              </a:pPr>
              <a:endParaRPr lang="en-US" altLang="en-US" sz="1000"/>
            </a:p>
            <a:p>
              <a:pPr algn="l" rtl="0" eaLnBrk="0">
                <a:lnSpc>
                  <a:spcPct val="133000"/>
                </a:lnSpc>
              </a:pPr>
              <a:endParaRPr lang="en-US" altLang="en-US" sz="1000"/>
            </a:p>
            <a:p>
              <a:pPr algn="l" rtl="0" eaLnBrk="0">
                <a:lnSpc>
                  <a:spcPct val="133000"/>
                </a:lnSpc>
              </a:pPr>
              <a:endParaRPr lang="en-US" altLang="en-US" sz="1000"/>
            </a:p>
            <a:p>
              <a:pPr marL="94615" algn="l" rtl="0" eaLnBrk="0">
                <a:lnSpc>
                  <a:spcPts val="2105"/>
                </a:lnSpc>
                <a:spcBef>
                  <a:spcPts val="460"/>
                </a:spcBef>
              </a:pPr>
              <a:r>
                <a:rPr sz="1500" spc="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Step</a:t>
              </a:r>
              <a:r>
                <a:rPr sz="1500" spc="32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1500" spc="32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3:</a:t>
              </a:r>
              <a:r>
                <a:rPr sz="1500" spc="29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1500" spc="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Practice</a:t>
              </a:r>
              <a:endParaRPr lang="en-US" altLang="en-US" sz="1500"/>
            </a:p>
            <a:p>
              <a:pPr marL="83820" algn="l" rtl="0" eaLnBrk="0">
                <a:lnSpc>
                  <a:spcPts val="2105"/>
                </a:lnSpc>
                <a:spcBef>
                  <a:spcPts val="1095"/>
                </a:spcBef>
              </a:pPr>
              <a:r>
                <a:rPr sz="1500" spc="1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句型操练：</a:t>
              </a:r>
              <a:r>
                <a:rPr sz="1500" spc="10"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   </a:t>
              </a:r>
              <a:r>
                <a:rPr sz="1500" spc="0"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1500" spc="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(造句)</a:t>
              </a:r>
              <a:endParaRPr lang="en-US" altLang="en-US" sz="1500"/>
            </a:p>
            <a:p>
              <a:pPr marL="524510" algn="l" rtl="0" eaLnBrk="0">
                <a:lnSpc>
                  <a:spcPts val="2420"/>
                </a:lnSpc>
                <a:spcBef>
                  <a:spcPts val="1030"/>
                </a:spcBef>
              </a:pP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Well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,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let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’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strike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while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iron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is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hot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 (</a:t>
              </a:r>
              <a:r>
                <a:rPr sz="1700" spc="11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过渡</a:t>
              </a:r>
              <a:r>
                <a:rPr sz="1700" spc="1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句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)</a:t>
              </a:r>
              <a:endParaRPr lang="en-US" altLang="en-US" sz="1700"/>
            </a:p>
            <a:p>
              <a:pPr marL="12700" indent="462915" algn="l" rtl="0" eaLnBrk="0">
                <a:lnSpc>
                  <a:spcPct val="162000"/>
                </a:lnSpc>
                <a:spcBef>
                  <a:spcPts val="60"/>
                </a:spcBef>
              </a:pP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This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time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,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work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in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pairs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to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make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some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sentences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by</a:t>
              </a:r>
              <a:r>
                <a:rPr sz="1700" spc="4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using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 word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and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sentence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structure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on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blackboard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.    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(指黑板)  </a:t>
              </a:r>
              <a:r>
                <a:rPr sz="1700" spc="25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2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minutes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for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you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.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Have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you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got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it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?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Okay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,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let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’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start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.    </a:t>
              </a:r>
              <a:r>
                <a:rPr sz="1700" spc="16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(停顿巡</a:t>
              </a:r>
              <a:r>
                <a:rPr sz="1700" spc="14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视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) 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Stop</a:t>
              </a:r>
              <a:r>
                <a:rPr sz="1700" spc="25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here</a:t>
              </a:r>
              <a:r>
                <a:rPr sz="1700" spc="24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</a:t>
              </a:r>
              <a:endParaRPr lang="en-US" altLang="en-US" sz="1700"/>
            </a:p>
            <a:p>
              <a:pPr marL="470535" algn="l" rtl="0" eaLnBrk="0">
                <a:lnSpc>
                  <a:spcPts val="2420"/>
                </a:lnSpc>
                <a:spcBef>
                  <a:spcPts val="435"/>
                </a:spcBef>
              </a:pP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Any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volunteer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?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Cindy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and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your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deskmate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,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please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Well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done</a:t>
              </a:r>
              <a:r>
                <a:rPr sz="1700" spc="29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!</a:t>
              </a:r>
              <a:r>
                <a:rPr sz="1700" spc="22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I</a:t>
              </a:r>
              <a:endParaRPr lang="en-US" altLang="en-US" sz="1700"/>
            </a:p>
            <a:p>
              <a:pPr marL="13335" indent="4445" algn="l" rtl="0" eaLnBrk="0">
                <a:lnSpc>
                  <a:spcPct val="161000"/>
                </a:lnSpc>
                <a:spcBef>
                  <a:spcPts val="20"/>
                </a:spcBef>
              </a:pP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like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your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voice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But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please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pay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attention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to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this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sentence</a:t>
              </a:r>
              <a:r>
                <a:rPr sz="1700" spc="33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u="sng" spc="33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“</a:t>
              </a:r>
              <a:r>
                <a:rPr sz="1700" u="sng" spc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There</a:t>
              </a:r>
              <a:r>
                <a:rPr sz="1700" u="sng" spc="22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u="sng" spc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are</a:t>
              </a:r>
              <a:r>
                <a:rPr sz="1700" spc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u="sng" spc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ten</a:t>
              </a:r>
              <a:r>
                <a:rPr sz="1700" u="sng" spc="10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u="sng" spc="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desks</a:t>
              </a:r>
              <a:r>
                <a:rPr sz="1700" u="sng" spc="10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.”</a:t>
              </a:r>
              <a:r>
                <a:rPr sz="1700" spc="100">
                  <a:solidFill>
                    <a:srgbClr val="FF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1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.   </a:t>
              </a:r>
              <a:r>
                <a:rPr sz="1700" spc="1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(可设置纠错) 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Sit</a:t>
              </a:r>
              <a:r>
                <a:rPr sz="1700" spc="1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down</a:t>
              </a:r>
              <a:r>
                <a:rPr sz="1700" spc="1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,</a:t>
              </a:r>
              <a:r>
                <a:rPr sz="1700" spc="4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</a:t>
              </a:r>
              <a:r>
                <a:rPr sz="170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please.</a:t>
              </a:r>
              <a:endParaRPr lang="en-US" altLang="en-US" sz="1700"/>
            </a:p>
          </p:txBody>
        </p:sp>
      </p:grpSp>
      <p:sp>
        <p:nvSpPr>
          <p:cNvPr id="89" name="textbox 89"/>
          <p:cNvSpPr/>
          <p:nvPr/>
        </p:nvSpPr>
        <p:spPr>
          <a:xfrm>
            <a:off x="34775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textbox 92"/>
          <p:cNvSpPr/>
          <p:nvPr/>
        </p:nvSpPr>
        <p:spPr>
          <a:xfrm>
            <a:off x="4652569" y="1866341"/>
            <a:ext cx="6570980" cy="3639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indent="269240" algn="l" rtl="0" eaLnBrk="0">
              <a:lnSpc>
                <a:spcPct val="139000"/>
              </a:lnSpc>
            </a:pPr>
            <a:r>
              <a:rPr sz="1700" spc="27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小组调查：</a:t>
            </a:r>
            <a:r>
              <a:rPr sz="1700" spc="27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practiced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sentences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 many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challenging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task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7780" indent="262890" algn="l" rtl="0" eaLnBrk="0">
              <a:lnSpc>
                <a:spcPct val="158000"/>
              </a:lnSpc>
              <a:spcBef>
                <a:spcPts val="7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groups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28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survey</a:t>
            </a:r>
            <a:r>
              <a:rPr sz="1700" spc="28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think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following</a:t>
            </a:r>
            <a:r>
              <a:rPr sz="1700" spc="2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topic</a:t>
            </a:r>
            <a:r>
              <a:rPr sz="1700" spc="2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“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things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bag</a:t>
            </a:r>
            <a:r>
              <a:rPr sz="1700" u="sng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29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2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 .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Think about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answer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while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then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share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ideas</a:t>
            </a:r>
            <a:r>
              <a:rPr sz="1700" spc="4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 group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members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1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5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minutes</a:t>
            </a:r>
            <a:r>
              <a:rPr sz="1700" spc="1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right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1700"/>
          </a:p>
          <a:p>
            <a:pPr marL="19050" indent="316230" algn="l" rtl="0" eaLnBrk="0">
              <a:lnSpc>
                <a:spcPct val="158000"/>
              </a:lnSpc>
              <a:spcBef>
                <a:spcPts val="5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up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Any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volunteer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William</a:t>
            </a:r>
            <a:r>
              <a:rPr sz="1700" spc="1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1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Well</a:t>
            </a:r>
            <a:r>
              <a:rPr sz="1700" spc="1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done</a:t>
            </a:r>
            <a:r>
              <a:rPr sz="1700" spc="1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u="sng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u="sng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five</a:t>
            </a:r>
            <a:r>
              <a:rPr sz="1700" u="sng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books</a:t>
            </a:r>
            <a:r>
              <a:rPr sz="1700" u="sng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u="sng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u="sng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schoolbag</a:t>
            </a:r>
            <a:r>
              <a:rPr sz="1700" u="sng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可概括学生的话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give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him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great applause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point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</p:txBody>
      </p:sp>
      <p:sp>
        <p:nvSpPr>
          <p:cNvPr id="93" name="textbox 93"/>
          <p:cNvSpPr/>
          <p:nvPr/>
        </p:nvSpPr>
        <p:spPr>
          <a:xfrm>
            <a:off x="34775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  <p:sp>
        <p:nvSpPr>
          <p:cNvPr id="94" name="textbox 94"/>
          <p:cNvSpPr/>
          <p:nvPr/>
        </p:nvSpPr>
        <p:spPr>
          <a:xfrm>
            <a:off x="4997418" y="680415"/>
            <a:ext cx="2102485" cy="1102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509270" algn="l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  <a:p>
            <a:pPr algn="l" rtl="0" eaLnBrk="0">
              <a:lnSpc>
                <a:spcPct val="137000"/>
              </a:lnSpc>
            </a:pPr>
            <a:endParaRPr lang="en-US" altLang="en-US" sz="1000"/>
          </a:p>
          <a:p>
            <a:pPr algn="l" rtl="0" eaLnBrk="0">
              <a:lnSpc>
                <a:spcPct val="138000"/>
              </a:lnSpc>
            </a:pPr>
            <a:endParaRPr lang="en-US" altLang="en-US" sz="1000"/>
          </a:p>
          <a:p>
            <a:pPr algn="l" rtl="0" eaLnBrk="0">
              <a:lnSpc>
                <a:spcPct val="126000"/>
              </a:lnSpc>
            </a:pPr>
            <a:endParaRPr lang="en-US" altLang="en-US" sz="300"/>
          </a:p>
          <a:p>
            <a:pPr marL="12700" algn="l" rtl="0" eaLnBrk="0">
              <a:lnSpc>
                <a:spcPts val="2105"/>
              </a:lnSpc>
              <a:spcBef>
                <a:spcPts val="5"/>
              </a:spcBef>
            </a:pP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Step</a:t>
            </a:r>
            <a:r>
              <a:rPr sz="1500" spc="38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3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4:</a:t>
            </a:r>
            <a:r>
              <a:rPr sz="1500" spc="37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Production</a:t>
            </a:r>
            <a:endParaRPr lang="en-US" altLang="en-US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textbox 97"/>
          <p:cNvSpPr/>
          <p:nvPr/>
        </p:nvSpPr>
        <p:spPr>
          <a:xfrm>
            <a:off x="4345406" y="492455"/>
            <a:ext cx="7162800" cy="556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marL="1085215" algn="l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组织语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言</a:t>
            </a:r>
            <a:endParaRPr lang="en-US" altLang="en-US" sz="2300"/>
          </a:p>
          <a:p>
            <a:pPr algn="l" rtl="0" eaLnBrk="0">
              <a:lnSpc>
                <a:spcPct val="185000"/>
              </a:lnSpc>
            </a:pPr>
            <a:endParaRPr lang="en-US" altLang="en-US" sz="1000"/>
          </a:p>
          <a:p>
            <a:pPr marL="427990" algn="l" rtl="0" eaLnBrk="0">
              <a:lnSpc>
                <a:spcPts val="2105"/>
              </a:lnSpc>
              <a:spcBef>
                <a:spcPts val="450"/>
              </a:spcBef>
            </a:pP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Step</a:t>
            </a:r>
            <a:r>
              <a:rPr sz="1500" spc="38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3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5:</a:t>
            </a:r>
            <a:r>
              <a:rPr sz="1500" spc="38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Summary</a:t>
            </a:r>
            <a:r>
              <a:rPr sz="1500" spc="38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38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&amp;</a:t>
            </a:r>
            <a:r>
              <a:rPr sz="1500" spc="35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0">
                <a:ln w="3175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homework</a:t>
            </a:r>
            <a:endParaRPr lang="en-US" altLang="en-US" sz="1500"/>
          </a:p>
          <a:p>
            <a:pPr marL="18415" indent="403225" algn="l" rtl="0" eaLnBrk="0">
              <a:lnSpc>
                <a:spcPct val="148000"/>
              </a:lnSpc>
              <a:spcBef>
                <a:spcPts val="55"/>
              </a:spcBef>
            </a:pPr>
            <a:r>
              <a:rPr sz="1500" spc="17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小结：</a:t>
            </a:r>
            <a:r>
              <a:rPr sz="1500" spc="17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flies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almost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over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would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like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 little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teacher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brief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summary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Zoe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 learned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talk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r>
              <a:rPr sz="1700" spc="39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conclusion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point</a:t>
            </a:r>
            <a:r>
              <a:rPr sz="1700" spc="3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endParaRPr lang="en-US" altLang="en-US" sz="1700"/>
          </a:p>
          <a:p>
            <a:pPr marL="18415" algn="l" rtl="0" eaLnBrk="0">
              <a:lnSpc>
                <a:spcPts val="1270"/>
              </a:lnSpc>
              <a:spcBef>
                <a:spcPts val="159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7145" indent="401955" algn="l" rtl="0" eaLnBrk="0">
              <a:lnSpc>
                <a:spcPct val="149000"/>
              </a:lnSpc>
              <a:spcBef>
                <a:spcPts val="190"/>
              </a:spcBef>
            </a:pPr>
            <a:r>
              <a:rPr sz="1500" spc="110">
                <a:ln w="3175" cap="flat" cmpd="sng">
                  <a:solidFill>
                    <a:srgbClr val="00B05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情感升华：</a:t>
            </a:r>
            <a:r>
              <a:rPr sz="1500" spc="11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forget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Learning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English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just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inside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class. It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life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fun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</a:t>
            </a:r>
            <a:r>
              <a:rPr sz="1500" spc="10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(万能模</a:t>
            </a:r>
            <a:r>
              <a:rPr sz="1500" spc="9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)</a:t>
            </a:r>
            <a:endParaRPr lang="en-US" altLang="en-US" sz="1500"/>
          </a:p>
          <a:p>
            <a:pPr marL="19685" indent="401320" algn="l" rtl="0" eaLnBrk="0">
              <a:lnSpc>
                <a:spcPct val="145000"/>
              </a:lnSpc>
              <a:spcBef>
                <a:spcPts val="465"/>
              </a:spcBef>
            </a:pPr>
            <a:r>
              <a:rPr sz="1500" spc="240">
                <a:ln w="3175" cap="flat" cmpd="sng">
                  <a:solidFill>
                    <a:srgbClr val="3C7BFC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作业：</a:t>
            </a:r>
            <a:r>
              <a:rPr sz="1500" spc="24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homework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finish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exercise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book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first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Then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search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more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r>
              <a:rPr sz="1700" spc="3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Internet</a:t>
            </a:r>
            <a:r>
              <a:rPr sz="1700" spc="3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1700" spc="2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much for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2700" indent="407670" algn="l" rtl="0" eaLnBrk="0">
              <a:lnSpc>
                <a:spcPct val="135000"/>
              </a:lnSpc>
              <a:spcBef>
                <a:spcPts val="190"/>
              </a:spcBef>
            </a:pPr>
            <a:r>
              <a:rPr sz="1500" spc="270">
                <a:ln w="3175" cap="flat" cmpd="sng">
                  <a:solidFill>
                    <a:srgbClr val="00B05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得分总结：</a:t>
            </a:r>
            <a:r>
              <a:rPr sz="1500" spc="27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winner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Both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2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2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winners</a:t>
            </a:r>
            <a:r>
              <a:rPr sz="1700" spc="3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Congratulations</a:t>
            </a:r>
            <a:r>
              <a:rPr sz="1700" spc="3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1700"/>
          </a:p>
          <a:p>
            <a:pPr algn="l" rtl="0" eaLnBrk="0">
              <a:lnSpc>
                <a:spcPct val="116000"/>
              </a:lnSpc>
            </a:pPr>
            <a:endParaRPr lang="en-US" altLang="en-US" sz="400"/>
          </a:p>
          <a:p>
            <a:pPr marL="476885" algn="l" rtl="0" eaLnBrk="0">
              <a:lnSpc>
                <a:spcPts val="2420"/>
              </a:lnSpc>
              <a:spcBef>
                <a:spcPct val="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over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Goodbye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next</a:t>
            </a:r>
            <a:r>
              <a:rPr sz="1700" spc="1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</p:txBody>
      </p:sp>
      <p:sp>
        <p:nvSpPr>
          <p:cNvPr id="98" name="textbox 98"/>
          <p:cNvSpPr/>
          <p:nvPr/>
        </p:nvSpPr>
        <p:spPr>
          <a:xfrm>
            <a:off x="347751" y="15728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textbox 101"/>
          <p:cNvSpPr/>
          <p:nvPr/>
        </p:nvSpPr>
        <p:spPr>
          <a:xfrm>
            <a:off x="7412018" y="1834480"/>
            <a:ext cx="1191894" cy="389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870"/>
              </a:lnSpc>
            </a:pPr>
            <a:r>
              <a:rPr sz="2000" b="1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My</a:t>
            </a:r>
            <a:r>
              <a:rPr sz="200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1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thin</a:t>
            </a:r>
            <a:r>
              <a:rPr sz="2000" b="1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g</a:t>
            </a:r>
            <a:r>
              <a:rPr sz="20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</a:t>
            </a:r>
            <a:endParaRPr lang="en-US" altLang="en-US" sz="2000"/>
          </a:p>
        </p:txBody>
      </p:sp>
      <p:sp>
        <p:nvSpPr>
          <p:cNvPr id="102" name="textbox 102"/>
          <p:cNvSpPr/>
          <p:nvPr/>
        </p:nvSpPr>
        <p:spPr>
          <a:xfrm>
            <a:off x="5179771" y="2651252"/>
            <a:ext cx="765175" cy="204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8415" algn="l" rtl="0" eaLnBrk="0">
              <a:lnSpc>
                <a:spcPts val="2575"/>
              </a:lnSpc>
            </a:pPr>
            <a:r>
              <a:rPr sz="1700" b="1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penci</a:t>
            </a:r>
            <a:r>
              <a:rPr sz="1700" b="1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l</a:t>
            </a:r>
            <a:endParaRPr lang="en-US" altLang="en-US" sz="1700"/>
          </a:p>
          <a:p>
            <a:pPr marL="18415" indent="-5715" algn="l" rtl="0" eaLnBrk="0">
              <a:lnSpc>
                <a:spcPct val="218000"/>
              </a:lnSpc>
              <a:spcBef>
                <a:spcPts val="10"/>
              </a:spcBef>
            </a:pPr>
            <a:r>
              <a:rPr sz="1700" b="1" spc="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cray</a:t>
            </a:r>
            <a:r>
              <a:rPr sz="1700" b="1" spc="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1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r>
              <a:rPr sz="17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b="1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bo</a:t>
            </a:r>
            <a:r>
              <a:rPr sz="1700" b="1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r>
              <a:rPr sz="17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</a:t>
            </a:r>
            <a:r>
              <a:rPr sz="1700" b="1" spc="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boo</a:t>
            </a:r>
            <a:r>
              <a:rPr sz="1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k</a:t>
            </a:r>
            <a:endParaRPr lang="en-US" altLang="en-US" sz="1700"/>
          </a:p>
        </p:txBody>
      </p:sp>
      <p:sp>
        <p:nvSpPr>
          <p:cNvPr id="103" name="textbox 103"/>
          <p:cNvSpPr/>
          <p:nvPr/>
        </p:nvSpPr>
        <p:spPr>
          <a:xfrm>
            <a:off x="6087998" y="2651252"/>
            <a:ext cx="774700" cy="90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575"/>
              </a:lnSpc>
            </a:pPr>
            <a:r>
              <a:rPr sz="1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toy</a:t>
            </a:r>
            <a:r>
              <a:rPr sz="1700" spc="3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car</a:t>
            </a:r>
            <a:endParaRPr lang="en-US" altLang="en-US" sz="1700"/>
          </a:p>
          <a:p>
            <a:pPr marL="50165" algn="l" rtl="0" eaLnBrk="0">
              <a:lnSpc>
                <a:spcPts val="4320"/>
              </a:lnSpc>
            </a:pPr>
            <a:r>
              <a:rPr sz="1700" b="1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penci</a:t>
            </a:r>
            <a:r>
              <a:rPr sz="1700" b="1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l</a:t>
            </a:r>
            <a:endParaRPr lang="en-US" altLang="en-US" sz="1700"/>
          </a:p>
        </p:txBody>
      </p:sp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7843837" y="2662237"/>
          <a:ext cx="2423159" cy="1208404"/>
        </p:xfrm>
        <a:graphic>
          <a:graphicData uri="http://schemas.openxmlformats.org/drawingml/2006/table">
            <a:tbl>
              <a:tblPr/>
              <a:tblGrid>
                <a:gridCol w="2423159"/>
              </a:tblGrid>
              <a:tr h="1195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8000"/>
                        </a:lnSpc>
                      </a:pPr>
                      <a:endParaRPr lang="en-US" altLang="en-US" sz="100"/>
                    </a:p>
                    <a:p>
                      <a:pPr marL="109220" algn="l" rtl="0" eaLnBrk="0">
                        <a:lnSpc>
                          <a:spcPct val="109000"/>
                        </a:lnSpc>
                        <a:spcBef>
                          <a:spcPct val="0"/>
                        </a:spcBef>
                      </a:pPr>
                      <a:r>
                        <a:rPr sz="1700" b="1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Oh</a:t>
                      </a:r>
                      <a:r>
                        <a:rPr sz="1700" b="1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,</a:t>
                      </a:r>
                      <a:r>
                        <a:rPr sz="170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my</a:t>
                      </a:r>
                      <a:r>
                        <a:rPr sz="170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bag</a:t>
                      </a:r>
                      <a:r>
                        <a:rPr sz="1700" b="1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r>
                        <a:rPr sz="17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       </a:t>
                      </a:r>
                      <a:r>
                        <a:rPr sz="1700" b="1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No</a:t>
                      </a:r>
                      <a:r>
                        <a:rPr sz="1700" b="1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,</a:t>
                      </a:r>
                      <a:r>
                        <a:rPr sz="170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it</a:t>
                      </a:r>
                      <a:r>
                        <a:rPr sz="1700" b="1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’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r>
                        <a:rPr sz="170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not</a:t>
                      </a:r>
                      <a:r>
                        <a:rPr sz="170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your</a:t>
                      </a:r>
                      <a:r>
                        <a:rPr sz="17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</a:t>
                      </a:r>
                      <a:r>
                        <a:rPr sz="17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bag</a:t>
                      </a:r>
                      <a:r>
                        <a:rPr sz="1700" b="1" spc="2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lang="en-US" altLang="en-US" sz="1700"/>
                    </a:p>
                    <a:p>
                      <a:pPr marL="302260" algn="l" rtl="0" eaLnBrk="0">
                        <a:lnSpc>
                          <a:spcPts val="2365"/>
                        </a:lnSpc>
                      </a:pPr>
                      <a:r>
                        <a:rPr sz="16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It</a:t>
                      </a:r>
                      <a:r>
                        <a:rPr sz="1600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600" b="1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’</a:t>
                      </a:r>
                      <a:r>
                        <a:rPr sz="16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r>
                        <a:rPr sz="1600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600" b="1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</a:t>
                      </a:r>
                      <a:r>
                        <a:rPr sz="1600" b="1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y</a:t>
                      </a:r>
                      <a:r>
                        <a:rPr sz="1600" spc="11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600" b="1" spc="0">
                          <a:solidFill>
                            <a:srgbClr val="D9D9D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bag</a:t>
                      </a:r>
                      <a:r>
                        <a:rPr sz="1600" b="1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lang="en-US" altLang="en-US" sz="1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5" name="textbox 105"/>
          <p:cNvSpPr/>
          <p:nvPr/>
        </p:nvSpPr>
        <p:spPr>
          <a:xfrm>
            <a:off x="6112357" y="4297171"/>
            <a:ext cx="521334" cy="353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575"/>
              </a:lnSpc>
            </a:pPr>
            <a:r>
              <a:rPr sz="1700" b="1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rule</a:t>
            </a:r>
            <a:r>
              <a:rPr sz="1700" b="1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endParaRPr lang="en-US" altLang="en-US" sz="17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105400" y="1371600"/>
            <a:ext cx="5463540" cy="3547871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623341" y="1420469"/>
            <a:ext cx="3521709" cy="443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32740" algn="l" rtl="0" eaLnBrk="0">
              <a:lnSpc>
                <a:spcPts val="2420"/>
              </a:lnSpc>
            </a:pP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Numbers</a:t>
            </a:r>
            <a:endParaRPr lang="en-US" altLang="en-US" sz="1700"/>
          </a:p>
          <a:p>
            <a:pPr marL="292100" algn="l" rtl="0" eaLnBrk="0">
              <a:lnSpc>
                <a:spcPct val="100000"/>
              </a:lnSpc>
              <a:spcBef>
                <a:spcPts val="113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61925" indent="82550" algn="l" rtl="0" eaLnBrk="0">
              <a:lnSpc>
                <a:spcPct val="158000"/>
              </a:lnSpc>
              <a:spcBef>
                <a:spcPts val="14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Six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seven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eight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nine</a:t>
            </a:r>
            <a:r>
              <a:rPr sz="17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     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endParaRPr lang="en-US" altLang="en-US" sz="1700"/>
          </a:p>
          <a:p>
            <a:pPr marL="12700" indent="163830" algn="l" rtl="0" eaLnBrk="0">
              <a:lnSpc>
                <a:spcPct val="158000"/>
              </a:lnSpc>
              <a:spcBef>
                <a:spcPts val="35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 are  six</a:t>
            </a:r>
            <a:r>
              <a:rPr sz="1700" spc="1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eggs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239395" algn="l" rtl="0" eaLnBrk="0">
              <a:lnSpc>
                <a:spcPct val="100000"/>
              </a:lnSpc>
              <a:spcBef>
                <a:spcPts val="1110"/>
              </a:spcBef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30810" algn="l" rtl="0" eaLnBrk="0">
              <a:lnSpc>
                <a:spcPct val="97000"/>
              </a:lnSpc>
              <a:spcBef>
                <a:spcPts val="118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6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设计成词汇教学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30810" algn="l" rtl="0" eaLnBrk="0">
              <a:lnSpc>
                <a:spcPct val="100000"/>
              </a:lnSpc>
              <a:spcBef>
                <a:spcPts val="1205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设置适当的互动环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130810" algn="l" rtl="0" eaLnBrk="0">
              <a:lnSpc>
                <a:spcPct val="99000"/>
              </a:lnSpc>
            </a:pP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行板书设计。</a:t>
            </a:r>
            <a:endParaRPr lang="en-US" altLang="en-US" sz="1700"/>
          </a:p>
        </p:txBody>
      </p:sp>
      <p:sp>
        <p:nvSpPr>
          <p:cNvPr id="108" name="textbox 108"/>
          <p:cNvSpPr/>
          <p:nvPr/>
        </p:nvSpPr>
        <p:spPr>
          <a:xfrm>
            <a:off x="7096759" y="5793765"/>
            <a:ext cx="4483734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6510" algn="l" rtl="0" eaLnBrk="0">
              <a:lnSpc>
                <a:spcPts val="1915"/>
              </a:lnSpc>
            </a:pPr>
            <a:r>
              <a:rPr sz="1400" spc="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Tips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: 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想看如何将不同的题本声情并茂的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“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表演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“</a:t>
            </a:r>
            <a:r>
              <a:rPr sz="1400" spc="-2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出来？ 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请看</a:t>
            </a:r>
            <a:endParaRPr lang="en-US" altLang="en-US" sz="1400"/>
          </a:p>
          <a:p>
            <a:pPr marL="12700" algn="l" rtl="0" eaLnBrk="0">
              <a:lnSpc>
                <a:spcPts val="2260"/>
              </a:lnSpc>
            </a:pPr>
            <a:r>
              <a:rPr sz="1400" spc="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AAP-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我的课程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补充课程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400" spc="0">
                <a:solidFill>
                  <a:srgbClr val="3C7B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真人出镜高清示范视频。</a:t>
            </a:r>
            <a:endParaRPr lang="en-US" altLang="en-US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18304" y="650240"/>
            <a:ext cx="944892" cy="5417819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9647783" y="452729"/>
            <a:ext cx="937894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第二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篇</a:t>
            </a:r>
            <a:endParaRPr lang="en-US" altLang="en-US" sz="23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5727700" y="2447925"/>
            <a:ext cx="2294890" cy="698500"/>
            <a:chExt cx="2294890" cy="698500"/>
          </a:xfrm>
        </p:grpSpPr>
        <p:pic>
          <p:nvPicPr>
            <p:cNvPr id="114" name="picture 11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294890" cy="698500"/>
            </a:xfrm>
            <a:prstGeom prst="rect">
              <a:avLst/>
            </a:prstGeom>
          </p:spPr>
        </p:pic>
        <p:sp>
          <p:nvSpPr>
            <p:cNvPr id="115" name="textbox 115"/>
            <p:cNvSpPr/>
            <p:nvPr/>
          </p:nvSpPr>
          <p:spPr>
            <a:xfrm>
              <a:off x="-12700" y="-12700"/>
              <a:ext cx="2320925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5499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语法教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5727700" y="5636259"/>
            <a:ext cx="2294890" cy="698500"/>
            <a:chExt cx="2294890" cy="698500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294890" cy="698500"/>
            </a:xfrm>
            <a:prstGeom prst="rect">
              <a:avLst/>
            </a:prstGeom>
          </p:spPr>
        </p:pic>
        <p:sp>
          <p:nvSpPr>
            <p:cNvPr id="117" name="textbox 117"/>
            <p:cNvSpPr/>
            <p:nvPr/>
          </p:nvSpPr>
          <p:spPr>
            <a:xfrm>
              <a:off x="-12700" y="-12700"/>
              <a:ext cx="2320925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5562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9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写作教</a:t>
              </a:r>
              <a:r>
                <a:rPr sz="2300" spc="8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5727700" y="4601209"/>
            <a:ext cx="2275204" cy="698500"/>
            <a:chExt cx="2275204" cy="698500"/>
          </a:xfrm>
        </p:grpSpPr>
        <p:pic>
          <p:nvPicPr>
            <p:cNvPr id="118" name="picture 11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275204" cy="698500"/>
            </a:xfrm>
            <a:prstGeom prst="rect">
              <a:avLst/>
            </a:prstGeom>
          </p:spPr>
        </p:pic>
        <p:sp>
          <p:nvSpPr>
            <p:cNvPr id="119" name="textbox 119"/>
            <p:cNvSpPr/>
            <p:nvPr/>
          </p:nvSpPr>
          <p:spPr>
            <a:xfrm>
              <a:off x="-12700" y="-12700"/>
              <a:ext cx="2300604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6007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7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阅读教</a:t>
              </a:r>
              <a:r>
                <a:rPr sz="2300" spc="3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5727700" y="372109"/>
            <a:ext cx="2274569" cy="698500"/>
            <a:chExt cx="2274569" cy="698500"/>
          </a:xfrm>
        </p:grpSpPr>
        <p:pic>
          <p:nvPicPr>
            <p:cNvPr id="120" name="picture 12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121" name="textbox 121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4546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词汇教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5727700" y="1390650"/>
            <a:ext cx="2274569" cy="698500"/>
            <a:chExt cx="2274569" cy="698500"/>
          </a:xfrm>
        </p:grpSpPr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123" name="textbox 123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4546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语音教</a:t>
              </a: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5727700" y="3524884"/>
            <a:ext cx="2274569" cy="698500"/>
            <a:chExt cx="2274569" cy="698500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274569" cy="698500"/>
            </a:xfrm>
            <a:prstGeom prst="rect">
              <a:avLst/>
            </a:prstGeom>
          </p:spPr>
        </p:pic>
        <p:sp>
          <p:nvSpPr>
            <p:cNvPr id="125" name="textbox 125"/>
            <p:cNvSpPr/>
            <p:nvPr/>
          </p:nvSpPr>
          <p:spPr>
            <a:xfrm>
              <a:off x="-12700" y="-12700"/>
              <a:ext cx="2299970" cy="7537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marL="562610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spc="6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听说教</a:t>
              </a:r>
              <a:r>
                <a:rPr sz="2300" spc="4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学</a:t>
              </a:r>
              <a:endParaRPr lang="en-US" altLang="en-US" sz="2300"/>
            </a:p>
          </p:txBody>
        </p:sp>
      </p:grpSp>
      <p:sp>
        <p:nvSpPr>
          <p:cNvPr id="126" name="textbox 126"/>
          <p:cNvSpPr/>
          <p:nvPr/>
        </p:nvSpPr>
        <p:spPr>
          <a:xfrm>
            <a:off x="1054100" y="3143885"/>
            <a:ext cx="2694305" cy="467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3200" spc="-40">
                <a:solidFill>
                  <a:srgbClr val="16468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6种基础</a:t>
            </a:r>
            <a:r>
              <a:rPr sz="3200" spc="-30">
                <a:solidFill>
                  <a:srgbClr val="16468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课</a:t>
            </a:r>
            <a:r>
              <a:rPr sz="3200" spc="0">
                <a:solidFill>
                  <a:srgbClr val="16468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3200"/>
          </a:p>
        </p:txBody>
      </p:sp>
      <p:pic>
        <p:nvPicPr>
          <p:cNvPr id="127" name="picture 12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257761" y="3343275"/>
            <a:ext cx="3276676" cy="95250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8575675" y="434505"/>
            <a:ext cx="472135" cy="5361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extbox 130"/>
          <p:cNvSpPr/>
          <p:nvPr/>
        </p:nvSpPr>
        <p:spPr>
          <a:xfrm>
            <a:off x="2140864" y="2281974"/>
            <a:ext cx="4266565" cy="200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3556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1.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分析题本--判断课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2300"/>
          </a:p>
          <a:p>
            <a:pPr marL="23495" algn="l" rtl="0" eaLnBrk="0">
              <a:lnSpc>
                <a:spcPts val="3165"/>
              </a:lnSpc>
              <a:spcBef>
                <a:spcPts val="1215"/>
              </a:spcBef>
            </a:pPr>
            <a:r>
              <a:rPr sz="2300" spc="2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2.</a:t>
            </a:r>
            <a:r>
              <a:rPr sz="2300" spc="2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2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搭建框架--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PPP</a:t>
            </a:r>
            <a:r>
              <a:rPr sz="2300" spc="16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/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PWP</a:t>
            </a:r>
            <a:endParaRPr lang="en-US" altLang="en-US" sz="2300"/>
          </a:p>
          <a:p>
            <a:pPr marL="31115" algn="l" rtl="0" eaLnBrk="0">
              <a:lnSpc>
                <a:spcPts val="3165"/>
              </a:lnSpc>
              <a:spcBef>
                <a:spcPts val="1155"/>
              </a:spcBef>
            </a:pP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3.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填充内容--教学设计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(简</a:t>
            </a: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2300"/>
          </a:p>
          <a:p>
            <a:pPr algn="l" rtl="0" eaLnBrk="0">
              <a:lnSpc>
                <a:spcPct val="105000"/>
              </a:lnSpc>
            </a:pPr>
            <a:endParaRPr lang="en-US" altLang="en-US" sz="1300"/>
          </a:p>
          <a:p>
            <a:pPr algn="l" rtl="0" eaLnBrk="0">
              <a:lnSpc>
                <a:spcPct val="13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9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组织话术--逐字</a:t>
            </a:r>
            <a:r>
              <a:rPr sz="2300" spc="7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稿</a:t>
            </a:r>
            <a:endParaRPr lang="en-US" altLang="en-US" sz="2300"/>
          </a:p>
        </p:txBody>
      </p:sp>
      <p:pic>
        <p:nvPicPr>
          <p:cNvPr id="131" name="picture 1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0" y="3124200"/>
            <a:ext cx="2793491" cy="279349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1600200"/>
            <a:ext cx="4034028" cy="3070859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1109827" y="4775999"/>
            <a:ext cx="4982845" cy="1654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311785" algn="l" rtl="0" eaLnBrk="0">
              <a:lnSpc>
                <a:spcPct val="100000"/>
              </a:lnSpc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27000" algn="l" rtl="0" eaLnBrk="0">
              <a:lnSpc>
                <a:spcPct val="97000"/>
              </a:lnSpc>
              <a:spcBef>
                <a:spcPts val="10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" indent="114300" algn="l" rtl="0" eaLnBrk="0">
              <a:lnSpc>
                <a:spcPct val="98000"/>
              </a:lnSpc>
              <a:spcBef>
                <a:spcPts val="190"/>
              </a:spcBef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根据教学内容进行教学设计，体现课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引 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导，呈现新知，操练方法，拓展运用等教</a:t>
            </a:r>
            <a:r>
              <a:rPr sz="1700" spc="3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学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环节；</a:t>
            </a:r>
            <a:endParaRPr lang="en-US" altLang="en-US" sz="1700"/>
          </a:p>
          <a:p>
            <a:pPr marL="127000" algn="l" rtl="0" eaLnBrk="0">
              <a:lnSpc>
                <a:spcPts val="2420"/>
              </a:lnSpc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讲授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0" algn="l" rtl="0" eaLnBrk="0">
              <a:lnSpc>
                <a:spcPct val="99000"/>
              </a:lnSpc>
              <a:spcBef>
                <a:spcPts val="70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结合教学内容进行板书设计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。</a:t>
            </a:r>
            <a:endParaRPr lang="en-US" altLang="en-US" sz="17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119359" y="365759"/>
            <a:ext cx="1290319" cy="997585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1131290" y="1001369"/>
            <a:ext cx="2948304" cy="599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3975" algn="l" rtl="0" eaLnBrk="0">
              <a:lnSpc>
                <a:spcPts val="2420"/>
              </a:lnSpc>
            </a:pP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Adverbs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frequency</a:t>
            </a:r>
            <a:endParaRPr lang="en-US" altLang="en-US" sz="1700"/>
          </a:p>
          <a:p>
            <a:pPr marL="12700" algn="l" rtl="0" eaLnBrk="0">
              <a:lnSpc>
                <a:spcPct val="100000"/>
              </a:lnSpc>
              <a:spcBef>
                <a:spcPts val="5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</p:txBody>
      </p:sp>
      <p:sp>
        <p:nvSpPr>
          <p:cNvPr id="139" name="textbox 139"/>
          <p:cNvSpPr/>
          <p:nvPr/>
        </p:nvSpPr>
        <p:spPr>
          <a:xfrm>
            <a:off x="4983581" y="758139"/>
            <a:ext cx="3068320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1.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分析题本--判断课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型</a:t>
            </a:r>
            <a:endParaRPr lang="en-US" altLang="en-US" sz="2300"/>
          </a:p>
        </p:txBody>
      </p:sp>
      <p:sp>
        <p:nvSpPr>
          <p:cNvPr id="140" name="textbox 140"/>
          <p:cNvSpPr/>
          <p:nvPr/>
        </p:nvSpPr>
        <p:spPr>
          <a:xfrm>
            <a:off x="6194811" y="5650989"/>
            <a:ext cx="1690370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835"/>
              </a:lnSpc>
            </a:pPr>
            <a:r>
              <a:rPr sz="2000" spc="-23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ü </a:t>
            </a:r>
            <a:r>
              <a:rPr sz="2000" spc="-23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注意事项</a:t>
            </a:r>
            <a:r>
              <a:rPr sz="2000" spc="-17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</a:t>
            </a:r>
            <a:endParaRPr lang="en-US" altLang="en-US" sz="2000"/>
          </a:p>
        </p:txBody>
      </p:sp>
      <p:sp>
        <p:nvSpPr>
          <p:cNvPr id="141" name="textbox 141"/>
          <p:cNvSpPr/>
          <p:nvPr/>
        </p:nvSpPr>
        <p:spPr>
          <a:xfrm>
            <a:off x="6194811" y="4492749"/>
            <a:ext cx="141096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835"/>
              </a:lnSpc>
            </a:pPr>
            <a:r>
              <a:rPr sz="2000" spc="-30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ü </a:t>
            </a:r>
            <a:r>
              <a:rPr sz="2000" spc="-3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知识点</a:t>
            </a:r>
            <a:r>
              <a:rPr sz="2000" spc="-25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</a:t>
            </a:r>
            <a:endParaRPr lang="en-US" altLang="en-US" sz="2000"/>
          </a:p>
        </p:txBody>
      </p:sp>
      <p:sp>
        <p:nvSpPr>
          <p:cNvPr id="142" name="textbox 142"/>
          <p:cNvSpPr/>
          <p:nvPr/>
        </p:nvSpPr>
        <p:spPr>
          <a:xfrm>
            <a:off x="6194811" y="2176269"/>
            <a:ext cx="113156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835"/>
              </a:lnSpc>
            </a:pPr>
            <a:r>
              <a:rPr sz="1900" spc="-30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ü </a:t>
            </a:r>
            <a:r>
              <a:rPr sz="1900" spc="-3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课型</a:t>
            </a:r>
            <a:r>
              <a:rPr sz="1900" spc="-27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</a:t>
            </a:r>
            <a:endParaRPr lang="en-US" altLang="en-US" sz="1900"/>
          </a:p>
        </p:txBody>
      </p:sp>
      <p:sp>
        <p:nvSpPr>
          <p:cNvPr id="143" name="textbox 143"/>
          <p:cNvSpPr/>
          <p:nvPr/>
        </p:nvSpPr>
        <p:spPr>
          <a:xfrm>
            <a:off x="6194811" y="3334509"/>
            <a:ext cx="113156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835"/>
              </a:lnSpc>
            </a:pPr>
            <a:r>
              <a:rPr sz="1900" spc="-30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ü </a:t>
            </a:r>
            <a:r>
              <a:rPr sz="1900" spc="-3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话题</a:t>
            </a:r>
            <a:r>
              <a:rPr sz="1900" spc="-27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：</a:t>
            </a:r>
            <a:endParaRPr lang="en-US" altLang="en-US" sz="19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5" name="table 145"/>
          <p:cNvGraphicFramePr>
            <a:graphicFrameLocks noGrp="1"/>
          </p:cNvGraphicFramePr>
          <p:nvPr/>
        </p:nvGraphicFramePr>
        <p:xfrm>
          <a:off x="5938837" y="1811337"/>
          <a:ext cx="5263515" cy="4102100"/>
        </p:xfrm>
        <a:graphic>
          <a:graphicData uri="http://schemas.openxmlformats.org/drawingml/2006/table">
            <a:tbl>
              <a:tblPr/>
              <a:tblGrid>
                <a:gridCol w="5263515"/>
              </a:tblGrid>
              <a:tr h="4089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1000"/>
                    </a:p>
                    <a:p>
                      <a:pPr marL="68580" algn="l" rtl="0" eaLnBrk="0">
                        <a:lnSpc>
                          <a:spcPts val="2835"/>
                        </a:lnSpc>
                        <a:spcBef>
                          <a:spcPct val="0"/>
                        </a:spcBef>
                      </a:pPr>
                      <a:r>
                        <a:rPr sz="2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Warm</a:t>
                      </a:r>
                      <a:r>
                        <a:rPr sz="2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-</a:t>
                      </a:r>
                      <a:r>
                        <a:rPr sz="2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up</a:t>
                      </a:r>
                      <a:r>
                        <a:rPr sz="2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&amp; </a:t>
                      </a:r>
                      <a:r>
                        <a:rPr sz="2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lead</a:t>
                      </a:r>
                      <a:r>
                        <a:rPr sz="2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-</a:t>
                      </a:r>
                      <a:r>
                        <a:rPr sz="2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r>
                        <a:rPr sz="2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(热</a:t>
                      </a:r>
                      <a:r>
                        <a:rPr sz="2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身</a:t>
                      </a:r>
                      <a:r>
                        <a:rPr sz="2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导入)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68580" algn="l" rtl="0" eaLnBrk="0">
                        <a:lnSpc>
                          <a:spcPts val="2835"/>
                        </a:lnSpc>
                        <a:spcBef>
                          <a:spcPts val="635"/>
                        </a:spcBef>
                      </a:pPr>
                      <a:r>
                        <a:rPr sz="21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20">
                          <a:ln w="6350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21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rese</a:t>
                      </a:r>
                      <a:r>
                        <a:rPr sz="21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n</a:t>
                      </a:r>
                      <a:r>
                        <a:rPr sz="21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tation</a:t>
                      </a:r>
                      <a:r>
                        <a:rPr sz="21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(呈现)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68580" algn="l" rtl="0" eaLnBrk="0">
                        <a:lnSpc>
                          <a:spcPts val="2835"/>
                        </a:lnSpc>
                        <a:spcBef>
                          <a:spcPts val="635"/>
                        </a:spcBef>
                      </a:pPr>
                      <a:r>
                        <a:rPr sz="21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10">
                          <a:ln w="6350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21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ractice</a:t>
                      </a:r>
                      <a:r>
                        <a:rPr sz="21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 (练习)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68580" algn="l" rtl="0" eaLnBrk="0">
                        <a:lnSpc>
                          <a:spcPts val="2835"/>
                        </a:lnSpc>
                        <a:spcBef>
                          <a:spcPts val="635"/>
                        </a:spcBef>
                      </a:pPr>
                      <a:r>
                        <a:rPr sz="21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-10">
                          <a:ln w="6350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21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</a:t>
                      </a:r>
                      <a:r>
                        <a:rPr sz="21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oduction</a:t>
                      </a:r>
                      <a:r>
                        <a:rPr sz="210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(输出)</a:t>
                      </a:r>
                      <a:endParaRPr lang="en-US" altLang="en-US" sz="21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500"/>
                    </a:p>
                    <a:p>
                      <a:pPr marL="116205" algn="l" rtl="0" eaLnBrk="0">
                        <a:lnSpc>
                          <a:spcPts val="2835"/>
                        </a:lnSpc>
                        <a:spcBef>
                          <a:spcPts val="5"/>
                        </a:spcBef>
                      </a:pPr>
                      <a:r>
                        <a:rPr sz="2100" spc="110">
                          <a:solidFill>
                            <a:srgbClr val="00206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2100" spc="0">
                          <a:solidFill>
                            <a:srgbClr val="00206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Summary</a:t>
                      </a:r>
                      <a:r>
                        <a:rPr sz="2100" spc="110">
                          <a:solidFill>
                            <a:srgbClr val="00206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&amp; </a:t>
                      </a:r>
                      <a:r>
                        <a:rPr sz="2100" spc="0">
                          <a:solidFill>
                            <a:srgbClr val="00206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homework</a:t>
                      </a:r>
                      <a:r>
                        <a:rPr sz="2100" spc="110">
                          <a:solidFill>
                            <a:srgbClr val="00206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(小结作业</a:t>
                      </a:r>
                      <a:r>
                        <a:rPr sz="2100" spc="20">
                          <a:solidFill>
                            <a:srgbClr val="00206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21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1600200"/>
            <a:ext cx="4034028" cy="3070859"/>
          </a:xfrm>
          <a:prstGeom prst="rect">
            <a:avLst/>
          </a:prstGeom>
        </p:spPr>
      </p:pic>
      <p:sp>
        <p:nvSpPr>
          <p:cNvPr id="147" name="textbox 147"/>
          <p:cNvSpPr/>
          <p:nvPr/>
        </p:nvSpPr>
        <p:spPr>
          <a:xfrm>
            <a:off x="1109827" y="4775999"/>
            <a:ext cx="4982845" cy="1654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311785" algn="l" rtl="0" eaLnBrk="0">
              <a:lnSpc>
                <a:spcPct val="100000"/>
              </a:lnSpc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27000" algn="l" rtl="0" eaLnBrk="0">
              <a:lnSpc>
                <a:spcPct val="97000"/>
              </a:lnSpc>
              <a:spcBef>
                <a:spcPts val="10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" indent="114300" algn="l" rtl="0" eaLnBrk="0">
              <a:lnSpc>
                <a:spcPct val="98000"/>
              </a:lnSpc>
              <a:spcBef>
                <a:spcPts val="190"/>
              </a:spcBef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根据教学内容进行教学设计，体现课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引 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导，呈现新知，操练方法，拓展运用等教</a:t>
            </a:r>
            <a:r>
              <a:rPr sz="1700" spc="3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学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环节；</a:t>
            </a:r>
            <a:endParaRPr lang="en-US" altLang="en-US" sz="1700"/>
          </a:p>
          <a:p>
            <a:pPr marL="127000" algn="l" rtl="0" eaLnBrk="0">
              <a:lnSpc>
                <a:spcPts val="2420"/>
              </a:lnSpc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讲授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0" algn="l" rtl="0" eaLnBrk="0">
              <a:lnSpc>
                <a:spcPct val="99000"/>
              </a:lnSpc>
              <a:spcBef>
                <a:spcPts val="70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结合教学内容进行板书设计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。</a:t>
            </a:r>
            <a:endParaRPr lang="en-US" altLang="en-US" sz="1700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195559" y="518159"/>
            <a:ext cx="1290319" cy="997585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4971389" y="693521"/>
            <a:ext cx="4112895" cy="42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165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2.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搭建框架-选择模式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</a:t>
            </a:r>
            <a:r>
              <a:rPr sz="2300" spc="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PPP)</a:t>
            </a:r>
            <a:endParaRPr lang="en-US" altLang="en-US" sz="2300"/>
          </a:p>
        </p:txBody>
      </p:sp>
      <p:sp>
        <p:nvSpPr>
          <p:cNvPr id="151" name="textbox 151"/>
          <p:cNvSpPr/>
          <p:nvPr/>
        </p:nvSpPr>
        <p:spPr>
          <a:xfrm>
            <a:off x="1131290" y="1001369"/>
            <a:ext cx="2948304" cy="599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3975" algn="l" rtl="0" eaLnBrk="0">
              <a:lnSpc>
                <a:spcPts val="2420"/>
              </a:lnSpc>
            </a:pP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Adverbs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frequency</a:t>
            </a:r>
            <a:endParaRPr lang="en-US" altLang="en-US" sz="1700"/>
          </a:p>
          <a:p>
            <a:pPr marL="12700" algn="l" rtl="0" eaLnBrk="0">
              <a:lnSpc>
                <a:spcPct val="100000"/>
              </a:lnSpc>
              <a:spcBef>
                <a:spcPts val="5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" name="table 153"/>
          <p:cNvGraphicFramePr>
            <a:graphicFrameLocks noGrp="1"/>
          </p:cNvGraphicFramePr>
          <p:nvPr/>
        </p:nvGraphicFramePr>
        <p:xfrm>
          <a:off x="825500" y="1013459"/>
          <a:ext cx="5999480" cy="5518150"/>
        </p:xfrm>
        <a:graphic>
          <a:graphicData uri="http://schemas.openxmlformats.org/drawingml/2006/table">
            <a:tbl>
              <a:tblPr/>
              <a:tblGrid>
                <a:gridCol w="5999480"/>
              </a:tblGrid>
              <a:tr h="5505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19380" algn="l" rtl="0" eaLnBrk="0">
                        <a:lnSpc>
                          <a:spcPct val="91000"/>
                        </a:lnSpc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1: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Warm-up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and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le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ad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-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endParaRPr lang="en-US" altLang="en-US" sz="1600"/>
                    </a:p>
                    <a:p>
                      <a:pPr marL="302260" algn="l" rtl="0" eaLnBrk="0">
                        <a:lnSpc>
                          <a:spcPct val="91000"/>
                        </a:lnSpc>
                        <a:spcBef>
                          <a:spcPts val="1495"/>
                        </a:spcBef>
                      </a:pPr>
                      <a:r>
                        <a:rPr sz="1600" spc="-4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 Sing a song named“You are my sunshine”tog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ther</a:t>
                      </a:r>
                      <a:r>
                        <a:rPr sz="1600" spc="-4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</a:t>
                      </a:r>
                      <a:endParaRPr lang="en-US" altLang="en-US" sz="1600"/>
                    </a:p>
                    <a:p>
                      <a:pPr marL="303530" algn="l" rtl="0" eaLnBrk="0">
                        <a:lnSpc>
                          <a:spcPct val="92000"/>
                        </a:lnSpc>
                        <a:spcBef>
                          <a:spcPts val="147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 Show a video of P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ppa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Pig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(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buying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clothes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).</a:t>
                      </a:r>
                      <a:endParaRPr lang="en-US" altLang="en-US" sz="1600"/>
                    </a:p>
                    <a:p>
                      <a:pPr marL="305435" algn="l" rtl="0" eaLnBrk="0">
                        <a:lnSpc>
                          <a:spcPct val="91000"/>
                        </a:lnSpc>
                        <a:spcBef>
                          <a:spcPts val="149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3) Grouping: Grou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tiger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vs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Group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panda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ct val="89000"/>
                        </a:lnSpc>
                        <a:spcBef>
                          <a:spcPts val="153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2: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resenta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tion</a:t>
                      </a:r>
                      <a:endParaRPr lang="en-US" altLang="en-US" sz="1600"/>
                    </a:p>
                    <a:p>
                      <a:pPr marL="303530" indent="-1270" algn="l" rtl="0" eaLnBrk="0">
                        <a:lnSpc>
                          <a:spcPct val="164000"/>
                        </a:lnSpc>
                        <a:spcBef>
                          <a:spcPts val="185"/>
                        </a:spcBef>
                      </a:pP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1)Show the words: always,often,som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etimes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,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never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...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              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2)Present the sentence“ I always/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o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ften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... </a:t>
                      </a:r>
                      <a:r>
                        <a:rPr sz="1600" spc="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do</a:t>
                      </a:r>
                      <a:r>
                        <a:rPr sz="160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sth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.”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ct val="89000"/>
                        </a:lnSpc>
                        <a:spcBef>
                          <a:spcPts val="1530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3: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ra</a:t>
                      </a:r>
                      <a:r>
                        <a:rPr sz="1600" spc="-1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c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tice</a:t>
                      </a:r>
                      <a:endParaRPr lang="en-US" altLang="en-US" sz="1600"/>
                    </a:p>
                    <a:p>
                      <a:pPr marL="302260" algn="l" rtl="0" eaLnBrk="0">
                        <a:lnSpc>
                          <a:spcPct val="92000"/>
                        </a:lnSpc>
                        <a:spcBef>
                          <a:spcPts val="1475"/>
                        </a:spcBef>
                      </a:pPr>
                      <a:r>
                        <a:rPr sz="1600" spc="-5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1) Play a game“fing</a:t>
                      </a:r>
                      <a:r>
                        <a:rPr sz="1600" spc="-4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</a:t>
                      </a:r>
                      <a:r>
                        <a:rPr sz="1600" spc="-5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show</a:t>
                      </a:r>
                      <a:r>
                        <a:rPr sz="1600" spc="-5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”</a:t>
                      </a:r>
                      <a:endParaRPr lang="en-US" altLang="en-US" sz="1600"/>
                    </a:p>
                    <a:p>
                      <a:pPr marL="303530" algn="l" rtl="0" eaLnBrk="0">
                        <a:lnSpc>
                          <a:spcPct val="91000"/>
                        </a:lnSpc>
                        <a:spcBef>
                          <a:spcPts val="149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2) Make sentence</a:t>
                      </a:r>
                      <a:r>
                        <a:rPr sz="1600" spc="-1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in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pairs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.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ts val="3240"/>
                        </a:lnSpc>
                        <a:spcBef>
                          <a:spcPts val="1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4: </a:t>
                      </a:r>
                      <a:r>
                        <a:rPr sz="1600" spc="-20">
                          <a:ln w="6537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P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ro</a:t>
                      </a:r>
                      <a:r>
                        <a:rPr sz="1600" spc="-1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uction</a:t>
                      </a:r>
                      <a:endParaRPr lang="en-US" altLang="en-US" sz="1600"/>
                    </a:p>
                    <a:p>
                      <a:pPr marL="250190" algn="l" rtl="0" eaLnBrk="0">
                        <a:lnSpc>
                          <a:spcPct val="91000"/>
                        </a:lnSpc>
                        <a:spcBef>
                          <a:spcPts val="1480"/>
                        </a:spcBef>
                      </a:pP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Discussion . (daily activiti</a:t>
                      </a:r>
                      <a:r>
                        <a:rPr sz="1600" spc="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es</a:t>
                      </a:r>
                      <a:r>
                        <a:rPr sz="1600" spc="-3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)</a:t>
                      </a:r>
                      <a:endParaRPr lang="en-US" altLang="en-US" sz="1600"/>
                    </a:p>
                    <a:p>
                      <a:pPr marL="119380" algn="l" rtl="0" eaLnBrk="0">
                        <a:lnSpc>
                          <a:spcPts val="3240"/>
                        </a:lnSpc>
                        <a:spcBef>
                          <a:spcPts val="25"/>
                        </a:spcBef>
                      </a:pP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Step 5: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Summary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&amp;</a:t>
                      </a:r>
                      <a:r>
                        <a:rPr sz="1600" spc="-20"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600" spc="-2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H</a:t>
                      </a:r>
                      <a:r>
                        <a:rPr sz="1600" spc="0">
                          <a:ln w="6537" cap="flat" cmpd="sng">
                            <a:solidFill>
                              <a:srgbClr val="20202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20202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omework</a:t>
                      </a:r>
                      <a:endParaRPr lang="en-US" altLang="en-US" sz="1600"/>
                    </a:p>
                  </a:txBody>
                  <a:tcPr marL="0" marR="0" marT="0" marB="0">
                    <a:lnL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24600" y="3733800"/>
            <a:ext cx="5402580" cy="2641091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4979009" y="604520"/>
            <a:ext cx="2635250" cy="35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3.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8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填充内容-写简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案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8" name="table 158"/>
          <p:cNvGraphicFramePr>
            <a:graphicFrameLocks noGrp="1"/>
          </p:cNvGraphicFramePr>
          <p:nvPr/>
        </p:nvGraphicFramePr>
        <p:xfrm>
          <a:off x="5854700" y="1282700"/>
          <a:ext cx="5563234" cy="4686300"/>
        </p:xfrm>
        <a:graphic>
          <a:graphicData uri="http://schemas.openxmlformats.org/drawingml/2006/table">
            <a:tbl>
              <a:tblPr/>
              <a:tblGrid>
                <a:gridCol w="5563234"/>
              </a:tblGrid>
              <a:tr h="4673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7588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1600200"/>
            <a:ext cx="4034028" cy="3070859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881227" y="4722659"/>
            <a:ext cx="4982845" cy="1654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311785" algn="l" rtl="0" eaLnBrk="0">
              <a:lnSpc>
                <a:spcPct val="100000"/>
              </a:lnSpc>
            </a:pPr>
            <a:r>
              <a:rPr sz="17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要求</a:t>
            </a:r>
            <a:r>
              <a:rPr sz="1700" spc="2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  <a:p>
            <a:pPr marL="127000" algn="l" rtl="0" eaLnBrk="0">
              <a:lnSpc>
                <a:spcPct val="97000"/>
              </a:lnSpc>
              <a:spcBef>
                <a:spcPts val="105"/>
              </a:spcBef>
            </a:pP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试讲时间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10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分钟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7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全英授课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" indent="114300" algn="l" rtl="0" eaLnBrk="0">
              <a:lnSpc>
                <a:spcPct val="98000"/>
              </a:lnSpc>
              <a:spcBef>
                <a:spcPts val="190"/>
              </a:spcBef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根据教学内容进行教学设计，体现课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堂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引  </a:t>
            </a:r>
            <a:r>
              <a:rPr sz="1700" spc="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导，呈现新知，操练方法，拓展运用等教</a:t>
            </a:r>
            <a:r>
              <a:rPr sz="1700" spc="3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学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环节；</a:t>
            </a:r>
            <a:endParaRPr lang="en-US" altLang="en-US" sz="1700"/>
          </a:p>
          <a:p>
            <a:pPr marL="127000" algn="l" rtl="0" eaLnBrk="0">
              <a:lnSpc>
                <a:spcPts val="2420"/>
              </a:lnSpc>
            </a:pP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讲授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sometimes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；</a:t>
            </a:r>
            <a:endParaRPr lang="en-US" altLang="en-US" sz="1700"/>
          </a:p>
          <a:p>
            <a:pPr marL="127000" algn="l" rtl="0" eaLnBrk="0">
              <a:lnSpc>
                <a:spcPct val="99000"/>
              </a:lnSpc>
              <a:spcBef>
                <a:spcPts val="70"/>
              </a:spcBef>
            </a:pP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(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) 结合教学内容进行板书设计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。</a:t>
            </a:r>
            <a:endParaRPr lang="en-US" altLang="en-US" sz="1700"/>
          </a:p>
        </p:txBody>
      </p:sp>
      <p:sp>
        <p:nvSpPr>
          <p:cNvPr id="161" name="textbox 161"/>
          <p:cNvSpPr/>
          <p:nvPr/>
        </p:nvSpPr>
        <p:spPr>
          <a:xfrm>
            <a:off x="1131290" y="604215"/>
            <a:ext cx="5434965" cy="996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</a:pP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4.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2300" spc="10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组织话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术</a:t>
            </a:r>
            <a:endParaRPr lang="en-US" altLang="en-US" sz="2300"/>
          </a:p>
          <a:p>
            <a:pPr marL="53975" algn="l" rtl="0" eaLnBrk="0">
              <a:lnSpc>
                <a:spcPts val="2420"/>
              </a:lnSpc>
              <a:spcBef>
                <a:spcPts val="505"/>
              </a:spcBef>
            </a:pP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题目：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Adverbs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frequency</a:t>
            </a:r>
            <a:endParaRPr lang="en-US" altLang="en-US" sz="1700"/>
          </a:p>
          <a:p>
            <a:pPr marL="12700" algn="l" rtl="0" eaLnBrk="0">
              <a:lnSpc>
                <a:spcPct val="100000"/>
              </a:lnSpc>
              <a:spcBef>
                <a:spcPts val="55"/>
              </a:spcBef>
            </a:pP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内容</a:t>
            </a:r>
            <a:r>
              <a:rPr sz="1700" spc="10">
                <a:solidFill>
                  <a:srgbClr val="00000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：</a:t>
            </a:r>
            <a:endParaRPr lang="en-US" altLang="en-US" sz="1700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79969" y="2575559"/>
            <a:ext cx="2513330" cy="1936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textbox 165"/>
          <p:cNvSpPr/>
          <p:nvPr/>
        </p:nvSpPr>
        <p:spPr>
          <a:xfrm>
            <a:off x="3352545" y="2128749"/>
            <a:ext cx="8060055" cy="3596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695"/>
              </a:lnSpc>
            </a:pP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morning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 are you today? Good? Fine? I’m</a:t>
            </a:r>
            <a:endParaRPr lang="en-US" altLang="en-US" sz="2000"/>
          </a:p>
          <a:p>
            <a:pPr marL="12700" indent="10160" algn="l" rtl="0" eaLnBrk="0">
              <a:lnSpc>
                <a:spcPct val="176000"/>
              </a:lnSpc>
              <a:spcBef>
                <a:spcPts val="70"/>
              </a:spcBef>
              <a:tabLst>
                <a:tab pos="128270"/>
              </a:tabLst>
            </a:pP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fine</a:t>
            </a:r>
            <a:r>
              <a:rPr sz="2000" spc="7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too</a:t>
            </a:r>
            <a:r>
              <a:rPr sz="2000" spc="7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sing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song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called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sunshine</a:t>
            </a:r>
            <a:r>
              <a:rPr sz="2000" spc="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”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If you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sing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song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sing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along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Ready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15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4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 sunshine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only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sunshine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happy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when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skies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grey</a:t>
            </a:r>
            <a:r>
              <a:rPr sz="2000" spc="1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1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 never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know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dear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much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love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take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sunshine</a:t>
            </a:r>
            <a:r>
              <a:rPr sz="2000" spc="5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away. </a:t>
            </a:r>
            <a:r>
              <a:rPr sz="1400" spc="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	</a:t>
            </a:r>
            <a:r>
              <a:rPr sz="1400" spc="10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(温柔演唱，  若不擅长唱歌，  此处可换为绕口令谜语等其它热身活动) 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Wow</a:t>
            </a:r>
            <a:r>
              <a:rPr sz="2000" spc="10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r>
              <a:rPr sz="2000" spc="6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 love your beautiful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voice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Clean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sweet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2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206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 you are my sunshine.</a:t>
            </a:r>
            <a:endParaRPr lang="en-US" altLang="en-US" sz="2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909637" y="2433637"/>
            <a:ext cx="1579245" cy="2409189"/>
            <a:chExt cx="1579245" cy="2409189"/>
          </a:xfrm>
        </p:grpSpPr>
        <p:pic>
          <p:nvPicPr>
            <p:cNvPr id="166" name="picture 16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579245" cy="2409189"/>
            </a:xfrm>
            <a:prstGeom prst="rect">
              <a:avLst/>
            </a:prstGeom>
          </p:spPr>
        </p:pic>
        <p:sp>
          <p:nvSpPr>
            <p:cNvPr id="167" name="textbox 167"/>
            <p:cNvSpPr/>
            <p:nvPr/>
          </p:nvSpPr>
          <p:spPr>
            <a:xfrm>
              <a:off x="-12700" y="-12700"/>
              <a:ext cx="1605280" cy="2473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127000" algn="l" rtl="0" eaLnBrk="0">
                <a:lnSpc>
                  <a:spcPct val="101000"/>
                </a:lnSpc>
              </a:pPr>
              <a:r>
                <a:rPr sz="2000" spc="-23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师生问好</a:t>
              </a:r>
              <a:endParaRPr lang="en-US" altLang="en-US" sz="2000"/>
            </a:p>
            <a:p>
              <a:pPr algn="l" rtl="0" eaLnBrk="0">
                <a:lnSpc>
                  <a:spcPct val="148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05"/>
                </a:spcBef>
              </a:pPr>
              <a:r>
                <a:rPr sz="2000" spc="-270">
                  <a:solidFill>
                    <a:srgbClr val="526CFD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70">
                  <a:solidFill>
                    <a:srgbClr val="526CFD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70">
                  <a:ln w="3175" cap="flat" cmpd="sng">
                    <a:solidFill>
                      <a:srgbClr val="526CFD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26CFD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过渡</a:t>
              </a:r>
              <a:r>
                <a:rPr sz="2000" u="sng" spc="-260">
                  <a:ln w="3175" cap="flat" cmpd="sng">
                    <a:solidFill>
                      <a:srgbClr val="526CFD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526CFD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句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05"/>
                </a:spcBef>
              </a:pPr>
              <a:r>
                <a:rPr sz="2000" spc="-230">
                  <a:solidFill>
                    <a:srgbClr val="00B05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00B05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00B05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B05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热身活动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algn="l" rtl="0" eaLnBrk="0">
                <a:lnSpc>
                  <a:spcPct val="101000"/>
                </a:lnSpc>
              </a:pPr>
              <a:endParaRPr lang="en-US" altLang="en-US" sz="500"/>
            </a:p>
            <a:p>
              <a:pPr marL="127000" algn="l" rtl="0" eaLnBrk="0">
                <a:lnSpc>
                  <a:spcPct val="101000"/>
                </a:lnSpc>
                <a:spcBef>
                  <a:spcPct val="0"/>
                </a:spcBef>
              </a:pPr>
              <a:r>
                <a:rPr sz="2000" spc="-230">
                  <a:solidFill>
                    <a:srgbClr val="00206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00206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206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反馈评价</a:t>
              </a:r>
              <a:endParaRPr lang="en-US" altLang="en-US" sz="2000"/>
            </a:p>
          </p:txBody>
        </p:sp>
      </p:grpSp>
      <p:sp>
        <p:nvSpPr>
          <p:cNvPr id="169" name="rect"/>
          <p:cNvSpPr/>
          <p:nvPr/>
        </p:nvSpPr>
        <p:spPr>
          <a:xfrm>
            <a:off x="1224915" y="102362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rect"/>
          <p:cNvSpPr/>
          <p:nvPr/>
        </p:nvSpPr>
        <p:spPr>
          <a:xfrm>
            <a:off x="2161539" y="1023620"/>
            <a:ext cx="77088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rect"/>
          <p:cNvSpPr/>
          <p:nvPr/>
        </p:nvSpPr>
        <p:spPr>
          <a:xfrm>
            <a:off x="3013710" y="1023620"/>
            <a:ext cx="33591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rect"/>
          <p:cNvSpPr/>
          <p:nvPr/>
        </p:nvSpPr>
        <p:spPr>
          <a:xfrm>
            <a:off x="3340100" y="1023620"/>
            <a:ext cx="7810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rect"/>
          <p:cNvSpPr/>
          <p:nvPr/>
        </p:nvSpPr>
        <p:spPr>
          <a:xfrm>
            <a:off x="1854200" y="1023620"/>
            <a:ext cx="31686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rect"/>
          <p:cNvSpPr/>
          <p:nvPr/>
        </p:nvSpPr>
        <p:spPr>
          <a:xfrm>
            <a:off x="2922905" y="1023620"/>
            <a:ext cx="10032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5" name="rect"/>
          <p:cNvSpPr/>
          <p:nvPr/>
        </p:nvSpPr>
        <p:spPr>
          <a:xfrm>
            <a:off x="3408679" y="1023620"/>
            <a:ext cx="51625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textbox 176"/>
          <p:cNvSpPr/>
          <p:nvPr/>
        </p:nvSpPr>
        <p:spPr>
          <a:xfrm>
            <a:off x="1231188" y="994587"/>
            <a:ext cx="270827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1: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Warm</a:t>
            </a:r>
            <a:r>
              <a:rPr sz="2300" b="1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up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热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身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extbox 178"/>
          <p:cNvSpPr/>
          <p:nvPr/>
        </p:nvSpPr>
        <p:spPr>
          <a:xfrm>
            <a:off x="3736346" y="1797914"/>
            <a:ext cx="7454900" cy="4448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72135" algn="l" rtl="0" eaLnBrk="0">
              <a:lnSpc>
                <a:spcPts val="2695"/>
              </a:lnSpc>
            </a:pP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 is a sunny day. Wh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Peppa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pig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doing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watch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-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video</a:t>
            </a:r>
            <a:endParaRPr lang="en-US" altLang="en-US" sz="2000"/>
          </a:p>
          <a:p>
            <a:pPr marL="19050" indent="-6350" algn="l" rtl="0" eaLnBrk="0">
              <a:lnSpc>
                <a:spcPct val="152000"/>
              </a:lnSpc>
              <a:spcBef>
                <a:spcPts val="55"/>
              </a:spcBef>
            </a:pP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togethe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500" spc="-1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(视频导入)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she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shopping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mom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She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goes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shopping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mum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!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32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2000" spc="1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 </a:t>
            </a:r>
            <a:r>
              <a:rPr sz="20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shopping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mum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</a:t>
            </a:r>
            <a:r>
              <a:rPr sz="2000" spc="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Well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our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topic</a:t>
            </a:r>
            <a:r>
              <a:rPr sz="200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 </a:t>
            </a:r>
            <a:r>
              <a:rPr sz="2000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also about that. So, let’s learn our new l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esson</a:t>
            </a:r>
            <a:r>
              <a:rPr sz="2000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--</a:t>
            </a:r>
            <a:r>
              <a:rPr sz="20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Adverbs</a:t>
            </a:r>
            <a:r>
              <a:rPr sz="2000" u="sng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000" u="sng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frequency</a:t>
            </a:r>
            <a:r>
              <a:rPr sz="2000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写题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1500"/>
          </a:p>
          <a:p>
            <a:pPr marL="568960" algn="l" rtl="0" eaLnBrk="0">
              <a:lnSpc>
                <a:spcPts val="2695"/>
              </a:lnSpc>
              <a:spcBef>
                <a:spcPts val="805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learning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divide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into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2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groups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14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endParaRPr lang="en-US" altLang="en-US" sz="2000"/>
          </a:p>
          <a:p>
            <a:pPr marL="18415" indent="-5715" algn="l" rtl="0" eaLnBrk="0">
              <a:lnSpc>
                <a:spcPct val="156000"/>
              </a:lnSpc>
              <a:spcBef>
                <a:spcPts val="20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tiger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panda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(</a:t>
            </a:r>
            <a:r>
              <a:rPr sz="1500" spc="30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做分组动作)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If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000" spc="3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answer</a:t>
            </a:r>
            <a:r>
              <a:rPr sz="2000" spc="1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 question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quickly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correctly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give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1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point</a:t>
            </a:r>
            <a:r>
              <a:rPr sz="2000" spc="1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500" spc="13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(写板书 )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Clear</a:t>
            </a:r>
            <a:r>
              <a:rPr sz="2000" spc="1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od</a:t>
            </a:r>
            <a:r>
              <a:rPr sz="2000" spc="-20">
                <a:solidFill>
                  <a:srgbClr val="00B050">
                    <a:alpha val="100000"/>
                  </a:srgbClr>
                </a:solidFill>
                <a:latin typeface="宋体"/>
                <a:ea typeface="宋体"/>
                <a:cs typeface="宋体"/>
              </a:rPr>
              <a:t>！</a:t>
            </a:r>
            <a:endParaRPr lang="en-US" altLang="en-US" sz="2000"/>
          </a:p>
        </p:txBody>
      </p:sp>
      <p:graphicFrame>
        <p:nvGraphicFramePr>
          <p:cNvPr id="179" name="table 179"/>
          <p:cNvGraphicFramePr>
            <a:graphicFrameLocks noGrp="1"/>
          </p:cNvGraphicFramePr>
          <p:nvPr/>
        </p:nvGraphicFramePr>
        <p:xfrm>
          <a:off x="833437" y="2316797"/>
          <a:ext cx="2258695" cy="1654810"/>
        </p:xfrm>
        <a:graphic>
          <a:graphicData uri="http://schemas.openxmlformats.org/drawingml/2006/table">
            <a:tbl>
              <a:tblPr/>
              <a:tblGrid>
                <a:gridCol w="2258695"/>
              </a:tblGrid>
              <a:tr h="16421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180"/>
                        </a:lnSpc>
                        <a:spcBef>
                          <a:spcPct val="0"/>
                        </a:spcBef>
                      </a:pPr>
                      <a:r>
                        <a:rPr sz="170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-2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出</a:t>
                      </a:r>
                      <a:r>
                        <a:rPr sz="1700" spc="-1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示</a:t>
                      </a:r>
                      <a:r>
                        <a:rPr sz="1700" spc="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材料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375"/>
                        </a:lnSpc>
                        <a:spcBef>
                          <a:spcPts val="520"/>
                        </a:spcBef>
                      </a:pPr>
                      <a:r>
                        <a:rPr sz="1700" spc="10">
                          <a:solidFill>
                            <a:srgbClr val="526CFD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1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提问</a:t>
                      </a:r>
                      <a:r>
                        <a:rPr sz="1700" spc="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+互动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ts val="2170"/>
                        </a:lnSpc>
                        <a:spcBef>
                          <a:spcPts val="5"/>
                        </a:spcBef>
                      </a:pPr>
                      <a:r>
                        <a:rPr sz="17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-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引</a:t>
                      </a:r>
                      <a:r>
                        <a:rPr sz="1700" spc="-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出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标题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1" name="rect"/>
          <p:cNvSpPr/>
          <p:nvPr/>
        </p:nvSpPr>
        <p:spPr>
          <a:xfrm>
            <a:off x="3001010" y="1328420"/>
            <a:ext cx="24701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rect"/>
          <p:cNvSpPr/>
          <p:nvPr/>
        </p:nvSpPr>
        <p:spPr>
          <a:xfrm>
            <a:off x="3238500" y="1328420"/>
            <a:ext cx="7810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3" name="rect"/>
          <p:cNvSpPr/>
          <p:nvPr/>
        </p:nvSpPr>
        <p:spPr>
          <a:xfrm>
            <a:off x="2316479" y="1328420"/>
            <a:ext cx="13525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rect"/>
          <p:cNvSpPr/>
          <p:nvPr/>
        </p:nvSpPr>
        <p:spPr>
          <a:xfrm>
            <a:off x="3307079" y="1328420"/>
            <a:ext cx="51625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rect"/>
          <p:cNvSpPr/>
          <p:nvPr/>
        </p:nvSpPr>
        <p:spPr>
          <a:xfrm>
            <a:off x="1313815" y="132842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rect"/>
          <p:cNvSpPr/>
          <p:nvPr/>
        </p:nvSpPr>
        <p:spPr>
          <a:xfrm>
            <a:off x="1943100" y="1328420"/>
            <a:ext cx="31686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rect"/>
          <p:cNvSpPr/>
          <p:nvPr/>
        </p:nvSpPr>
        <p:spPr>
          <a:xfrm>
            <a:off x="2908300" y="1328420"/>
            <a:ext cx="10223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rect"/>
          <p:cNvSpPr/>
          <p:nvPr/>
        </p:nvSpPr>
        <p:spPr>
          <a:xfrm>
            <a:off x="2442210" y="1328420"/>
            <a:ext cx="475614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textbox 189"/>
          <p:cNvSpPr/>
          <p:nvPr/>
        </p:nvSpPr>
        <p:spPr>
          <a:xfrm>
            <a:off x="1320088" y="1299387"/>
            <a:ext cx="251777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1: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Lead</a:t>
            </a:r>
            <a:r>
              <a:rPr sz="2300" b="1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in</a:t>
            </a:r>
            <a:r>
              <a:rPr sz="230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导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入</a:t>
            </a:r>
            <a:endParaRPr lang="en-US" altLang="en-US" sz="2000"/>
          </a:p>
        </p:txBody>
      </p:sp>
      <p:sp>
        <p:nvSpPr>
          <p:cNvPr id="190" name="path"/>
          <p:cNvSpPr/>
          <p:nvPr/>
        </p:nvSpPr>
        <p:spPr>
          <a:xfrm>
            <a:off x="2253129" y="1328420"/>
            <a:ext cx="75564" cy="381634"/>
          </a:xfrm>
          <a:custGeom>
            <a:rect l="0" t="0" r="0" b="0"/>
            <a:pathLst>
              <a:path w="118" h="600">
                <a:moveTo>
                  <a:pt x="0" y="0"/>
                </a:moveTo>
                <a:lnTo>
                  <a:pt x="118" y="0"/>
                </a:lnTo>
                <a:lnTo>
                  <a:pt x="118" y="600"/>
                </a:lnTo>
                <a:lnTo>
                  <a:pt x="0" y="600"/>
                </a:lnTo>
                <a:lnTo>
                  <a:pt x="0" y="0"/>
                </a:lnTo>
                <a:close/>
              </a:path>
            </a:pathLst>
          </a:cu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textbox 192"/>
          <p:cNvSpPr/>
          <p:nvPr/>
        </p:nvSpPr>
        <p:spPr>
          <a:xfrm>
            <a:off x="4749876" y="1274952"/>
            <a:ext cx="7011669" cy="5003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marL="12700" indent="391160" algn="l" rtl="0" eaLnBrk="0">
              <a:lnSpc>
                <a:spcPct val="13100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pictures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screen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3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watching</a:t>
            </a:r>
            <a:r>
              <a:rPr sz="1700" spc="3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please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tell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okay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look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1700"/>
          </a:p>
          <a:p>
            <a:pPr marL="17145" indent="461010" algn="l" rtl="0" eaLnBrk="0">
              <a:lnSpc>
                <a:spcPct val="137000"/>
              </a:lnSpc>
              <a:spcBef>
                <a:spcPts val="65"/>
              </a:spcBef>
            </a:pP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first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 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(指黑板)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Yes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Simon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He</a:t>
            </a:r>
            <a:r>
              <a:rPr sz="1700" u="sng" spc="17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1700" spc="17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rides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his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bike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school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) 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example</a:t>
            </a:r>
            <a:r>
              <a:rPr sz="1700" spc="1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1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1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7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days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week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rides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school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7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times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week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say</a:t>
            </a:r>
            <a:r>
              <a:rPr sz="1700" spc="3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“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   always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ride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bike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school</a:t>
            </a:r>
            <a:r>
              <a:rPr sz="1700" spc="1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.”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Clear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after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 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(带读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)</a:t>
            </a:r>
            <a:endParaRPr lang="en-US" altLang="en-US" sz="1700"/>
          </a:p>
          <a:p>
            <a:pPr marL="20320" indent="321945" algn="l" rtl="0" eaLnBrk="0">
              <a:lnSpc>
                <a:spcPct val="134000"/>
              </a:lnSpc>
              <a:spcBef>
                <a:spcPts val="285"/>
              </a:spcBef>
            </a:pP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second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Bingo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Sam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goes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(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28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example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7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days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week</a:t>
            </a:r>
            <a:r>
              <a:rPr sz="1700" spc="2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18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   goes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5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days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week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say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1700" spc="2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”</a:t>
            </a:r>
            <a:r>
              <a:rPr sz="1700" spc="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   after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 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(带读)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1700" spc="1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r>
              <a:rPr sz="17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Good!</a:t>
            </a:r>
            <a:endParaRPr lang="en-US" altLang="en-US" sz="1700"/>
          </a:p>
          <a:p>
            <a:pPr marL="16510" indent="329565" algn="l" rtl="0" eaLnBrk="0">
              <a:lnSpc>
                <a:spcPct val="135000"/>
              </a:lnSpc>
              <a:spcBef>
                <a:spcPts val="280"/>
              </a:spcBef>
            </a:pP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continue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learn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they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They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Lili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2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Maomao</a:t>
            </a:r>
            <a:r>
              <a:rPr sz="1700" spc="2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Lili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says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sometimes</a:t>
            </a:r>
            <a:r>
              <a:rPr sz="1700" spc="3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clean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blackboard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teacher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.(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Maomao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dosen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like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football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she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says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1700" spc="2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play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football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.(</a:t>
            </a:r>
            <a:r>
              <a:rPr sz="1700" spc="21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Follow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 </a:t>
            </a:r>
            <a:r>
              <a:rPr sz="1700" spc="12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(带读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)</a:t>
            </a:r>
            <a:endParaRPr lang="en-US" altLang="en-US" sz="1700"/>
          </a:p>
        </p:txBody>
      </p:sp>
      <p:graphicFrame>
        <p:nvGraphicFramePr>
          <p:cNvPr id="193" name="table 193"/>
          <p:cNvGraphicFramePr>
            <a:graphicFrameLocks noGrp="1"/>
          </p:cNvGraphicFramePr>
          <p:nvPr/>
        </p:nvGraphicFramePr>
        <p:xfrm>
          <a:off x="604837" y="2433637"/>
          <a:ext cx="1969135" cy="2070735"/>
        </p:xfrm>
        <a:graphic>
          <a:graphicData uri="http://schemas.openxmlformats.org/drawingml/2006/table">
            <a:tbl>
              <a:tblPr/>
              <a:tblGrid>
                <a:gridCol w="1969135"/>
              </a:tblGrid>
              <a:tr h="20580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180"/>
                        </a:lnSpc>
                        <a:spcBef>
                          <a:spcPct val="0"/>
                        </a:spcBef>
                      </a:pPr>
                      <a:r>
                        <a:rPr sz="1700" spc="20">
                          <a:solidFill>
                            <a:srgbClr val="3C7BFC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2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学生感知</a:t>
                      </a:r>
                      <a:r>
                        <a:rPr sz="1700" spc="1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词</a:t>
                      </a:r>
                      <a:r>
                        <a:rPr sz="1700" spc="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汇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175"/>
                        </a:lnSpc>
                        <a:spcBef>
                          <a:spcPts val="520"/>
                        </a:spcBef>
                      </a:pPr>
                      <a:r>
                        <a:rPr sz="1700" spc="10">
                          <a:solidFill>
                            <a:srgbClr val="526CFD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1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板</a:t>
                      </a:r>
                      <a:r>
                        <a:rPr sz="1700" spc="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书写单词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ts val="2165"/>
                        </a:lnSpc>
                        <a:spcBef>
                          <a:spcPct val="0"/>
                        </a:spcBef>
                      </a:pPr>
                      <a:r>
                        <a:rPr sz="1700" spc="-20">
                          <a:solidFill>
                            <a:srgbClr val="526CFD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-2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老</a:t>
                      </a:r>
                      <a:r>
                        <a:rPr sz="1700" spc="-1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师</a:t>
                      </a:r>
                      <a:r>
                        <a:rPr sz="1700" spc="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带读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3C7B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C7B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C7B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C7BF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3400" y="1933955"/>
            <a:ext cx="4034028" cy="3070860"/>
          </a:xfrm>
          <a:prstGeom prst="rect">
            <a:avLst/>
          </a:prstGeom>
        </p:spPr>
      </p:pic>
      <p:sp>
        <p:nvSpPr>
          <p:cNvPr id="196" name="rect"/>
          <p:cNvSpPr/>
          <p:nvPr/>
        </p:nvSpPr>
        <p:spPr>
          <a:xfrm>
            <a:off x="1714500" y="965200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rect"/>
          <p:cNvSpPr/>
          <p:nvPr/>
        </p:nvSpPr>
        <p:spPr>
          <a:xfrm>
            <a:off x="2021205" y="965200"/>
            <a:ext cx="169227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rect"/>
          <p:cNvSpPr/>
          <p:nvPr/>
        </p:nvSpPr>
        <p:spPr>
          <a:xfrm>
            <a:off x="1868170" y="965200"/>
            <a:ext cx="16256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rect"/>
          <p:cNvSpPr/>
          <p:nvPr/>
        </p:nvSpPr>
        <p:spPr>
          <a:xfrm>
            <a:off x="1085215" y="96520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rect"/>
          <p:cNvSpPr/>
          <p:nvPr/>
        </p:nvSpPr>
        <p:spPr>
          <a:xfrm>
            <a:off x="3703954" y="965200"/>
            <a:ext cx="517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textbox 201"/>
          <p:cNvSpPr/>
          <p:nvPr/>
        </p:nvSpPr>
        <p:spPr>
          <a:xfrm>
            <a:off x="1091488" y="936167"/>
            <a:ext cx="314388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2: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Presentation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呈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现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textbox 203"/>
          <p:cNvSpPr/>
          <p:nvPr/>
        </p:nvSpPr>
        <p:spPr>
          <a:xfrm>
            <a:off x="5477132" y="1460094"/>
            <a:ext cx="6097904" cy="4121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60705" algn="l" rtl="0" eaLnBrk="0">
              <a:lnSpc>
                <a:spcPts val="2695"/>
              </a:lnSpc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much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those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Boys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girls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5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want</a:t>
            </a:r>
            <a:endParaRPr lang="en-US" altLang="en-US" sz="2000"/>
          </a:p>
          <a:p>
            <a:pPr marL="12700" indent="1270" algn="l" rtl="0" eaLnBrk="0">
              <a:lnSpc>
                <a:spcPct val="175000"/>
              </a:lnSpc>
              <a:spcBef>
                <a:spcPts val="50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ask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question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2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2000" spc="15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Amy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Amy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said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“</a:t>
            </a:r>
            <a:r>
              <a:rPr sz="2000" u="sng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u="sng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2000" u="sng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u="sng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2000" u="sng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”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Thank you</a:t>
            </a:r>
            <a:r>
              <a:rPr sz="2000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Bob</a:t>
            </a:r>
            <a:r>
              <a:rPr sz="2000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“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u="sng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2000" u="sng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u="sng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u="sng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2000" u="sng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000" spc="2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 (</a:t>
            </a:r>
            <a:r>
              <a:rPr sz="2000" spc="20">
                <a:solidFill>
                  <a:srgbClr val="00B05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板书句型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You shoud</a:t>
            </a:r>
            <a:r>
              <a:rPr sz="2000" spc="1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 a try. Sit dwon, please.</a:t>
            </a:r>
            <a:endParaRPr lang="en-US" altLang="en-US" sz="2000"/>
          </a:p>
          <a:p>
            <a:pPr marL="20955" indent="527050" algn="l" rtl="0" eaLnBrk="0">
              <a:lnSpc>
                <a:spcPct val="174000"/>
              </a:lnSpc>
              <a:spcBef>
                <a:spcPts val="175"/>
              </a:spcBef>
            </a:pP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use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sentence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pattern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sb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2000" spc="1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2000" spc="1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sometimes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/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2000" spc="2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sth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. . . ”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talk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times</a:t>
            </a:r>
            <a:r>
              <a:rPr sz="2000" spc="1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 frequency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our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daily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activities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Understand? Perfect!</a:t>
            </a:r>
            <a:endParaRPr lang="en-US" altLang="en-US" sz="2000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04800" y="3200400"/>
            <a:ext cx="4072128" cy="3099815"/>
          </a:xfrm>
          <a:prstGeom prst="rect">
            <a:avLst/>
          </a:prstGeom>
        </p:spPr>
      </p:pic>
      <p:graphicFrame>
        <p:nvGraphicFramePr>
          <p:cNvPr id="205" name="table 205"/>
          <p:cNvGraphicFramePr>
            <a:graphicFrameLocks noGrp="1"/>
          </p:cNvGraphicFramePr>
          <p:nvPr/>
        </p:nvGraphicFramePr>
        <p:xfrm>
          <a:off x="1747837" y="1214437"/>
          <a:ext cx="1969135" cy="1362075"/>
        </p:xfrm>
        <a:graphic>
          <a:graphicData uri="http://schemas.openxmlformats.org/drawingml/2006/table">
            <a:tbl>
              <a:tblPr/>
              <a:tblGrid>
                <a:gridCol w="1969135"/>
              </a:tblGrid>
              <a:tr h="1349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175"/>
                        </a:lnSpc>
                        <a:spcBef>
                          <a:spcPct val="0"/>
                        </a:spcBef>
                      </a:pPr>
                      <a:r>
                        <a:rPr sz="1700" spc="20">
                          <a:solidFill>
                            <a:srgbClr val="00B05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20">
                          <a:ln w="3175" cap="flat" cmpd="sng">
                            <a:solidFill>
                              <a:srgbClr val="00B05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问答引出</a:t>
                      </a:r>
                      <a:r>
                        <a:rPr sz="1700" spc="10">
                          <a:ln w="3175" cap="flat" cmpd="sng">
                            <a:solidFill>
                              <a:srgbClr val="00B05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句</a:t>
                      </a:r>
                      <a:r>
                        <a:rPr sz="1700" spc="0">
                          <a:ln w="3175" cap="flat" cmpd="sng">
                            <a:solidFill>
                              <a:srgbClr val="00B05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B05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型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ts val="2160"/>
                        </a:lnSpc>
                        <a:spcBef>
                          <a:spcPct val="0"/>
                        </a:spcBef>
                      </a:pPr>
                      <a:r>
                        <a:rPr sz="1700" spc="-20">
                          <a:solidFill>
                            <a:srgbClr val="526CFD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-2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说</a:t>
                      </a:r>
                      <a:r>
                        <a:rPr sz="1700" spc="-1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明</a:t>
                      </a:r>
                      <a:r>
                        <a:rPr sz="1700" spc="0">
                          <a:ln w="3175" cap="flat" cmpd="sng">
                            <a:solidFill>
                              <a:srgbClr val="526CFD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526CFD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用法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7" name="rect"/>
          <p:cNvSpPr/>
          <p:nvPr/>
        </p:nvSpPr>
        <p:spPr>
          <a:xfrm>
            <a:off x="6974204" y="566420"/>
            <a:ext cx="517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rect"/>
          <p:cNvSpPr/>
          <p:nvPr/>
        </p:nvSpPr>
        <p:spPr>
          <a:xfrm>
            <a:off x="4978400" y="566420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rect"/>
          <p:cNvSpPr/>
          <p:nvPr/>
        </p:nvSpPr>
        <p:spPr>
          <a:xfrm>
            <a:off x="4349114" y="56642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rect"/>
          <p:cNvSpPr/>
          <p:nvPr/>
        </p:nvSpPr>
        <p:spPr>
          <a:xfrm>
            <a:off x="5132070" y="566420"/>
            <a:ext cx="16255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rect"/>
          <p:cNvSpPr/>
          <p:nvPr/>
        </p:nvSpPr>
        <p:spPr>
          <a:xfrm>
            <a:off x="5285104" y="566420"/>
            <a:ext cx="162306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textbox 212"/>
          <p:cNvSpPr/>
          <p:nvPr/>
        </p:nvSpPr>
        <p:spPr>
          <a:xfrm>
            <a:off x="4355388" y="537387"/>
            <a:ext cx="315023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2: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Presentation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呈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现</a:t>
            </a:r>
            <a:endParaRPr lang="en-US" altLang="en-US" sz="2000"/>
          </a:p>
        </p:txBody>
      </p:sp>
      <p:sp>
        <p:nvSpPr>
          <p:cNvPr id="213" name="path"/>
          <p:cNvSpPr/>
          <p:nvPr/>
        </p:nvSpPr>
        <p:spPr>
          <a:xfrm>
            <a:off x="7482156" y="566420"/>
            <a:ext cx="85090" cy="381634"/>
          </a:xfrm>
          <a:custGeom>
            <a:rect l="0" t="0" r="0" b="0"/>
            <a:pathLst>
              <a:path w="134" h="600">
                <a:moveTo>
                  <a:pt x="0" y="0"/>
                </a:moveTo>
                <a:lnTo>
                  <a:pt x="134" y="0"/>
                </a:lnTo>
                <a:lnTo>
                  <a:pt x="134" y="600"/>
                </a:lnTo>
                <a:lnTo>
                  <a:pt x="0" y="600"/>
                </a:lnTo>
                <a:lnTo>
                  <a:pt x="0" y="0"/>
                </a:lnTo>
                <a:close/>
              </a:path>
            </a:pathLst>
          </a:cu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textbox 215"/>
          <p:cNvSpPr/>
          <p:nvPr/>
        </p:nvSpPr>
        <p:spPr>
          <a:xfrm>
            <a:off x="3967099" y="1612975"/>
            <a:ext cx="7395844" cy="4594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375920" algn="l" rtl="0" eaLnBrk="0">
              <a:lnSpc>
                <a:spcPts val="2375"/>
              </a:lnSpc>
            </a:pPr>
            <a:r>
              <a:rPr sz="17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练习1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 </a:t>
            </a:r>
            <a:r>
              <a:rPr sz="17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(游戏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17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393700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know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makes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perfect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play</a:t>
            </a:r>
            <a:r>
              <a:rPr sz="2000" spc="2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2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game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20955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called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finger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these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okay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20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000" spc="4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mark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15240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these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1,2,3,4.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When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finger</a:t>
            </a:r>
            <a:r>
              <a:rPr sz="2000" spc="9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 </a:t>
            </a:r>
            <a:r>
              <a:rPr sz="1400" spc="90">
                <a:solidFill>
                  <a:srgbClr val="00B05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(手指1) 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6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should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13970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first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When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show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fingers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should</a:t>
            </a:r>
            <a:r>
              <a:rPr sz="2000" spc="3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read</a:t>
            </a:r>
            <a:r>
              <a:rPr sz="2000" spc="2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24765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second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</a:t>
            </a:r>
            <a:r>
              <a:rPr sz="2000" spc="30">
                <a:solidFill>
                  <a:srgbClr val="00B05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Clear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400" spc="3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(有声表演游戏) 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always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</a:t>
            </a:r>
            <a:r>
              <a:rPr sz="14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1400" spc="10">
                <a:solidFill>
                  <a:srgbClr val="FF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慢</a:t>
            </a:r>
            <a:r>
              <a:rPr sz="14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Speed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marL="12700" algn="l" rtl="0" eaLnBrk="0">
              <a:lnSpc>
                <a:spcPts val="2695"/>
              </a:lnSpc>
              <a:spcBef>
                <a:spcPts val="605"/>
              </a:spcBef>
            </a:pP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up! </a:t>
            </a:r>
            <a:r>
              <a:rPr sz="1400" spc="-10">
                <a:solidFill>
                  <a:srgbClr val="FF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(加速表演一遍)  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etimes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never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...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Terrific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did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job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2000"/>
          </a:p>
          <a:p>
            <a:pPr algn="l" rtl="0" eaLnBrk="0">
              <a:lnSpc>
                <a:spcPct val="125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500"/>
          </a:p>
          <a:p>
            <a:pPr marL="21590" algn="l" rtl="0" eaLnBrk="0">
              <a:lnSpc>
                <a:spcPts val="2695"/>
              </a:lnSpc>
              <a:spcBef>
                <a:spcPts val="5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One</a:t>
            </a:r>
            <a:r>
              <a:rPr sz="20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point</a:t>
            </a:r>
            <a:r>
              <a:rPr sz="20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0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each</a:t>
            </a:r>
            <a:r>
              <a:rPr sz="2000" spc="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 you.</a:t>
            </a:r>
            <a:endParaRPr lang="en-US" altLang="en-US" sz="2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33437" y="2463482"/>
            <a:ext cx="1963420" cy="2409190"/>
            <a:chExt cx="1963420" cy="2409190"/>
          </a:xfrm>
        </p:grpSpPr>
        <p:pic>
          <p:nvPicPr>
            <p:cNvPr id="216" name="picture 2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963420" cy="2409190"/>
            </a:xfrm>
            <a:prstGeom prst="rect">
              <a:avLst/>
            </a:prstGeom>
          </p:spPr>
        </p:pic>
        <p:sp>
          <p:nvSpPr>
            <p:cNvPr id="217" name="textbox 217"/>
            <p:cNvSpPr/>
            <p:nvPr/>
          </p:nvSpPr>
          <p:spPr>
            <a:xfrm>
              <a:off x="-12700" y="-12700"/>
              <a:ext cx="1989454" cy="2473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ts val="2435"/>
                </a:lnSpc>
                <a:spcBef>
                  <a:spcPts val="5"/>
                </a:spcBef>
              </a:pPr>
              <a:r>
                <a:rPr sz="2000" spc="-21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spc="-21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过渡</a:t>
              </a:r>
              <a:r>
                <a:rPr sz="2000" spc="-18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句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05"/>
                </a:spcBef>
              </a:pPr>
              <a:r>
                <a:rPr sz="2000" spc="-210">
                  <a:solidFill>
                    <a:srgbClr val="00B05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10">
                  <a:solidFill>
                    <a:srgbClr val="00B05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10">
                  <a:ln w="3175" cap="flat" cmpd="sng">
                    <a:solidFill>
                      <a:srgbClr val="00B05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B05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说游戏规</a:t>
              </a:r>
              <a:r>
                <a:rPr sz="2000" u="sng" spc="-140">
                  <a:ln w="3175" cap="flat" cmpd="sng">
                    <a:solidFill>
                      <a:srgbClr val="00B05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B05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则</a:t>
              </a:r>
              <a:endParaRPr lang="en-US" altLang="en-US" sz="2000"/>
            </a:p>
            <a:p>
              <a:pPr algn="l" rtl="0" eaLnBrk="0">
                <a:lnSpc>
                  <a:spcPct val="148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05"/>
                </a:spcBef>
              </a:pPr>
              <a:r>
                <a:rPr sz="2000" spc="-27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70"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7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玩游</a:t>
              </a:r>
              <a:r>
                <a:rPr sz="2000" u="sng" spc="-26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戏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algn="l" rtl="0" eaLnBrk="0">
                <a:lnSpc>
                  <a:spcPct val="101000"/>
                </a:lnSpc>
              </a:pPr>
              <a:endParaRPr lang="en-US" altLang="en-US" sz="500"/>
            </a:p>
            <a:p>
              <a:pPr marL="127000" algn="l" rtl="0" eaLnBrk="0">
                <a:lnSpc>
                  <a:spcPct val="101000"/>
                </a:lnSpc>
                <a:spcBef>
                  <a:spcPct val="0"/>
                </a:spcBef>
              </a:pPr>
              <a:r>
                <a:rPr sz="2000" spc="-23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反馈评价</a:t>
              </a:r>
              <a:endParaRPr lang="en-US" altLang="en-US" sz="2000"/>
            </a:p>
          </p:txBody>
        </p:sp>
      </p:grpSp>
      <p:sp>
        <p:nvSpPr>
          <p:cNvPr id="219" name="rect"/>
          <p:cNvSpPr/>
          <p:nvPr/>
        </p:nvSpPr>
        <p:spPr>
          <a:xfrm>
            <a:off x="1114425" y="1176020"/>
            <a:ext cx="63881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2050414" y="1176020"/>
            <a:ext cx="10128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rect"/>
          <p:cNvSpPr/>
          <p:nvPr/>
        </p:nvSpPr>
        <p:spPr>
          <a:xfrm>
            <a:off x="1897379" y="1176020"/>
            <a:ext cx="16256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rect"/>
          <p:cNvSpPr/>
          <p:nvPr/>
        </p:nvSpPr>
        <p:spPr>
          <a:xfrm>
            <a:off x="3053714" y="1176020"/>
            <a:ext cx="857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3" name="rect"/>
          <p:cNvSpPr/>
          <p:nvPr/>
        </p:nvSpPr>
        <p:spPr>
          <a:xfrm>
            <a:off x="3129914" y="1176020"/>
            <a:ext cx="517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rect"/>
          <p:cNvSpPr/>
          <p:nvPr/>
        </p:nvSpPr>
        <p:spPr>
          <a:xfrm>
            <a:off x="1743710" y="1176020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textbox 225"/>
          <p:cNvSpPr/>
          <p:nvPr/>
        </p:nvSpPr>
        <p:spPr>
          <a:xfrm>
            <a:off x="1120698" y="1146987"/>
            <a:ext cx="2540635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3: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Practice</a:t>
            </a:r>
            <a:r>
              <a:rPr sz="230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练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习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textbox 227"/>
          <p:cNvSpPr/>
          <p:nvPr/>
        </p:nvSpPr>
        <p:spPr>
          <a:xfrm>
            <a:off x="3661535" y="2008734"/>
            <a:ext cx="8141969" cy="395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76860" algn="l" rtl="0" eaLnBrk="0">
              <a:lnSpc>
                <a:spcPts val="2695"/>
              </a:lnSpc>
            </a:pP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pairs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sentences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by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using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2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2000" spc="1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endParaRPr lang="en-US" altLang="en-US" sz="2000"/>
          </a:p>
          <a:p>
            <a:pPr marL="12700" indent="12700" algn="l" rtl="0" eaLnBrk="0">
              <a:lnSpc>
                <a:spcPct val="168000"/>
              </a:lnSpc>
              <a:spcBef>
                <a:spcPts val="40"/>
              </a:spcBef>
            </a:pP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sentences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blackboard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500" spc="5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(指黑板)  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minutes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5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500" spc="5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(手势</a:t>
            </a:r>
            <a:r>
              <a:rPr sz="1500" spc="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1500" spc="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) 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Then, some students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invited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share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us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got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2000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Okay</a:t>
            </a:r>
            <a:r>
              <a:rPr sz="2000" spc="1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let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’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start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(停顿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1-2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秒，  环顾) 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Stop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2000" spc="6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2000" spc="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wants</a:t>
            </a:r>
            <a:r>
              <a:rPr sz="2000" spc="6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 a try? Cindy and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deskmate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 </a:t>
            </a:r>
            <a:r>
              <a:rPr sz="1500" spc="50">
                <a:solidFill>
                  <a:srgbClr val="FF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(停顿</a:t>
            </a:r>
            <a:r>
              <a:rPr sz="15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1-2</a:t>
            </a:r>
            <a:r>
              <a:rPr sz="1500" spc="50">
                <a:solidFill>
                  <a:srgbClr val="FF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秒</a:t>
            </a:r>
            <a:r>
              <a:rPr sz="15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500" spc="50">
                <a:solidFill>
                  <a:srgbClr val="FF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假装听学生说对话) 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Well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done</a:t>
            </a:r>
            <a:r>
              <a:rPr sz="2000" spc="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Cindy</a:t>
            </a:r>
            <a:r>
              <a:rPr sz="20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said: I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sometimes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my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brother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.(</a:t>
            </a:r>
            <a:r>
              <a:rPr sz="1500" spc="11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假设学生说错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pay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attention</a:t>
            </a:r>
            <a:r>
              <a:rPr sz="200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 the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form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“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”,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swimming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Got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5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(</a:t>
            </a:r>
            <a:r>
              <a:rPr sz="1500" spc="120">
                <a:solidFill>
                  <a:srgbClr val="000000">
                    <a:alpha val="100000"/>
                  </a:srgbClr>
                </a:solidFill>
                <a:latin typeface="Microsoft YaHei Light"/>
                <a:ea typeface="Microsoft YaHei Light"/>
                <a:cs typeface="Microsoft YaHei Light"/>
              </a:rPr>
              <a:t>可设纠错</a:t>
            </a:r>
            <a:r>
              <a:rPr sz="15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)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Sit</a:t>
            </a:r>
            <a:r>
              <a:rPr sz="2000" spc="1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down</a:t>
            </a:r>
            <a:r>
              <a:rPr sz="2000" spc="12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1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please. One point for Cindy.</a:t>
            </a:r>
            <a:endParaRPr lang="en-US" altLang="en-US" sz="2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33437" y="2463482"/>
            <a:ext cx="2124710" cy="1177925"/>
            <a:chExt cx="2124710" cy="1177925"/>
          </a:xfrm>
        </p:grpSpPr>
        <p:pic>
          <p:nvPicPr>
            <p:cNvPr id="228" name="picture 22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24710" cy="1177925"/>
            </a:xfrm>
            <a:prstGeom prst="rect">
              <a:avLst/>
            </a:prstGeom>
          </p:spPr>
        </p:pic>
        <p:sp>
          <p:nvSpPr>
            <p:cNvPr id="229" name="textbox 229"/>
            <p:cNvSpPr/>
            <p:nvPr/>
          </p:nvSpPr>
          <p:spPr>
            <a:xfrm>
              <a:off x="-12700" y="-12700"/>
              <a:ext cx="2150745" cy="12420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ts val="2425"/>
                </a:lnSpc>
                <a:spcBef>
                  <a:spcPts val="5"/>
                </a:spcBef>
              </a:pPr>
              <a:r>
                <a:rPr sz="2000" spc="-17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spc="-17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规则要求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algn="l" rtl="0" eaLnBrk="0">
                <a:lnSpc>
                  <a:spcPct val="101000"/>
                </a:lnSpc>
              </a:pPr>
              <a:endParaRPr lang="en-US" altLang="en-US" sz="500"/>
            </a:p>
            <a:p>
              <a:pPr marL="127000" algn="l" rtl="0" eaLnBrk="0">
                <a:lnSpc>
                  <a:spcPct val="101000"/>
                </a:lnSpc>
                <a:spcBef>
                  <a:spcPts val="5"/>
                </a:spcBef>
              </a:pPr>
              <a:r>
                <a:rPr sz="2000" spc="-150">
                  <a:solidFill>
                    <a:srgbClr val="FF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15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分享及评</a:t>
              </a:r>
              <a:r>
                <a:rPr sz="2000" u="sng" spc="-120">
                  <a:ln w="3175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FF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价</a:t>
              </a:r>
              <a:endParaRPr lang="en-US" altLang="en-US" sz="2000"/>
            </a:p>
          </p:txBody>
        </p:sp>
      </p:grpSp>
      <p:sp>
        <p:nvSpPr>
          <p:cNvPr id="231" name="rect"/>
          <p:cNvSpPr/>
          <p:nvPr/>
        </p:nvSpPr>
        <p:spPr>
          <a:xfrm>
            <a:off x="1156969" y="87122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rect"/>
          <p:cNvSpPr/>
          <p:nvPr/>
        </p:nvSpPr>
        <p:spPr>
          <a:xfrm>
            <a:off x="1939925" y="871220"/>
            <a:ext cx="16256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rect"/>
          <p:cNvSpPr/>
          <p:nvPr/>
        </p:nvSpPr>
        <p:spPr>
          <a:xfrm>
            <a:off x="1786255" y="871220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rect"/>
          <p:cNvSpPr/>
          <p:nvPr/>
        </p:nvSpPr>
        <p:spPr>
          <a:xfrm>
            <a:off x="2092960" y="871220"/>
            <a:ext cx="108203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rect"/>
          <p:cNvSpPr/>
          <p:nvPr/>
        </p:nvSpPr>
        <p:spPr>
          <a:xfrm>
            <a:off x="3165475" y="871220"/>
            <a:ext cx="517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textbox 236"/>
          <p:cNvSpPr/>
          <p:nvPr/>
        </p:nvSpPr>
        <p:spPr>
          <a:xfrm>
            <a:off x="1163243" y="842187"/>
            <a:ext cx="2533650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3:</a:t>
            </a:r>
            <a:r>
              <a:rPr sz="230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Practice</a:t>
            </a:r>
            <a:r>
              <a:rPr sz="230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7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练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习</a:t>
            </a:r>
            <a:endParaRPr lang="en-US" altLang="en-US" sz="2000"/>
          </a:p>
        </p:txBody>
      </p:sp>
      <p:sp>
        <p:nvSpPr>
          <p:cNvPr id="237" name="textbox 237"/>
          <p:cNvSpPr/>
          <p:nvPr/>
        </p:nvSpPr>
        <p:spPr>
          <a:xfrm>
            <a:off x="3890848" y="1538046"/>
            <a:ext cx="1569719" cy="327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375"/>
              </a:lnSpc>
            </a:pPr>
            <a:r>
              <a:rPr sz="17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练习2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   </a:t>
            </a:r>
            <a:r>
              <a:rPr sz="17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(对话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)</a:t>
            </a:r>
            <a:endParaRPr lang="en-US" altLang="en-US" sz="17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textbox 239"/>
          <p:cNvSpPr/>
          <p:nvPr/>
        </p:nvSpPr>
        <p:spPr>
          <a:xfrm>
            <a:off x="3735882" y="2049119"/>
            <a:ext cx="7503159" cy="3591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82575" algn="l" rtl="0" eaLnBrk="0">
              <a:lnSpc>
                <a:spcPts val="242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practiced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new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words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sentences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many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times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1700" spc="3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1700" spc="2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this</a:t>
            </a:r>
            <a:endParaRPr lang="en-US" altLang="en-US" sz="1700"/>
          </a:p>
          <a:p>
            <a:pPr marL="15240" algn="l" rtl="0" eaLnBrk="0">
              <a:lnSpc>
                <a:spcPts val="3240"/>
              </a:lnSpc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challenging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task</a:t>
            </a:r>
            <a:r>
              <a:rPr sz="1700" spc="9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  <a:p>
            <a:pPr marL="14605" indent="325755" algn="l" rtl="0" eaLnBrk="0">
              <a:lnSpc>
                <a:spcPct val="158000"/>
              </a:lnSpc>
              <a:spcBef>
                <a:spcPts val="11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Work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groups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3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survey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think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following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topic</a:t>
            </a:r>
            <a:r>
              <a:rPr sz="1700" spc="3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: “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There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are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different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activities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picture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often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u="sng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</a:t>
            </a:r>
            <a:r>
              <a:rPr sz="1700" u="sng" spc="34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these</a:t>
            </a:r>
            <a:r>
              <a:rPr sz="17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u="sng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activities</a:t>
            </a:r>
            <a:r>
              <a:rPr sz="1700" u="sng" spc="20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” 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Think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about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answer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while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and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then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share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2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ideas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 your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members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1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5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minutes</a:t>
            </a:r>
            <a:r>
              <a:rPr sz="1700" spc="15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right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1700" spc="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170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1700"/>
          </a:p>
          <a:p>
            <a:pPr marL="12700" indent="338455" algn="l" rtl="0" eaLnBrk="0">
              <a:lnSpc>
                <a:spcPct val="153000"/>
              </a:lnSpc>
              <a:spcBef>
                <a:spcPts val="50"/>
              </a:spcBef>
            </a:pP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Stop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wants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try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Wow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Jason</a:t>
            </a:r>
            <a:r>
              <a:rPr sz="1700" spc="17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Welcome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1700" spc="17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1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 often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play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basketball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friends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Thanks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sharing</a:t>
            </a:r>
            <a:r>
              <a:rPr sz="1700" spc="3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1700" spc="30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pronunciation</a:t>
            </a:r>
            <a:r>
              <a:rPr sz="17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7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 perfect</a:t>
            </a:r>
            <a:r>
              <a:rPr sz="1700" spc="4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7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826452" y="2281237"/>
            <a:ext cx="1827530" cy="3024505"/>
            <a:chExt cx="1827530" cy="3024505"/>
          </a:xfrm>
        </p:grpSpPr>
        <p:pic>
          <p:nvPicPr>
            <p:cNvPr id="240" name="picture 24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827530" cy="3024505"/>
            </a:xfrm>
            <a:prstGeom prst="rect">
              <a:avLst/>
            </a:prstGeom>
          </p:spPr>
        </p:pic>
        <p:sp>
          <p:nvSpPr>
            <p:cNvPr id="241" name="textbox 241"/>
            <p:cNvSpPr/>
            <p:nvPr/>
          </p:nvSpPr>
          <p:spPr>
            <a:xfrm>
              <a:off x="-12700" y="-12700"/>
              <a:ext cx="1853564" cy="30886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ts val="2430"/>
                </a:lnSpc>
                <a:spcBef>
                  <a:spcPts val="5"/>
                </a:spcBef>
              </a:pPr>
              <a:r>
                <a:rPr sz="2000" spc="-17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spc="-17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活动形式</a:t>
              </a:r>
              <a:endParaRPr lang="en-US" altLang="en-US" sz="2000"/>
            </a:p>
            <a:p>
              <a:pPr algn="l" rtl="0" eaLnBrk="0">
                <a:lnSpc>
                  <a:spcPct val="148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00"/>
                </a:spcBef>
              </a:pPr>
              <a:r>
                <a:rPr sz="2000" spc="-23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活动内容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1000"/>
                </a:lnSpc>
                <a:spcBef>
                  <a:spcPts val="610"/>
                </a:spcBef>
              </a:pPr>
              <a:r>
                <a:rPr sz="2000" spc="-26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6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分</a:t>
              </a:r>
              <a:r>
                <a:rPr sz="2000" u="sng" spc="-24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组</a:t>
              </a:r>
              <a:endParaRPr lang="en-US" altLang="en-US" sz="2000"/>
            </a:p>
            <a:p>
              <a:pPr algn="l" rtl="0" eaLnBrk="0">
                <a:lnSpc>
                  <a:spcPct val="147000"/>
                </a:lnSpc>
              </a:pPr>
              <a:endParaRPr lang="en-US" altLang="en-US" sz="1000"/>
            </a:p>
            <a:p>
              <a:pPr marL="127000" algn="l" rtl="0" eaLnBrk="0">
                <a:lnSpc>
                  <a:spcPct val="102000"/>
                </a:lnSpc>
                <a:spcBef>
                  <a:spcPts val="610"/>
                </a:spcBef>
              </a:pPr>
              <a:r>
                <a:rPr sz="2000" spc="-9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</a:t>
              </a:r>
              <a:r>
                <a:rPr sz="2000" spc="-87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2000" u="sng" spc="-470"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9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时间</a:t>
              </a:r>
              <a:endParaRPr lang="en-US" altLang="en-US" sz="2000"/>
            </a:p>
            <a:p>
              <a:pPr algn="l" rtl="0" eaLnBrk="0">
                <a:lnSpc>
                  <a:spcPct val="146000"/>
                </a:lnSpc>
              </a:pPr>
              <a:endParaRPr lang="en-US" altLang="en-US" sz="1000"/>
            </a:p>
            <a:p>
              <a:pPr algn="l" rtl="0" eaLnBrk="0">
                <a:lnSpc>
                  <a:spcPct val="100000"/>
                </a:lnSpc>
              </a:pPr>
              <a:endParaRPr lang="en-US" altLang="en-US" sz="500"/>
            </a:p>
            <a:p>
              <a:pPr marL="127000" algn="l" rtl="0" eaLnBrk="0">
                <a:lnSpc>
                  <a:spcPct val="101000"/>
                </a:lnSpc>
                <a:spcBef>
                  <a:spcPct val="0"/>
                </a:spcBef>
              </a:pPr>
              <a:r>
                <a:rPr sz="2000" spc="-230">
                  <a:solidFill>
                    <a:srgbClr val="3C7BFC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ü </a:t>
              </a:r>
              <a:r>
                <a:rPr sz="2000" u="sng" spc="-230"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 </a:t>
              </a:r>
              <a:r>
                <a:rPr sz="2000" u="sng" spc="-230">
                  <a:ln w="3175" cap="flat" cmpd="sng">
                    <a:solidFill>
                      <a:srgbClr val="3C7BFC">
                        <a:alpha val="100000"/>
                      </a:srgbClr>
                    </a:solidFill>
                    <a:prstDash val="solid"/>
                    <a:miter lim="0"/>
                  </a:ln>
                  <a:solidFill>
                    <a:srgbClr val="3C7BFC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反馈评价</a:t>
              </a:r>
              <a:endParaRPr lang="en-US" altLang="en-US" sz="2000"/>
            </a:p>
          </p:txBody>
        </p:sp>
      </p:grpSp>
      <p:sp>
        <p:nvSpPr>
          <p:cNvPr id="243" name="rect"/>
          <p:cNvSpPr/>
          <p:nvPr/>
        </p:nvSpPr>
        <p:spPr>
          <a:xfrm>
            <a:off x="3129914" y="715645"/>
            <a:ext cx="63881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rect"/>
          <p:cNvSpPr/>
          <p:nvPr/>
        </p:nvSpPr>
        <p:spPr>
          <a:xfrm>
            <a:off x="3759200" y="715645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5" name="rect"/>
          <p:cNvSpPr/>
          <p:nvPr/>
        </p:nvSpPr>
        <p:spPr>
          <a:xfrm>
            <a:off x="3912870" y="715645"/>
            <a:ext cx="16255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rect"/>
          <p:cNvSpPr/>
          <p:nvPr/>
        </p:nvSpPr>
        <p:spPr>
          <a:xfrm>
            <a:off x="4065904" y="715645"/>
            <a:ext cx="140335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rect"/>
          <p:cNvSpPr/>
          <p:nvPr/>
        </p:nvSpPr>
        <p:spPr>
          <a:xfrm>
            <a:off x="5535929" y="715645"/>
            <a:ext cx="517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textbox 248"/>
          <p:cNvSpPr/>
          <p:nvPr/>
        </p:nvSpPr>
        <p:spPr>
          <a:xfrm>
            <a:off x="3136188" y="686612"/>
            <a:ext cx="2931160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4: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Production</a:t>
            </a:r>
            <a:r>
              <a:rPr sz="230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10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输</a:t>
            </a:r>
            <a:r>
              <a:rPr sz="2000" spc="9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出</a:t>
            </a:r>
            <a:endParaRPr lang="en-US" altLang="en-US" sz="2000"/>
          </a:p>
        </p:txBody>
      </p:sp>
      <p:sp>
        <p:nvSpPr>
          <p:cNvPr id="249" name="path"/>
          <p:cNvSpPr/>
          <p:nvPr/>
        </p:nvSpPr>
        <p:spPr>
          <a:xfrm>
            <a:off x="5459729" y="715645"/>
            <a:ext cx="85725" cy="381634"/>
          </a:xfrm>
          <a:custGeom>
            <a:rect l="0" t="0" r="0" b="0"/>
            <a:pathLst>
              <a:path w="135" h="600">
                <a:moveTo>
                  <a:pt x="0" y="0"/>
                </a:moveTo>
                <a:lnTo>
                  <a:pt x="135" y="0"/>
                </a:lnTo>
                <a:lnTo>
                  <a:pt x="135" y="600"/>
                </a:lnTo>
                <a:lnTo>
                  <a:pt x="0" y="600"/>
                </a:lnTo>
                <a:lnTo>
                  <a:pt x="0" y="0"/>
                </a:lnTo>
                <a:close/>
              </a:path>
            </a:pathLst>
          </a:cu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0" name="textbox 250"/>
          <p:cNvSpPr/>
          <p:nvPr/>
        </p:nvSpPr>
        <p:spPr>
          <a:xfrm>
            <a:off x="4082553" y="1623418"/>
            <a:ext cx="251777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590"/>
              </a:lnSpc>
            </a:pPr>
            <a:r>
              <a:rPr sz="2000" spc="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小组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调查 do a survey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textbox 252"/>
          <p:cNvSpPr/>
          <p:nvPr/>
        </p:nvSpPr>
        <p:spPr>
          <a:xfrm>
            <a:off x="2977772" y="1658849"/>
            <a:ext cx="7997190" cy="448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523240" algn="l" rtl="0" eaLnBrk="0">
              <a:lnSpc>
                <a:spcPts val="2695"/>
              </a:lnSpc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flies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almost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over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Now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will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give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each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200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 a</a:t>
            </a:r>
            <a:endParaRPr lang="en-US" altLang="en-US" sz="2000"/>
          </a:p>
          <a:p>
            <a:pPr marL="12700" algn="l" rtl="0" eaLnBrk="0">
              <a:lnSpc>
                <a:spcPct val="150000"/>
              </a:lnSpc>
              <a:spcBef>
                <a:spcPts val="50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reflection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card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usual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can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write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down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get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from</a:t>
            </a:r>
            <a:r>
              <a:rPr sz="2000" spc="2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this</a:t>
            </a:r>
            <a:r>
              <a:rPr sz="2000" spc="1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lesson and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what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want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say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2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minutes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Here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we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</a:t>
            </a:r>
            <a:r>
              <a:rPr sz="200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r>
              <a:rPr sz="200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(学生 </a:t>
            </a:r>
            <a:r>
              <a:rPr sz="1500" spc="1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写反馈卡总结) 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Okay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Time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up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Pass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me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cards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Wow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</a:t>
            </a:r>
            <a:r>
              <a:rPr sz="2000" spc="1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all</a:t>
            </a:r>
            <a:r>
              <a:rPr sz="200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 you 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have a good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day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That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</a:t>
            </a:r>
            <a:endParaRPr lang="en-US" altLang="en-US" sz="2000"/>
          </a:p>
          <a:p>
            <a:pPr marL="19050" indent="516255" algn="l" rtl="0" eaLnBrk="0">
              <a:lnSpc>
                <a:spcPct val="150000"/>
              </a:lnSpc>
              <a:spcBef>
                <a:spcPct val="0"/>
              </a:spcBef>
            </a:pP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So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for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homework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need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finish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exercise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book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first</a:t>
            </a:r>
            <a:r>
              <a:rPr sz="2000" spc="24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13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Then, share t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he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knowledge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with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your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parents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Any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problem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</a:t>
            </a:r>
            <a:r>
              <a:rPr sz="2000" spc="-10">
                <a:solidFill>
                  <a:srgbClr val="FF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Let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look at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blackboard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.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Who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winner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today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?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tiger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2000" spc="37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winner</a:t>
            </a:r>
            <a:r>
              <a:rPr sz="2000" spc="23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congratulations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!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Group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panda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,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don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’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</a:t>
            </a:r>
            <a:r>
              <a:rPr sz="2000" spc="-1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3C7BF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 sad. I believe you can do better!</a:t>
            </a:r>
            <a:endParaRPr lang="en-US" altLang="en-US" sz="2000"/>
          </a:p>
          <a:p>
            <a:pPr algn="l" rtl="0" eaLnBrk="0">
              <a:lnSpc>
                <a:spcPct val="101000"/>
              </a:lnSpc>
            </a:pPr>
            <a:endParaRPr lang="en-US" altLang="en-US" sz="700"/>
          </a:p>
          <a:p>
            <a:pPr marL="83820" algn="l" rtl="0" eaLnBrk="0">
              <a:lnSpc>
                <a:spcPts val="2695"/>
              </a:lnSpc>
              <a:spcBef>
                <a:spcPts val="5"/>
              </a:spcBef>
            </a:pP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Class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over</a:t>
            </a:r>
            <a:r>
              <a:rPr sz="200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 </a:t>
            </a:r>
            <a:r>
              <a:rPr sz="200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Good-bye! Boys and girls.</a:t>
            </a:r>
            <a:endParaRPr lang="en-US" altLang="en-US" sz="2000"/>
          </a:p>
        </p:txBody>
      </p:sp>
      <p:graphicFrame>
        <p:nvGraphicFramePr>
          <p:cNvPr id="253" name="table 253"/>
          <p:cNvGraphicFramePr>
            <a:graphicFrameLocks noGrp="1"/>
          </p:cNvGraphicFramePr>
          <p:nvPr/>
        </p:nvGraphicFramePr>
        <p:xfrm>
          <a:off x="681037" y="2357437"/>
          <a:ext cx="1685925" cy="2224404"/>
        </p:xfrm>
        <a:graphic>
          <a:graphicData uri="http://schemas.openxmlformats.org/drawingml/2006/table">
            <a:tbl>
              <a:tblPr/>
              <a:tblGrid>
                <a:gridCol w="1685925"/>
              </a:tblGrid>
              <a:tr h="22117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ts val="2180"/>
                        </a:lnSpc>
                        <a:spcBef>
                          <a:spcPct val="0"/>
                        </a:spcBef>
                      </a:pPr>
                      <a:r>
                        <a:rPr sz="17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spc="-7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小</a:t>
                      </a:r>
                      <a:r>
                        <a:rPr sz="1700" spc="-6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结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1000"/>
                    </a:p>
                    <a:p>
                      <a:pPr marL="112395" algn="l" rtl="0" eaLnBrk="0">
                        <a:lnSpc>
                          <a:spcPct val="107000"/>
                        </a:lnSpc>
                        <a:spcBef>
                          <a:spcPts val="520"/>
                        </a:spcBef>
                      </a:pPr>
                      <a:r>
                        <a:rPr sz="1700" spc="-16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u="sng" spc="-1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700" u="sng" spc="-16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作</a:t>
                      </a:r>
                      <a:r>
                        <a:rPr sz="1700" u="sng" spc="-130">
                          <a:ln w="3175" cap="flat" cmpd="sng">
                            <a:solidFill>
                              <a:srgbClr val="FF0000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业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ct val="106000"/>
                        </a:lnSpc>
                        <a:spcBef>
                          <a:spcPct val="0"/>
                        </a:spcBef>
                      </a:pPr>
                      <a:r>
                        <a:rPr sz="1700" spc="-90">
                          <a:solidFill>
                            <a:srgbClr val="3C7BFC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ü </a:t>
                      </a:r>
                      <a:r>
                        <a:rPr sz="1700" u="sng" spc="-90"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 </a:t>
                      </a:r>
                      <a:r>
                        <a:rPr sz="1700" u="sng" spc="-9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总结得</a:t>
                      </a:r>
                      <a:r>
                        <a:rPr sz="1700" u="sng" spc="-30">
                          <a:ln w="3175" cap="flat" cmpd="sng">
                            <a:solidFill>
                              <a:srgbClr val="3C7BFC">
                                <a:alpha val="100000"/>
                              </a:srgbClr>
                            </a:solidFill>
                            <a:prstDash val="solid"/>
                            <a:miter lim="0"/>
                          </a:ln>
                          <a:solidFill>
                            <a:srgbClr val="3C7BFC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分</a:t>
                      </a: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4" name="rect"/>
          <p:cNvSpPr/>
          <p:nvPr/>
        </p:nvSpPr>
        <p:spPr>
          <a:xfrm>
            <a:off x="7613650" y="718820"/>
            <a:ext cx="102552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5" name="rect"/>
          <p:cNvSpPr/>
          <p:nvPr/>
        </p:nvSpPr>
        <p:spPr>
          <a:xfrm>
            <a:off x="4598670" y="718820"/>
            <a:ext cx="16255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rect"/>
          <p:cNvSpPr/>
          <p:nvPr/>
        </p:nvSpPr>
        <p:spPr>
          <a:xfrm>
            <a:off x="3815714" y="718820"/>
            <a:ext cx="638809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7" name="rect"/>
          <p:cNvSpPr/>
          <p:nvPr/>
        </p:nvSpPr>
        <p:spPr>
          <a:xfrm>
            <a:off x="4445000" y="718820"/>
            <a:ext cx="163195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rect"/>
          <p:cNvSpPr/>
          <p:nvPr/>
        </p:nvSpPr>
        <p:spPr>
          <a:xfrm>
            <a:off x="4751704" y="718820"/>
            <a:ext cx="2871470" cy="381634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textbox 259"/>
          <p:cNvSpPr/>
          <p:nvPr/>
        </p:nvSpPr>
        <p:spPr>
          <a:xfrm>
            <a:off x="3821988" y="689787"/>
            <a:ext cx="4831079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330"/>
              </a:lnSpc>
            </a:pP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Step</a:t>
            </a:r>
            <a:r>
              <a:rPr sz="2300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5:</a:t>
            </a:r>
            <a:r>
              <a:rPr sz="2300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Summary</a:t>
            </a:r>
            <a:r>
              <a:rPr sz="2300" b="1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&amp;</a:t>
            </a:r>
            <a:r>
              <a:rPr sz="2300" b="1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homework</a:t>
            </a:r>
            <a:r>
              <a:rPr sz="2300" spc="1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000" spc="1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小结作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业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60220" y="3099816"/>
            <a:ext cx="3148584" cy="3148583"/>
          </a:xfrm>
          <a:prstGeom prst="rect">
            <a:avLst/>
          </a:prstGeom>
        </p:spPr>
      </p:pic>
      <p:pic>
        <p:nvPicPr>
          <p:cNvPr id="263" name="picture 2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68527" y="1137920"/>
            <a:ext cx="2548572" cy="568578"/>
          </a:xfrm>
          <a:prstGeom prst="rect">
            <a:avLst/>
          </a:prstGeom>
        </p:spPr>
      </p:pic>
      <p:grpSp>
        <p:nvGrpSpPr>
          <p:cNvPr id="48" name="group 48"/>
          <p:cNvGrpSpPr/>
          <p:nvPr/>
        </p:nvGrpSpPr>
        <p:grpSpPr>
          <a:xfrm rot="21600000">
            <a:off x="7268527" y="3909593"/>
            <a:ext cx="2548572" cy="568579"/>
            <a:chExt cx="2548572" cy="568579"/>
          </a:xfrm>
        </p:grpSpPr>
        <p:pic>
          <p:nvPicPr>
            <p:cNvPr id="265" name="picture 26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548572" cy="568579"/>
            </a:xfrm>
            <a:prstGeom prst="rect">
              <a:avLst/>
            </a:prstGeom>
          </p:spPr>
        </p:pic>
        <p:sp>
          <p:nvSpPr>
            <p:cNvPr id="266" name="textbox 266"/>
            <p:cNvSpPr/>
            <p:nvPr/>
          </p:nvSpPr>
          <p:spPr>
            <a:xfrm>
              <a:off x="-12700" y="-12700"/>
              <a:ext cx="2574289" cy="6305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en-US" altLang="en-US" sz="800"/>
            </a:p>
            <a:p>
              <a:pPr marL="657225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2600" spc="-30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四、  听</a:t>
              </a:r>
              <a:r>
                <a:rPr sz="2600" spc="-29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说</a:t>
              </a:r>
              <a:endParaRPr lang="en-US" altLang="en-US" sz="26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7268527" y="2985706"/>
            <a:ext cx="2548572" cy="568578"/>
            <a:chExt cx="2548572" cy="568578"/>
          </a:xfrm>
        </p:grpSpPr>
        <p:pic>
          <p:nvPicPr>
            <p:cNvPr id="267" name="picture 26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68" name="textbox 268"/>
            <p:cNvSpPr/>
            <p:nvPr/>
          </p:nvSpPr>
          <p:spPr>
            <a:xfrm>
              <a:off x="-12700" y="-12700"/>
              <a:ext cx="2574289" cy="6546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800"/>
            </a:p>
            <a:p>
              <a:pPr marL="636905" algn="l" rtl="0" eaLnBrk="0">
                <a:lnSpc>
                  <a:spcPct val="97000"/>
                </a:lnSpc>
                <a:spcBef>
                  <a:spcPct val="0"/>
                </a:spcBef>
              </a:pPr>
              <a:r>
                <a:rPr sz="2600" spc="-3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三、语</a:t>
              </a:r>
              <a:r>
                <a:rPr sz="2600" spc="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法</a:t>
              </a:r>
              <a:endParaRPr lang="en-US" altLang="en-US" sz="26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7268527" y="4833492"/>
            <a:ext cx="2548572" cy="568578"/>
            <a:chExt cx="2548572" cy="568578"/>
          </a:xfrm>
        </p:grpSpPr>
        <p:pic>
          <p:nvPicPr>
            <p:cNvPr id="269" name="picture 26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548572" cy="568578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-12700" y="-12700"/>
              <a:ext cx="2574289" cy="6280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800"/>
            </a:p>
            <a:p>
              <a:pPr marL="633730" algn="l" rtl="0" eaLnBrk="0">
                <a:lnSpc>
                  <a:spcPct val="90000"/>
                </a:lnSpc>
                <a:spcBef>
                  <a:spcPts val="5"/>
                </a:spcBef>
              </a:pPr>
              <a:r>
                <a:rPr sz="2600" spc="-27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五、  阅</a:t>
              </a:r>
              <a:r>
                <a:rPr sz="2600" spc="-250">
                  <a:solidFill>
                    <a:srgbClr val="000000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读</a:t>
              </a:r>
              <a:endParaRPr lang="en-US" altLang="en-US" sz="2600"/>
            </a:p>
          </p:txBody>
        </p:sp>
      </p:grpSp>
      <p:graphicFrame>
        <p:nvGraphicFramePr>
          <p:cNvPr id="271" name="table 271"/>
          <p:cNvGraphicFramePr>
            <a:graphicFrameLocks noGrp="1"/>
          </p:cNvGraphicFramePr>
          <p:nvPr/>
        </p:nvGraphicFramePr>
        <p:xfrm>
          <a:off x="7268527" y="2061819"/>
          <a:ext cx="2548255" cy="568325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62420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600" spc="-3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二、语</a:t>
                      </a:r>
                      <a:r>
                        <a:rPr sz="260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音</a:t>
                      </a:r>
                      <a:endParaRPr lang="en-US" altLang="en-US" sz="26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2" name="table 272"/>
          <p:cNvGraphicFramePr>
            <a:graphicFrameLocks noGrp="1"/>
          </p:cNvGraphicFramePr>
          <p:nvPr/>
        </p:nvGraphicFramePr>
        <p:xfrm>
          <a:off x="7268527" y="5757392"/>
          <a:ext cx="2548255" cy="568325"/>
        </p:xfrm>
        <a:graphic>
          <a:graphicData uri="http://schemas.openxmlformats.org/drawingml/2006/table">
            <a:tbl>
              <a:tblPr/>
              <a:tblGrid>
                <a:gridCol w="2548255"/>
              </a:tblGrid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/>
                    </a:p>
                    <a:p>
                      <a:pPr marL="623570" algn="l" rtl="0" eaLnBrk="0">
                        <a:lnSpc>
                          <a:spcPct val="92000"/>
                        </a:lnSpc>
                      </a:pPr>
                      <a:r>
                        <a:rPr sz="26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/>
                          <a:ea typeface="微软雅黑"/>
                          <a:cs typeface="微软雅黑"/>
                        </a:rPr>
                        <a:t>六、写作</a:t>
                      </a:r>
                      <a:endParaRPr lang="en-US" altLang="en-US" sz="2600"/>
                    </a:p>
                  </a:txBody>
                  <a:tcPr marL="0" marR="0" marT="0" marB="0">
                    <a:lnL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26CF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3" name="textbox 273"/>
          <p:cNvSpPr/>
          <p:nvPr/>
        </p:nvSpPr>
        <p:spPr>
          <a:xfrm>
            <a:off x="2551125" y="1722310"/>
            <a:ext cx="184721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3500" spc="90">
                <a:ln w="9525" cap="flat" cmpd="sng">
                  <a:solidFill>
                    <a:srgbClr val="526CF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26C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试题示</a:t>
            </a:r>
            <a:r>
              <a:rPr sz="3500" spc="70">
                <a:ln w="9525" cap="flat" cmpd="sng">
                  <a:solidFill>
                    <a:srgbClr val="526CFD">
                      <a:alpha val="100000"/>
                    </a:srgbClr>
                  </a:solidFill>
                  <a:prstDash val="solid"/>
                  <a:miter lim="0"/>
                </a:ln>
                <a:solidFill>
                  <a:srgbClr val="526C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范</a:t>
            </a:r>
            <a:endParaRPr lang="en-US" altLang="en-US" sz="3500"/>
          </a:p>
        </p:txBody>
      </p:sp>
      <p:sp>
        <p:nvSpPr>
          <p:cNvPr id="274" name="textbox 274"/>
          <p:cNvSpPr/>
          <p:nvPr/>
        </p:nvSpPr>
        <p:spPr>
          <a:xfrm>
            <a:off x="7875813" y="1244008"/>
            <a:ext cx="133985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985"/>
              </a:lnSpc>
            </a:pPr>
            <a:r>
              <a:rPr sz="2600" spc="-2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一、</a:t>
            </a:r>
            <a:r>
              <a:rPr sz="2600" spc="-1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词</a:t>
            </a:r>
            <a:r>
              <a:rPr sz="2600" spc="0">
                <a:solidFill>
                  <a:srgbClr val="000000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汇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https://d.book118.com/788023044103006026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ABLE_ENDDRAG_ORIGIN_RECT" val="200*36"/>
  <p:tag name="TABLE_ENDDRAG_RECT" val="572*453*200*36"/>
</p:tagLst>
</file>

<file path=ppt/tags/tag2.xml><?xml version="1.0" encoding="utf-8"?>
<p:tagLst xmlns:p="http://schemas.openxmlformats.org/presentationml/2006/main">
  <p:tag name="KSO_WM_UNIT_TABLE_BEAUTIFY" val="smartTable{740642a2-424c-4d09-b90b-fda3fb4164e3}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279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0">
      <vt:lpstr>Arial</vt:lpstr>
      <vt:lpstr>Calibri</vt:lpstr>
      <vt:lpstr>宋体</vt:lpstr>
      <vt:lpstr>微软雅黑</vt:lpstr>
      <vt:lpstr>Wingdings</vt:lpstr>
      <vt:lpstr>Times New Roman</vt:lpstr>
      <vt:lpstr>Microsoft YaHei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2024-09-04T00:43:13.674</cp:lastPrinted>
  <dcterms:created xsi:type="dcterms:W3CDTF">2024-09-03T16:43:13Z</dcterms:created>
  <dcterms:modified xsi:type="dcterms:W3CDTF">2024-09-03T16:43:15Z</dcterms:modified>
</cp:coreProperties>
</file>