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LRADW+HHNJSJ+MicrosoftYaHei-Bold"/>
      <p:regular r:id="rId15"/>
    </p:embeddedFont>
    <p:embeddedFont>
      <p:font typeface="RKFREL+TSUSUE+MicrosoftYaHei"/>
      <p:regular r:id="rId16"/>
    </p:embeddedFont>
    <p:embeddedFont>
      <p:font typeface="QWSOKG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8BE62-CF44-412F-A8DE-E8AD258DD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88E08-CCD5-4E26-A591-FD7442CC5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4BD5E-1E70-47B3-A88A-622188D64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60CAB-10F6-4209-A68A-7850344E2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8C57C-8BCF-4D92-8AA4-A2E055A19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8C6EBE-D41F-4EB9-A50B-951F9683E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FE055-79E5-402A-9844-8FEBB3E1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07F88-7AC8-430B-B813-083B40E62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5478B-46D6-4A10-A303-299E40AD9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6AF35-9D94-4C69-97EA-73A97A30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44BDF-E419-4AC7-AA38-018B32C66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5101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BLRADW+HHNJSJ+MicrosoftYaHei-Bold"/>
                <a:cs typeface="BLRADW+HHNJS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KFREL+TSUSUE+MicrosoftYaHei"/>
                <a:cs typeface="RKFREL+TSUSUE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场营销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87979" y="261229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52180" y="26122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FFFF"/>
                </a:solidFill>
                <a:latin typeface="QWSOKG+MS-UIGothic"/>
                <a:cs typeface="QWSOKG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场营销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EA8"/>
                </a:solidFill>
                <a:latin typeface="QWSOKG+MS-UIGothic"/>
                <a:cs typeface="QWSOKG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场营销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2212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场营销对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产业发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展、企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争力和市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动产业创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新、提高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整体水平。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QWSOKG+MS-UIGothic"/>
                <a:cs typeface="QWSOK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有效的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市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场营销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活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，企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可以更好地了解客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需求和行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展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，从而制定有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性的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品和服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策略。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有助于提高企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争力和市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份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，推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动产业发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展。同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，成功的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市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场营销还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有助于推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动产业创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新，提高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整体水平，促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进产业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的可持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5F54"/>
                </a:solidFill>
                <a:latin typeface="QWSOKG+MS-UIGothic"/>
                <a:cs typeface="QWSOKG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BLRADW+HHNJSJ+MicrosoftYaHei-Bold"/>
                <a:cs typeface="BLRADW+HHNJS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RKFREL+TSUSUE+MicrosoftYaHei"/>
                <a:cs typeface="RKFREL+TSUSUE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场细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4650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2300" spc="25">
                <a:solidFill>
                  <a:srgbClr val="FFFFFF"/>
                </a:solidFill>
                <a:latin typeface="QWSOKG+MS-UIGothic"/>
                <a:cs typeface="QWSOKG+MS-UIGothic"/>
              </a:rPr>
              <a:t>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13959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2300" spc="25">
                <a:solidFill>
                  <a:srgbClr val="FFFFFF"/>
                </a:solidFill>
                <a:latin typeface="QWSOKG+MS-UIGothic"/>
                <a:cs typeface="QWSOKG+MS-UIGothic"/>
              </a:rPr>
              <a:t>分的依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8141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2300" spc="25">
                <a:solidFill>
                  <a:srgbClr val="FFFFFF"/>
                </a:solidFill>
                <a:latin typeface="QWSOKG+MS-UIGothic"/>
                <a:cs typeface="QWSOKG+MS-UIGothic"/>
              </a:rPr>
              <a:t>分的方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85995" y="2807771"/>
            <a:ext cx="3067050" cy="8927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1745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>
                <a:solidFill>
                  <a:srgbClr val="FFFFFF"/>
                </a:solidFill>
                <a:latin typeface="QWSOKG+MS-UIGothic"/>
                <a:cs typeface="QWSOKG+MS-UIGothic"/>
              </a:rPr>
              <a:t>据</a:t>
            </a:r>
          </a:p>
          <a:p>
            <a:pPr marL="0" marR="0">
              <a:lnSpc>
                <a:spcPts val="1500"/>
              </a:lnSpc>
              <a:spcBef>
                <a:spcPts val="491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分的依据主要包括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53450" y="2807771"/>
            <a:ext cx="3067050" cy="8927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1744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>
                <a:solidFill>
                  <a:srgbClr val="FFFFFF"/>
                </a:solidFill>
                <a:latin typeface="QWSOKG+MS-UIGothic"/>
                <a:cs typeface="QWSOKG+MS-UIGothic"/>
              </a:rPr>
              <a:t>法</a:t>
            </a:r>
          </a:p>
          <a:p>
            <a:pPr marL="0" marR="0">
              <a:lnSpc>
                <a:spcPts val="1500"/>
              </a:lnSpc>
              <a:spcBef>
                <a:spcPts val="491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分的方法主要包括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018539" y="3148067"/>
            <a:ext cx="3094872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分是将整体市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划分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若干个具有共同特征的子市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 spc="82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程。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些子市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在需求、行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力等方面具有相似性。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85995" y="3490968"/>
            <a:ext cx="30653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品性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者特征、地理位置、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力水平和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者行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553450" y="3490968"/>
            <a:ext cx="29198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量因素法、多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量因素法、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QWSOKG+MS-UIGothic"/>
                <a:cs typeface="QWSOKG+MS-UIGothic"/>
              </a:rPr>
              <a:t>定位法等。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73420" y="150157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EA8"/>
                </a:solidFill>
                <a:latin typeface="QWSOKG+MS-UIGothic"/>
                <a:cs typeface="QWSOKG+MS-UIGothic"/>
              </a:rPr>
              <a:t>定位概述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EA8"/>
                </a:solidFill>
                <a:latin typeface="QWSOKG+MS-UIGothic"/>
                <a:cs typeface="QWSOKG+MS-UIGothic"/>
              </a:rPr>
              <a:t>定位的步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2300" spc="25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EA8"/>
                </a:solidFill>
                <a:latin typeface="QWSOKG+MS-UIGothic"/>
                <a:cs typeface="QWSOKG+MS-UIGothic"/>
              </a:rPr>
              <a:t>定位的策略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场细</a:t>
            </a:r>
            <a:r>
              <a:rPr sz="3000">
                <a:solidFill>
                  <a:srgbClr val="00BEA8"/>
                </a:solidFill>
                <a:latin typeface="QWSOKG+MS-UIGothic"/>
                <a:cs typeface="QWSOKG+MS-UIGothic"/>
              </a:rPr>
              <a:t>分与定位的策略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6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1600">
                <a:solidFill>
                  <a:srgbClr val="FFFFFF"/>
                </a:solidFill>
                <a:latin typeface="QWSOKG+MS-UIGothic"/>
                <a:cs typeface="QWSOKG+MS-UIGothic"/>
              </a:rPr>
              <a:t>分与定位的关系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17139" y="3314700"/>
            <a:ext cx="328110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6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1600">
                <a:solidFill>
                  <a:srgbClr val="FFFFFF"/>
                </a:solidFill>
                <a:latin typeface="QWSOKG+MS-UIGothic"/>
                <a:cs typeface="QWSOKG+MS-UIGothic"/>
              </a:rPr>
              <a:t>分与定位的策略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553970" y="5079364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600">
                <a:solidFill>
                  <a:srgbClr val="FFFFFF"/>
                </a:solidFill>
                <a:latin typeface="QWSOKG+MS-UIGothic"/>
                <a:cs typeface="QWSOKG+MS-UIGothic"/>
              </a:rPr>
              <a:t>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场细</a:t>
            </a:r>
            <a:r>
              <a:rPr sz="1600">
                <a:solidFill>
                  <a:srgbClr val="FFFFFF"/>
                </a:solidFill>
                <a:latin typeface="QWSOKG+MS-UIGothic"/>
                <a:cs typeface="QWSOKG+MS-UIGothic"/>
              </a:rPr>
              <a:t>分与定位的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600">
                <a:solidFill>
                  <a:srgbClr val="FFFFFF"/>
                </a:solidFill>
                <a:latin typeface="QWSOKG+MS-UIGothic"/>
                <a:cs typeface="QWSOKG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https://d.book118.com/788025101141006037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BLRADW+HHNJSJ+MicrosoftYaHei-Bold</vt:lpstr>
      <vt:lpstr>RKFREL+TSUSUE+MicrosoftYaHei</vt:lpstr>
      <vt:lpstr>SimSun</vt:lpstr>
      <vt:lpstr>QWSOKG+MS-UIGothic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2024-09-18T01:17:35.331</cp:lastPrinted>
  <dcterms:created xsi:type="dcterms:W3CDTF">2024-09-17T17:17:35Z</dcterms:created>
  <dcterms:modified xsi:type="dcterms:W3CDTF">2024-09-17T17:17:36Z</dcterms:modified>
</cp:coreProperties>
</file>