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2022/1/17</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41" name="幻灯片图像占位符 1"/>
          <p:cNvSpPr>
            <a:spLocks noGrp="1" noRot="1" noChangeAspect="1" noTextEdit="1"/>
          </p:cNvSpPr>
          <p:nvPr>
            <p:ph type="sldImg"/>
          </p:nvPr>
        </p:nvSpPr>
        <p:spPr>
          <a:xfrm>
            <a:off x="1143000" y="685800"/>
            <a:ext cx="4572000" cy="3429000"/>
          </a:xfrm>
        </p:spPr>
      </p:sp>
      <p:sp>
        <p:nvSpPr>
          <p:cNvPr id="35842" name="备注占位符 2"/>
          <p:cNvSpPr>
            <a:spLocks noGrp="1"/>
          </p:cNvSpPr>
          <p:nvPr>
            <p:ph type="body" idx="1"/>
          </p:nvPr>
        </p:nvSpPr>
        <p:spPr>
          <a:noFill/>
        </p:spPr>
        <p:txBody>
          <a:bodyPr/>
          <a:lstStyle/>
          <a:p>
            <a:pPr eaLnBrk="1" hangingPunct="1"/>
            <a:endParaRPr lang="zh-CN" altLang="en-US">
              <a:latin typeface="Arial" pitchFamily="34" charset="0"/>
            </a:endParaRPr>
          </a:p>
        </p:txBody>
      </p:sp>
      <p:sp>
        <p:nvSpPr>
          <p:cNvPr id="35843"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546D718D-8047-4CD8-B6EC-AF20FDE3AE2B}" type="slidenum">
              <a:rPr lang="zh-CN" altLang="en-US" sz="1200" b="0">
                <a:solidFill>
                  <a:srgbClr val="000000"/>
                </a:solidFill>
              </a:rPr>
              <a:t>3</a:t>
            </a:fld>
            <a:endParaRPr lang="en-US" altLang="zh-CN" sz="1200" b="0">
              <a:solidFill>
                <a:srgbClr val="000000"/>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7F6D74-5FE7-452A-9920-A3558983A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D0071E-2799-45F9-8BFF-E546F1279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B3F7EA-C177-417D-9722-3E33B4C17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B889E3-DD0D-43F6-B145-0872BB0CF7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7A251E-DE60-4AD7-9F2B-0D08D49064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19C032-B537-4F0C-93B3-C7A4A79470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A1640F-D0D2-465F-AA6A-7F726DF731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B4C378-A224-42A7-AEB9-15CDA89D15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ACF611-931D-4F48-B57C-32F08DF06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084E2-89FE-492C-84B8-3FF13B55A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223625-C713-4E1B-889D-B8CDCD1C6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a:t>单击此处编辑母版标题样式</a:t>
            </a:r>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p>
        </p:txBody>
      </p:sp>
    </p:spTree>
    <p:extLst>
      <p:ext uri="{BB962C8B-B14F-4D97-AF65-F5344CB8AC3E}">
        <p14:creationId xmlns:p14="http://schemas.microsoft.com/office/powerpoint/2010/main" val="97432719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和内容">
    <p:spTree>
      <p:nvGrpSpPr>
        <p:cNvPr id="1" name=""/>
        <p:cNvGrpSpPr/>
        <p:nvPr/>
      </p:nvGrpSpPr>
      <p:grpSpPr>
        <a:xfrm>
          <a:off x="0" y="0"/>
          <a:ext cx="0" cy="0"/>
        </a:xfrm>
      </p:grpSpPr>
      <p:sp>
        <p:nvSpPr>
          <p:cNvPr id="4" name="矩形 3"/>
          <p:cNvSpPr/>
          <p:nvPr userDrawn="1"/>
        </p:nvSpPr>
        <p:spPr>
          <a:xfrm>
            <a:off x="3" y="0"/>
            <a:ext cx="9170011" cy="6858318"/>
          </a:xfrm>
          <a:prstGeom prst="rect">
            <a:avLst/>
          </a:prstGeom>
          <a:solidFill>
            <a:srgbClr val="FDE6D3"/>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68388" tIns="34193" rIns="68388" bIns="34193"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ctr"/>
            <a:endParaRPr lang="zh-CN" altLang="en-US" sz="1345">
              <a:sym typeface="楷体_GB2312" panose="02010609030101010101" charset="-122"/>
            </a:endParaRPr>
          </a:p>
        </p:txBody>
      </p:sp>
    </p:spTree>
    <p:extLst>
      <p:ext uri="{BB962C8B-B14F-4D97-AF65-F5344CB8AC3E}">
        <p14:creationId xmlns:p14="http://schemas.microsoft.com/office/powerpoint/2010/main" val="4274842908"/>
      </p:ext>
    </p:extLst>
  </p:cSld>
  <p:clrMapOvr>
    <a:masterClrMapping/>
  </p:clrMapOvr>
  <mc:AlternateContent>
    <mc:Choice xmlns:p14="http://schemas.microsoft.com/office/powerpoint/2010/main" Requires="p14">
      <p:transition spd="slow" p14:dur="1399">
        <p14:doors dir="vert"/>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0119C254-D7FC-4DA3-9EAB-6B73C8640682}" type="datetimeFigureOut">
              <a:rPr lang="zh-CN" altLang="en-US" smtClean="0"/>
              <a:t>2022/1/17</a:t>
            </a:fld>
            <a:endParaRPr lang="zh-CN" altLang="en-US"/>
          </a:p>
        </p:txBody>
      </p:sp>
      <p:sp>
        <p:nvSpPr>
          <p:cNvPr id="3" name="页脚占位符 2"/>
          <p:cNvSpPr>
            <a:spLocks noGrp="1"/>
          </p:cNvSpPr>
          <p:nvPr>
            <p:ph type="ftr" sz="quarter" idx="11"/>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4" name="灯片编号占位符 3"/>
          <p:cNvSpPr>
            <a:spLocks noGrp="1"/>
          </p:cNvSpPr>
          <p:nvPr>
            <p:ph type="sldNum" sz="quarter" idx="12"/>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CCE4DA88-9519-492E-829A-BD2EB27AD776}" type="slidenum">
              <a:rPr lang="zh-CN" altLang="en-US" smtClean="0"/>
              <a:t>‹#›</a:t>
            </a:fld>
            <a:endParaRPr lang="zh-CN" altLang="en-US"/>
          </a:p>
        </p:txBody>
      </p:sp>
    </p:spTree>
    <p:extLst>
      <p:ext uri="{BB962C8B-B14F-4D97-AF65-F5344CB8AC3E}">
        <p14:creationId xmlns:p14="http://schemas.microsoft.com/office/powerpoint/2010/main" val="1804977518"/>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幻灯片">
    <p:spTree>
      <p:nvGrpSpPr>
        <p:cNvPr id="1" name=""/>
        <p:cNvGrpSpPr/>
        <p:nvPr/>
      </p:nvGrpSpPr>
      <p:grpSpPr>
        <a:xfrm>
          <a:off x="0" y="0"/>
          <a:ext cx="0" cy="0"/>
        </a:xfrm>
      </p:grpSpPr>
      <p:sp>
        <p:nvSpPr>
          <p:cNvPr id="2" name="矩形 1"/>
          <p:cNvSpPr>
            <a:spLocks noChangeArrowheads="1"/>
          </p:cNvSpPr>
          <p:nvPr/>
        </p:nvSpPr>
        <p:spPr bwMode="auto">
          <a:xfrm>
            <a:off x="500063" y="0"/>
            <a:ext cx="733425" cy="3024188"/>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3" name="矩形 2"/>
          <p:cNvSpPr>
            <a:spLocks noChangeArrowheads="1"/>
          </p:cNvSpPr>
          <p:nvPr/>
        </p:nvSpPr>
        <p:spPr bwMode="auto">
          <a:xfrm>
            <a:off x="500063" y="3070225"/>
            <a:ext cx="733425" cy="46038"/>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4" name="矩形 3"/>
          <p:cNvSpPr>
            <a:spLocks noChangeArrowheads="1"/>
          </p:cNvSpPr>
          <p:nvPr/>
        </p:nvSpPr>
        <p:spPr bwMode="auto">
          <a:xfrm flipV="1">
            <a:off x="500063" y="3833814"/>
            <a:ext cx="733425" cy="3043237"/>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5" name="矩形 4"/>
          <p:cNvSpPr>
            <a:spLocks noChangeArrowheads="1"/>
          </p:cNvSpPr>
          <p:nvPr/>
        </p:nvSpPr>
        <p:spPr bwMode="auto">
          <a:xfrm>
            <a:off x="500063" y="3741739"/>
            <a:ext cx="733425" cy="46037"/>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6" name="日期占位符 1"/>
          <p:cNvSpPr>
            <a:spLocks noGrp="1"/>
          </p:cNvSpPr>
          <p:nvPr>
            <p:ph type="dt" sz="half" idx="10"/>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fld id="{8E7231A9-98FD-4202-A524-2CE5E2B965C4}" type="datetimeFigureOut">
              <a:rPr lang="zh-CN" altLang="en-US"/>
              <a:t>2022/1/17</a:t>
            </a:fld>
            <a:endParaRPr lang="zh-CN" altLang="en-US"/>
          </a:p>
        </p:txBody>
      </p:sp>
      <p:sp>
        <p:nvSpPr>
          <p:cNvPr id="7" name="页脚占位符 2"/>
          <p:cNvSpPr>
            <a:spLocks noGrp="1"/>
          </p:cNvSpPr>
          <p:nvPr>
            <p:ph type="ftr" sz="quarter" idx="11"/>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endParaRPr lang="zh-CN" altLang="en-US"/>
          </a:p>
        </p:txBody>
      </p:sp>
      <p:sp>
        <p:nvSpPr>
          <p:cNvPr id="8" name="灯片编号占位符 3"/>
          <p:cNvSpPr>
            <a:spLocks noGrp="1"/>
          </p:cNvSpPr>
          <p:nvPr>
            <p:ph type="sldNum" sz="quarter" idx="12"/>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DC4899AC-C8F6-496D-96A8-262C32B4EE40}" type="slidenum">
              <a:rPr lang="zh-CN" altLang="en-US"/>
              <a:t>‹#›</a:t>
            </a:fld>
            <a:endParaRPr lang="zh-CN" altLang="en-US"/>
          </a:p>
        </p:txBody>
      </p:sp>
    </p:spTree>
    <p:extLst>
      <p:ext uri="{BB962C8B-B14F-4D97-AF65-F5344CB8AC3E}">
        <p14:creationId xmlns:p14="http://schemas.microsoft.com/office/powerpoint/2010/main" val="1126638810"/>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标题幻灯片">
    <p:spTree>
      <p:nvGrpSpPr>
        <p:cNvPr id="1" name=""/>
        <p:cNvGrpSpPr/>
        <p:nvPr/>
      </p:nvGrpSpPr>
      <p:grpSpPr>
        <a:xfrm>
          <a:off x="0" y="0"/>
          <a:ext cx="0" cy="0"/>
        </a:xfrm>
      </p:grpSpPr>
      <p:sp>
        <p:nvSpPr>
          <p:cNvPr id="2" name="矩形 1"/>
          <p:cNvSpPr>
            <a:spLocks noChangeArrowheads="1"/>
          </p:cNvSpPr>
          <p:nvPr/>
        </p:nvSpPr>
        <p:spPr bwMode="auto">
          <a:xfrm>
            <a:off x="500063" y="0"/>
            <a:ext cx="733425" cy="3024188"/>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3" name="矩形 2"/>
          <p:cNvSpPr>
            <a:spLocks noChangeArrowheads="1"/>
          </p:cNvSpPr>
          <p:nvPr/>
        </p:nvSpPr>
        <p:spPr bwMode="auto">
          <a:xfrm>
            <a:off x="500063" y="3070225"/>
            <a:ext cx="733425" cy="46038"/>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4" name="矩形 3"/>
          <p:cNvSpPr>
            <a:spLocks noChangeArrowheads="1"/>
          </p:cNvSpPr>
          <p:nvPr/>
        </p:nvSpPr>
        <p:spPr bwMode="auto">
          <a:xfrm flipV="1">
            <a:off x="500063" y="3833814"/>
            <a:ext cx="733425" cy="3043237"/>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5" name="矩形 4"/>
          <p:cNvSpPr>
            <a:spLocks noChangeArrowheads="1"/>
          </p:cNvSpPr>
          <p:nvPr/>
        </p:nvSpPr>
        <p:spPr bwMode="auto">
          <a:xfrm>
            <a:off x="500063" y="3741739"/>
            <a:ext cx="733425" cy="46037"/>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6" name="日期占位符 1"/>
          <p:cNvSpPr>
            <a:spLocks noGrp="1"/>
          </p:cNvSpPr>
          <p:nvPr>
            <p:ph type="dt" sz="half" idx="10"/>
          </p:nvPr>
        </p:nvSpPr>
        <p:spPr>
          <a:xfrm>
            <a:off x="457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fld id="{8E7231A9-98FD-4202-A524-2CE5E2B965C4}" type="datetimeFigureOut">
              <a:rPr lang="zh-CN" altLang="en-US"/>
              <a:t>2022/1/17</a:t>
            </a:fld>
            <a:endParaRPr lang="zh-CN" altLang="en-US"/>
          </a:p>
        </p:txBody>
      </p:sp>
      <p:sp>
        <p:nvSpPr>
          <p:cNvPr id="7" name="页脚占位符 2"/>
          <p:cNvSpPr>
            <a:spLocks noGrp="1"/>
          </p:cNvSpPr>
          <p:nvPr>
            <p:ph type="ftr" sz="quarter" idx="11"/>
          </p:nvPr>
        </p:nvSpPr>
        <p:spPr>
          <a:xfrm>
            <a:off x="3124200" y="6356350"/>
            <a:ext cx="2895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endParaRPr lang="zh-CN" altLang="en-US"/>
          </a:p>
        </p:txBody>
      </p:sp>
      <p:sp>
        <p:nvSpPr>
          <p:cNvPr id="8" name="灯片编号占位符 3"/>
          <p:cNvSpPr>
            <a:spLocks noGrp="1"/>
          </p:cNvSpPr>
          <p:nvPr>
            <p:ph type="sldNum" sz="quarter" idx="12"/>
          </p:nvPr>
        </p:nvSpPr>
        <p:spPr>
          <a:xfrm>
            <a:off x="6553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DC4899AC-C8F6-496D-96A8-262C32B4EE40}" type="slidenum">
              <a:rPr lang="zh-CN" altLang="en-US"/>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和内容">
    <p:spTree>
      <p:nvGrpSpPr>
        <p:cNvPr id="1" name=""/>
        <p:cNvGrpSpPr/>
        <p:nvPr/>
      </p:nvGrpSpPr>
      <p:grpSpPr>
        <a:xfrm>
          <a:off x="0" y="0"/>
          <a:ext cx="0" cy="0"/>
        </a:xfrm>
      </p:grpSpPr>
      <p:sp>
        <p:nvSpPr>
          <p:cNvPr id="2" name="矩形 1"/>
          <p:cNvSpPr>
            <a:spLocks noChangeArrowheads="1"/>
          </p:cNvSpPr>
          <p:nvPr/>
        </p:nvSpPr>
        <p:spPr bwMode="auto">
          <a:xfrm>
            <a:off x="0" y="2406650"/>
            <a:ext cx="9144000" cy="2433638"/>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3" name="矩形 2"/>
          <p:cNvSpPr/>
          <p:nvPr/>
        </p:nvSpPr>
        <p:spPr>
          <a:xfrm>
            <a:off x="5066110" y="2797175"/>
            <a:ext cx="3644503" cy="2992438"/>
          </a:xfrm>
          <a:prstGeom prst="rect">
            <a:avLst/>
          </a:prstGeom>
          <a:blipFill dpi="0" rotWithShape="1">
            <a:blip r:embed="rId1"/>
            <a:stretch>
              <a:fillRect/>
            </a:stretch>
          </a:blipFill>
          <a:ln w="12700" cap="flat" cmpd="sng" algn="ctr">
            <a:noFill/>
            <a:prstDash val="solid"/>
            <a:miter lim="800000"/>
          </a:ln>
          <a:effectLst/>
        </p:spPr>
        <p:txBody>
          <a:bodyPr anchor="ctr"/>
          <a:lstStyle>
            <a:defPPr>
              <a:defRPr lang="zh-CN"/>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defRPr/>
            </a:pPr>
            <a:endParaRPr lang="zh-CN" altLang="en-US">
              <a:solidFill>
                <a:prstClr val="white"/>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 name="日期占位符 1"/>
          <p:cNvSpPr>
            <a:spLocks noGrp="1"/>
          </p:cNvSpPr>
          <p:nvPr>
            <p:ph type="dt" sz="half" idx="10"/>
          </p:nvPr>
        </p:nvSpPr>
        <p:spPr>
          <a:xfrm>
            <a:off x="457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fld id="{8E7231A9-98FD-4202-A524-2CE5E2B965C4}" type="datetimeFigureOut">
              <a:rPr lang="zh-CN" altLang="en-US"/>
              <a:t>2022/1/17</a:t>
            </a:fld>
            <a:endParaRPr lang="zh-CN" altLang="en-US"/>
          </a:p>
        </p:txBody>
      </p:sp>
      <p:sp>
        <p:nvSpPr>
          <p:cNvPr id="5" name="页脚占位符 2"/>
          <p:cNvSpPr>
            <a:spLocks noGrp="1"/>
          </p:cNvSpPr>
          <p:nvPr>
            <p:ph type="ftr" sz="quarter" idx="11"/>
          </p:nvPr>
        </p:nvSpPr>
        <p:spPr>
          <a:xfrm>
            <a:off x="3124200" y="6356350"/>
            <a:ext cx="2895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endParaRPr lang="zh-CN" altLang="en-US"/>
          </a:p>
        </p:txBody>
      </p:sp>
      <p:sp>
        <p:nvSpPr>
          <p:cNvPr id="6" name="灯片编号占位符 3"/>
          <p:cNvSpPr>
            <a:spLocks noGrp="1"/>
          </p:cNvSpPr>
          <p:nvPr>
            <p:ph type="sldNum" sz="quarter" idx="12"/>
          </p:nvPr>
        </p:nvSpPr>
        <p:spPr>
          <a:xfrm>
            <a:off x="6553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5C78E6A7-1929-4B87-93F7-637909709527}" type="slidenum">
              <a:rPr lang="zh-CN" altLang="en-US"/>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仅标题">
    <p:spTree>
      <p:nvGrpSpPr>
        <p:cNvPr id="1" name=""/>
        <p:cNvGrpSpPr/>
        <p:nvPr/>
      </p:nvGrpSpPr>
      <p:grpSpPr>
        <a:xfrm>
          <a:off x="0" y="0"/>
          <a:ext cx="0" cy="0"/>
        </a:xfrm>
      </p:grpSpPr>
      <p:sp>
        <p:nvSpPr>
          <p:cNvPr id="2" name="任意多边形 35"/>
          <p:cNvSpPr>
            <a:spLocks noChangeArrowheads="1"/>
          </p:cNvSpPr>
          <p:nvPr userDrawn="1"/>
        </p:nvSpPr>
        <p:spPr bwMode="auto">
          <a:xfrm rot="3018073">
            <a:off x="-116681" y="-260350"/>
            <a:ext cx="2809875" cy="2162175"/>
          </a:xfrm>
          <a:custGeom>
            <a:cxnLst>
              <a:cxn ang="0">
                <a:pos x="0" y="2535913"/>
              </a:cxn>
              <a:cxn ang="0">
                <a:pos x="2105265" y="0"/>
              </a:cxn>
              <a:cxn ang="0">
                <a:pos x="2810661" y="0"/>
              </a:cxn>
              <a:cxn ang="0">
                <a:pos x="417592" y="2882590"/>
              </a:cxn>
              <a:cxn ang="0">
                <a:pos x="0" y="2535913"/>
              </a:cxn>
            </a:cxnLst>
            <a:rect l="0" t="0" r="r" b="b"/>
            <a:pathLst>
              <a:path w="2810661" h="2882590">
                <a:moveTo>
                  <a:pt x="0" y="2535913"/>
                </a:moveTo>
                <a:lnTo>
                  <a:pt x="2105265" y="0"/>
                </a:lnTo>
                <a:lnTo>
                  <a:pt x="2810661" y="0"/>
                </a:lnTo>
                <a:lnTo>
                  <a:pt x="417592" y="2882590"/>
                </a:lnTo>
                <a:lnTo>
                  <a:pt x="0" y="2535913"/>
                </a:lnTo>
                <a:close/>
              </a:path>
            </a:pathLst>
          </a:custGeom>
          <a:solidFill>
            <a:srgbClr val="A1353A"/>
          </a:solidFill>
          <a:ln w="12700">
            <a:noFill/>
            <a:round/>
          </a:ln>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endParaRPr lang="zh-CN" altLang="en-US"/>
          </a:p>
        </p:txBody>
      </p:sp>
      <p:sp>
        <p:nvSpPr>
          <p:cNvPr id="3" name="任意多边形 99"/>
          <p:cNvSpPr>
            <a:spLocks noChangeArrowheads="1"/>
          </p:cNvSpPr>
          <p:nvPr userDrawn="1"/>
        </p:nvSpPr>
        <p:spPr bwMode="auto">
          <a:xfrm rot="3018073" flipH="1" flipV="1">
            <a:off x="6464300" y="5008563"/>
            <a:ext cx="2730500" cy="2162175"/>
          </a:xfrm>
          <a:custGeom>
            <a:cxnLst>
              <a:cxn ang="0">
                <a:pos x="417592" y="2882590"/>
              </a:cxn>
              <a:cxn ang="0">
                <a:pos x="2730443" y="96627"/>
              </a:cxn>
              <a:cxn ang="0">
                <a:pos x="2614049" y="0"/>
              </a:cxn>
              <a:cxn ang="0">
                <a:pos x="2105265" y="0"/>
              </a:cxn>
              <a:cxn ang="0">
                <a:pos x="0" y="2535913"/>
              </a:cxn>
              <a:cxn ang="0">
                <a:pos x="417592" y="2882590"/>
              </a:cxn>
            </a:cxnLst>
            <a:rect l="0" t="0" r="r" b="b"/>
            <a:pathLst>
              <a:path w="2730443" h="2882590">
                <a:moveTo>
                  <a:pt x="417592" y="2882590"/>
                </a:moveTo>
                <a:lnTo>
                  <a:pt x="2730443" y="96627"/>
                </a:lnTo>
                <a:lnTo>
                  <a:pt x="2614049" y="0"/>
                </a:lnTo>
                <a:lnTo>
                  <a:pt x="2105265" y="0"/>
                </a:lnTo>
                <a:lnTo>
                  <a:pt x="0" y="2535913"/>
                </a:lnTo>
                <a:lnTo>
                  <a:pt x="417592" y="2882590"/>
                </a:lnTo>
                <a:close/>
              </a:path>
            </a:pathLst>
          </a:custGeom>
          <a:solidFill>
            <a:srgbClr val="D0CFD4"/>
          </a:solidFill>
          <a:ln w="12700">
            <a:noFill/>
            <a:round/>
          </a:ln>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endParaRPr lang="zh-CN" altLang="en-US"/>
          </a:p>
        </p:txBody>
      </p:sp>
      <p:sp>
        <p:nvSpPr>
          <p:cNvPr id="4" name="日期占位符 1"/>
          <p:cNvSpPr>
            <a:spLocks noGrp="1"/>
          </p:cNvSpPr>
          <p:nvPr>
            <p:ph type="dt" sz="half" idx="10"/>
          </p:nvPr>
        </p:nvSpPr>
        <p:spPr>
          <a:xfrm>
            <a:off x="457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fld id="{8E7231A9-98FD-4202-A524-2CE5E2B965C4}" type="datetimeFigureOut">
              <a:rPr lang="zh-CN" altLang="en-US"/>
              <a:t>2022/1/17</a:t>
            </a:fld>
            <a:endParaRPr lang="zh-CN" altLang="en-US"/>
          </a:p>
        </p:txBody>
      </p:sp>
      <p:sp>
        <p:nvSpPr>
          <p:cNvPr id="5" name="页脚占位符 2"/>
          <p:cNvSpPr>
            <a:spLocks noGrp="1"/>
          </p:cNvSpPr>
          <p:nvPr>
            <p:ph type="ftr" sz="quarter" idx="11"/>
          </p:nvPr>
        </p:nvSpPr>
        <p:spPr>
          <a:xfrm>
            <a:off x="3124200" y="6356350"/>
            <a:ext cx="2895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endParaRPr lang="zh-CN" altLang="en-US"/>
          </a:p>
        </p:txBody>
      </p:sp>
      <p:sp>
        <p:nvSpPr>
          <p:cNvPr id="6" name="灯片编号占位符 3"/>
          <p:cNvSpPr>
            <a:spLocks noGrp="1"/>
          </p:cNvSpPr>
          <p:nvPr>
            <p:ph type="sldNum" sz="quarter" idx="12"/>
          </p:nvPr>
        </p:nvSpPr>
        <p:spPr>
          <a:xfrm>
            <a:off x="6553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C5F9CEF1-1888-4962-8B48-946548B9B9D0}" type="slidenum">
              <a:rPr lang="zh-CN" altLang="en-US"/>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3_标题幻灯片">
    <p:spTree>
      <p:nvGrpSpPr>
        <p:cNvPr id="1" name=""/>
        <p:cNvGrpSpPr/>
        <p:nvPr/>
      </p:nvGrpSpPr>
      <p:grpSpPr>
        <a:xfrm>
          <a:off x="0" y="0"/>
          <a:ext cx="0" cy="0"/>
        </a:xfrm>
      </p:grpSpPr>
      <p:sp>
        <p:nvSpPr>
          <p:cNvPr id="2" name="矩形 1"/>
          <p:cNvSpPr>
            <a:spLocks noChangeArrowheads="1"/>
          </p:cNvSpPr>
          <p:nvPr/>
        </p:nvSpPr>
        <p:spPr bwMode="auto">
          <a:xfrm>
            <a:off x="500063" y="0"/>
            <a:ext cx="733425" cy="3024188"/>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3" name="矩形 2"/>
          <p:cNvSpPr>
            <a:spLocks noChangeArrowheads="1"/>
          </p:cNvSpPr>
          <p:nvPr/>
        </p:nvSpPr>
        <p:spPr bwMode="auto">
          <a:xfrm>
            <a:off x="500063" y="3070225"/>
            <a:ext cx="733425" cy="46038"/>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4" name="矩形 3"/>
          <p:cNvSpPr>
            <a:spLocks noChangeArrowheads="1"/>
          </p:cNvSpPr>
          <p:nvPr/>
        </p:nvSpPr>
        <p:spPr bwMode="auto">
          <a:xfrm flipV="1">
            <a:off x="500063" y="3833814"/>
            <a:ext cx="733425" cy="3043237"/>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5" name="矩形 4"/>
          <p:cNvSpPr>
            <a:spLocks noChangeArrowheads="1"/>
          </p:cNvSpPr>
          <p:nvPr/>
        </p:nvSpPr>
        <p:spPr bwMode="auto">
          <a:xfrm>
            <a:off x="500063" y="3741739"/>
            <a:ext cx="733425" cy="46037"/>
          </a:xfrm>
          <a:prstGeom prst="rect">
            <a:avLst/>
          </a:prstGeom>
          <a:solidFill>
            <a:srgbClr val="C62C34"/>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zh-CN"/>
            </a:defPPr>
            <a:lvl1pPr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1" fontAlgn="base" latinLnBrk="0" hangingPunct="1">
              <a:spcBef>
                <a:spcPct val="0"/>
              </a:spcBef>
              <a:spcAft>
                <a:spcPct val="0"/>
              </a:spcAft>
              <a:defRPr kern="1200">
                <a:solidFill>
                  <a:schemeClr val="tx1"/>
                </a:solidFill>
                <a:latin typeface="等线" panose="02010600030101010101" pitchFamily="2" charset="-122"/>
                <a:ea typeface="等线" panose="02010600030101010101" pitchFamily="2" charset="-122"/>
                <a:cs typeface="+mn-cs"/>
              </a:defRPr>
            </a:lvl9pPr>
          </a:lstStyle>
          <a:p>
            <a:pPr algn="ctr">
              <a:defRPr/>
            </a:pPr>
            <a:endParaRPr lang="zh-CN" altLang="en-US">
              <a:solidFill>
                <a:srgbClr val="FFFFFF"/>
              </a:solidFill>
              <a:latin typeface="Calibri" panose="020f0502020204030204" pitchFamily="34" charset="0"/>
              <a:ea typeface="宋体" panose="02010600030101010101" pitchFamily="2" charset="-122"/>
            </a:endParaRPr>
          </a:p>
        </p:txBody>
      </p:sp>
      <p:sp>
        <p:nvSpPr>
          <p:cNvPr id="6" name="日期占位符 1"/>
          <p:cNvSpPr>
            <a:spLocks noGrp="1"/>
          </p:cNvSpPr>
          <p:nvPr>
            <p:ph type="dt" sz="half" idx="10"/>
          </p:nvPr>
        </p:nvSpPr>
        <p:spPr>
          <a:xfrm>
            <a:off x="457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fld id="{8E7231A9-98FD-4202-A524-2CE5E2B965C4}" type="datetimeFigureOut">
              <a:rPr lang="zh-CN" altLang="en-US"/>
              <a:t>2022/1/17</a:t>
            </a:fld>
            <a:endParaRPr lang="zh-CN" altLang="en-US"/>
          </a:p>
        </p:txBody>
      </p:sp>
      <p:sp>
        <p:nvSpPr>
          <p:cNvPr id="7" name="页脚占位符 2"/>
          <p:cNvSpPr>
            <a:spLocks noGrp="1"/>
          </p:cNvSpPr>
          <p:nvPr>
            <p:ph type="ftr" sz="quarter" idx="11"/>
          </p:nvPr>
        </p:nvSpPr>
        <p:spPr>
          <a:xfrm>
            <a:off x="3124200" y="6356350"/>
            <a:ext cx="2895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endParaRPr lang="zh-CN" altLang="en-US"/>
          </a:p>
        </p:txBody>
      </p:sp>
      <p:sp>
        <p:nvSpPr>
          <p:cNvPr id="8" name="灯片编号占位符 3"/>
          <p:cNvSpPr>
            <a:spLocks noGrp="1"/>
          </p:cNvSpPr>
          <p:nvPr>
            <p:ph type="sldNum" sz="quarter" idx="12"/>
          </p:nvPr>
        </p:nvSpPr>
        <p:spPr>
          <a:xfrm>
            <a:off x="6553200" y="6356350"/>
            <a:ext cx="21336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DC4899AC-C8F6-496D-96A8-262C32B4EE40}" type="slidenum">
              <a:rPr lang="zh-CN" altLang="en-US"/>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9"/>
          <a:stretch>
            <a:fillRect/>
          </a:stretch>
        </a:blipFill>
        <a:effectLst/>
      </p:bgPr>
    </p:bg>
    <p:spTree>
      <p:nvGrpSpPr>
        <p:cNvPr id="1" name=""/>
        <p:cNvGrpSpPr/>
        <p:nvPr/>
      </p:nvGrpSpPr>
      <p:grpSpPr>
        <a:xfrm>
          <a:off x="0" y="0"/>
          <a:ext cx="0" cy="0"/>
        </a:xfrm>
      </p:grpSpPr>
      <p:sp>
        <p:nvSpPr>
          <p:cNvPr id="1026" name="标题占位符 1">
            <a:extLst>
              <a:ext uri="{FF2B5EF4-FFF2-40B4-BE49-F238E27FC236}">
                <a16:creationId xmlns:a16="http://schemas.microsoft.com/office/drawing/2014/main" id="{AAB56E33-AD53-4559-A5AA-781A41DA65AB}"/>
              </a:ext>
            </a:extLst>
          </p:cNvPr>
          <p:cNvSpPr>
            <a:spLocks noGrp="1" noChangeArrowheads="1"/>
          </p:cNvSpPr>
          <p:nvPr>
            <p:ph type="title" idx="4294967295"/>
          </p:nvPr>
        </p:nvSpPr>
        <p:spPr bwMode="auto">
          <a:xfrm>
            <a:off x="628650" y="365126"/>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a:extLst>
              <a:ext uri="{FF2B5EF4-FFF2-40B4-BE49-F238E27FC236}">
                <a16:creationId xmlns:a16="http://schemas.microsoft.com/office/drawing/2014/main" id="{A9562700-CAE5-4FFB-B4D5-D2A0005AC07E}"/>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3100081356"/>
      </p:ext>
    </p:extLst>
  </p:cSld>
  <p:clrMap bg1="lt1" tx1="dk1" bg2="lt2" tx2="dk2" accent1="accent1" accent2="accent2" accent3="accent3" accent4="accent4" accent5="accent5" accent6="accent6" hlink="hlink" folHlink="folHlink"/>
  <p:sldLayoutIdLst>
    <p:sldLayoutId id="2147483660" r:id="rId1"/>
    <p:sldLayoutId id="2147483673" r:id="rId2"/>
    <p:sldLayoutId id="2147483674" r:id="rId3"/>
    <p:sldLayoutId id="2147483675" r:id="rId4"/>
    <p:sldLayoutId id="2147483676" r:id="rId5"/>
    <p:sldLayoutId id="2147483677" r:id="rId6"/>
    <p:sldLayoutId id="2147483678" r:id="rId7"/>
    <p:sldLayoutId id="2147483679" r:id="rId8"/>
  </p:sldLayoutIdLst>
  <p:transition/>
  <p:timing/>
  <p:txStyles>
    <p:titleStyle>
      <a:lvl1pPr algn="l"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2pPr>
      <a:lvl3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3pPr>
      <a:lvl4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4pPr>
      <a:lvl5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5pPr>
      <a:lvl6pPr marL="3429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6pPr>
      <a:lvl7pPr marL="6858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7pPr>
      <a:lvl8pPr marL="10287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8pPr>
      <a:lvl9pPr marL="13716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9pPr>
    </p:titleStyle>
    <p:bodyStyle>
      <a:lvl1pPr marL="171450" indent="-171450" algn="l" rtl="0" eaLnBrk="1" fontAlgn="base" hangingPunct="1">
        <a:lnSpc>
          <a:spcPct val="90000"/>
        </a:lnSpc>
        <a:spcBef>
          <a:spcPts val="750"/>
        </a:spcBef>
        <a:spcAft>
          <a:spcPct val="0"/>
        </a:spcAft>
        <a:buFont typeface="Arial" pitchFamily="34" charset="0"/>
        <a:buChar char="•"/>
        <a:defRPr sz="2100" kern="1200">
          <a:solidFill>
            <a:schemeClr val="tx1"/>
          </a:solidFill>
          <a:latin typeface="+mn-lt"/>
          <a:ea typeface="+mn-ea"/>
          <a:cs typeface="+mn-cs"/>
        </a:defRPr>
      </a:lvl1pPr>
      <a:lvl2pPr marL="514350" indent="-171450" algn="l" rtl="0" eaLnBrk="1" fontAlgn="base" hangingPunct="1">
        <a:lnSpc>
          <a:spcPct val="90000"/>
        </a:lnSpc>
        <a:spcBef>
          <a:spcPts val="375"/>
        </a:spcBef>
        <a:spcAft>
          <a:spcPct val="0"/>
        </a:spcAft>
        <a:buFont typeface="Arial" pitchFamily="34" charset="0"/>
        <a:buChar char="•"/>
        <a:defRPr sz="1800" kern="1200">
          <a:solidFill>
            <a:schemeClr val="tx1"/>
          </a:solidFill>
          <a:latin typeface="+mn-lt"/>
          <a:ea typeface="+mn-ea"/>
          <a:cs typeface="+mn-cs"/>
        </a:defRPr>
      </a:lvl2pPr>
      <a:lvl3pPr marL="857250" indent="-171450" algn="l" rtl="0" eaLnBrk="1" fontAlgn="base" hangingPunct="1">
        <a:lnSpc>
          <a:spcPct val="90000"/>
        </a:lnSpc>
        <a:spcBef>
          <a:spcPts val="375"/>
        </a:spcBef>
        <a:spcAft>
          <a:spcPct val="0"/>
        </a:spcAft>
        <a:buFont typeface="Arial" pitchFamily="34" charset="0"/>
        <a:buChar char="•"/>
        <a:defRPr sz="1500" kern="1200">
          <a:solidFill>
            <a:schemeClr val="tx1"/>
          </a:solidFill>
          <a:latin typeface="+mn-lt"/>
          <a:ea typeface="+mn-ea"/>
          <a:cs typeface="+mn-cs"/>
        </a:defRPr>
      </a:lvl3pPr>
      <a:lvl4pPr marL="12001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4pPr>
      <a:lvl5pPr marL="15430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tags" Target="../tags/tag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26043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3316" name="Picture 4" descr="http://www.chinahightech.com/uploadfile/2018/0305/20180305014146620.jpg"/>
          <p:cNvPicPr>
            <a:picLocks noChangeAspect="1" noChangeArrowheads="1"/>
          </p:cNvPicPr>
          <p:nvPr/>
        </p:nvPicPr>
        <p:blipFill>
          <a:blip r:embed="rId2"/>
          <a:stretch>
            <a:fillRect/>
          </a:stretch>
        </p:blipFill>
        <p:spPr bwMode="auto">
          <a:xfrm>
            <a:off x="0" y="1340768"/>
            <a:ext cx="9144000" cy="4653135"/>
          </a:xfrm>
          <a:prstGeom prst="rect">
            <a:avLst/>
          </a:prstGeom>
          <a:noFill/>
        </p:spPr>
      </p:pic>
      <p:sp>
        <p:nvSpPr>
          <p:cNvPr id="6" name="矩形 5"/>
          <p:cNvSpPr/>
          <p:nvPr/>
        </p:nvSpPr>
        <p:spPr>
          <a:xfrm>
            <a:off x="1187624" y="5949280"/>
            <a:ext cx="7188391" cy="707886"/>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4000" b="1">
                <a:solidFill>
                  <a:srgbClr val="C62C34"/>
                </a:solidFill>
                <a:latin typeface="微软雅黑" panose="020b0503020204020204" pitchFamily="34" charset="-122"/>
                <a:ea typeface="微软雅黑" panose="020b0503020204020204" pitchFamily="34" charset="-122"/>
              </a:rPr>
              <a:t>7.2   </a:t>
            </a:r>
            <a:r>
              <a:rPr lang="zh-CN" altLang="en-US" sz="4000" b="1">
                <a:solidFill>
                  <a:srgbClr val="C62C34"/>
                </a:solidFill>
                <a:latin typeface="微软雅黑" panose="020b0503020204020204" pitchFamily="34" charset="-122"/>
                <a:ea typeface="微软雅黑" panose="020b0503020204020204" pitchFamily="34" charset="-122"/>
              </a:rPr>
              <a:t>中国人民政治协商会议</a:t>
            </a:r>
            <a:endParaRPr lang="zh-CN" altLang="en-US" sz="4000"/>
          </a:p>
        </p:txBody>
      </p:sp>
      <p:sp>
        <p:nvSpPr>
          <p:cNvPr id="7" name="矩形 6"/>
          <p:cNvSpPr/>
          <p:nvPr/>
        </p:nvSpPr>
        <p:spPr>
          <a:xfrm>
            <a:off x="611560" y="0"/>
            <a:ext cx="7560840" cy="1421928"/>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fontAlgn="auto">
              <a:lnSpc>
                <a:spcPct val="120000"/>
              </a:lnSpc>
              <a:spcBef>
                <a:spcPct val="0"/>
              </a:spcBef>
              <a:spcAft>
                <a:spcPct val="0"/>
              </a:spcAft>
              <a:defRPr/>
            </a:pPr>
            <a:r>
              <a:rPr lang="zh-CN" altLang="en-US" sz="3600" b="1">
                <a:ln w="0"/>
                <a:solidFill>
                  <a:schemeClr val="tx1"/>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rPr>
              <a:t>第七课 中国共产党领导的</a:t>
            </a:r>
            <a:endParaRPr lang="en-US" altLang="zh-CN" sz="3600" b="1">
              <a:ln w="0"/>
              <a:solidFill>
                <a:schemeClr val="tx1"/>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endParaRPr>
          </a:p>
          <a:p>
            <a:pPr fontAlgn="auto">
              <a:lnSpc>
                <a:spcPct val="120000"/>
              </a:lnSpc>
              <a:spcBef>
                <a:spcPct val="0"/>
              </a:spcBef>
              <a:spcAft>
                <a:spcPct val="0"/>
              </a:spcAft>
              <a:defRPr/>
            </a:pPr>
            <a:r>
              <a:rPr lang="zh-CN" altLang="en-US" sz="3600" b="1">
                <a:ln w="0"/>
                <a:solidFill>
                  <a:schemeClr val="tx1"/>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rPr>
              <a:t>           多党合作和政治协商制度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6" name="Picture 2" descr="https://timgsa.baidu.com/timg?image&amp;quality=80&amp;size=b9999_10000&amp;sec=1576034412586&amp;di=7195fdfd12b816ba869a300364fd321b&amp;imgtype=0&amp;src=http%3A%2F%2Fwww.etkqqzx.gov.cn%2Fzlhb%2Fzxzs%2F201608%2FW020160824533185123255.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995" y="1694815"/>
            <a:ext cx="3746500" cy="394589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13"/>
          <p:cNvSpPr txBox="1"/>
          <p:nvPr/>
        </p:nvSpPr>
        <p:spPr>
          <a:xfrm>
            <a:off x="3978250" y="1801991"/>
            <a:ext cx="4716694" cy="4498975"/>
          </a:xfrm>
          <a:prstGeom prst="rect">
            <a:avLst/>
          </a:prstGeom>
          <a:noFill/>
          <a:ln w="76200" cap="rnd" cmpd="sng">
            <a:solidFill>
              <a:sysClr val="windowText" lastClr="000000"/>
            </a:solidFill>
            <a:prstDash val="sysDot"/>
            <a:miter/>
            <a:headEnd type="none" w="med" len="med"/>
            <a:tailEnd type="none" w="med" len="med"/>
          </a:ln>
          <a:extLst>
            <a:ext uri="{909E8E84-426E-40DD-AFC4-6F175D3DCCD1}">
              <a14:hiddenFill xmlns:a14="http://schemas.microsoft.com/office/drawing/2010/main">
                <a:solidFill>
                  <a:srgbClr val="FFFF00"/>
                </a:solidFill>
              </a14:hiddenFill>
            </a:ext>
          </a:extLst>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marR="0" lvl="0" indent="0" algn="just"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srgbClr val="FF0000"/>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红星</a:t>
            </a:r>
            <a:r>
              <a:rPr kumimoji="0" lang="zh-CN" altLang="en-US" sz="3200" b="1" i="0" u="none" strike="noStrike" kern="0" cap="none" spc="0" normalizeH="0" baseline="0" noProof="0">
                <a:ln>
                  <a:noFill/>
                </a:ln>
                <a:solidFill>
                  <a:srgbClr val="0000FF"/>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表示无产阶级领导；</a:t>
            </a:r>
            <a:r>
              <a:rPr kumimoji="0" lang="zh-CN" altLang="en-US" sz="3200" b="1" i="0" u="none" strike="noStrike" kern="0" cap="none" spc="0" normalizeH="0" baseline="0" noProof="0">
                <a:ln>
                  <a:noFill/>
                </a:ln>
                <a:solidFill>
                  <a:srgbClr val="FF0000"/>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齿轮、麦穗</a:t>
            </a:r>
            <a:r>
              <a:rPr kumimoji="0" lang="zh-CN" altLang="en-US" sz="3200" b="1" i="0" u="none" strike="noStrike" kern="0" cap="none" spc="0" normalizeH="0" baseline="0" noProof="0">
                <a:ln>
                  <a:noFill/>
                </a:ln>
                <a:solidFill>
                  <a:srgbClr val="0000FF"/>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表示工农联盟为基础；</a:t>
            </a:r>
            <a:r>
              <a:rPr kumimoji="0" lang="zh-CN" altLang="en-US" sz="3200" b="1" i="0" u="none" strike="noStrike" kern="0" cap="none" spc="0" normalizeH="0" baseline="0" noProof="0">
                <a:ln>
                  <a:noFill/>
                </a:ln>
                <a:solidFill>
                  <a:srgbClr val="FF0000"/>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四面红旗</a:t>
            </a:r>
            <a:r>
              <a:rPr kumimoji="0" lang="zh-CN" altLang="en-US" sz="3200" b="1" i="0" u="none" strike="noStrike" kern="0" cap="none" spc="0" normalizeH="0" baseline="0" noProof="0">
                <a:ln>
                  <a:noFill/>
                </a:ln>
                <a:solidFill>
                  <a:srgbClr val="0000FF"/>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表示四个阶级即工人阶级、农民阶级、小资产阶级、民族资产阶级的大联合；</a:t>
            </a:r>
            <a:r>
              <a:rPr kumimoji="0" lang="zh-CN" altLang="en-US" sz="3200" b="1" i="0" u="none" strike="noStrike" kern="0" cap="none" spc="0" normalizeH="0" baseline="0" noProof="0">
                <a:ln>
                  <a:noFill/>
                </a:ln>
                <a:solidFill>
                  <a:srgbClr val="FF0000"/>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地图</a:t>
            </a:r>
            <a:r>
              <a:rPr kumimoji="0" lang="zh-CN" altLang="en-US" sz="3200" b="1" i="0" u="none" strike="noStrike" kern="0" cap="none" spc="0" normalizeH="0" baseline="0" noProof="0">
                <a:ln>
                  <a:noFill/>
                </a:ln>
                <a:solidFill>
                  <a:srgbClr val="0000FF"/>
                </a:solidFill>
                <a:uLnTx/>
                <a:uFillTx/>
                <a:latin typeface="楷体_GB2312" panose="02010609030101010101" charset="-122"/>
                <a:ea typeface="楷体_GB2312" panose="02010609030101010101" charset="-122"/>
                <a:cs typeface="楷体_GB2312" panose="02010609030101010101" charset="-122"/>
                <a:sym typeface="楷体_GB2312" panose="02010609030101010101" charset="-122"/>
              </a:rPr>
              <a:t>表示新中国，背景光芒四射，象征“大团结”的精神。</a:t>
            </a:r>
          </a:p>
        </p:txBody>
      </p:sp>
      <p:sp>
        <p:nvSpPr>
          <p:cNvPr id="2" name="文本框 8"/>
          <p:cNvSpPr txBox="1"/>
          <p:nvPr/>
        </p:nvSpPr>
        <p:spPr>
          <a:xfrm>
            <a:off x="443096" y="545270"/>
            <a:ext cx="8257674" cy="52197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l"/>
            <a:r>
              <a:rPr lang="zh-CN" altLang="en-US" sz="2800"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你知道  </a:t>
            </a:r>
            <a:r>
              <a:rPr lang="zh-CN" altLang="en-US" sz="2800" b="1">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人民政治协商会议</a:t>
            </a:r>
            <a:r>
              <a:rPr lang="zh-CN" altLang="en-US" sz="2800"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会徽</a:t>
            </a:r>
            <a:r>
              <a:rPr lang="zh-CN" altLang="en-US" sz="2800"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的含义吗？</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4820" name="Text Box 5"/>
          <p:cNvSpPr txBox="1">
            <a:spLocks noChangeArrowheads="1"/>
          </p:cNvSpPr>
          <p:nvPr/>
        </p:nvSpPr>
        <p:spPr bwMode="auto">
          <a:xfrm>
            <a:off x="325846" y="463025"/>
            <a:ext cx="8492752" cy="1383665"/>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l"/>
            <a:r>
              <a:rPr lang="zh-CN" altLang="en-US" sz="2800" b="1">
                <a:solidFill>
                  <a:schemeClr val="tx1"/>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材料一</a:t>
            </a:r>
            <a:r>
              <a:rPr lang="en-US" altLang="zh-CN" sz="2800" b="1">
                <a:solidFill>
                  <a:schemeClr val="tx1"/>
                </a:solidFill>
                <a:latin typeface="楷体_GB2312" panose="02010609030101010101" charset="-122"/>
                <a:ea typeface="楷体_GB2312" panose="02010609030101010101" charset="-122"/>
                <a:cs typeface="楷体_GB2312" panose="02010609030101010101" charset="-122"/>
                <a:sym typeface="楷体_GB2312" panose="02010609030101010101" charset="-122"/>
              </a:rPr>
              <a:t>:</a:t>
            </a:r>
          </a:p>
          <a:p>
            <a:pPr algn="l"/>
            <a:r>
              <a:rPr lang="en-US" altLang="zh-CN" sz="2800" b="1">
                <a:solidFill>
                  <a:schemeClr val="tx1"/>
                </a:solidFill>
                <a:latin typeface="楷体_GB2312" panose="02010609030101010101" charset="-122"/>
                <a:ea typeface="楷体_GB2312" panose="02010609030101010101" charset="-122"/>
                <a:cs typeface="楷体_GB2312" panose="02010609030101010101" charset="-122"/>
                <a:sym typeface="楷体_GB2312" panose="02010609030101010101" charset="-122"/>
              </a:rPr>
              <a:t>2019</a:t>
            </a:r>
            <a:r>
              <a:rPr lang="zh-CN" altLang="en-US" sz="2800" b="1">
                <a:solidFill>
                  <a:schemeClr val="tx1"/>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年中国人民政协会议第十三届全国委员会第二次会议的主要议程</a:t>
            </a:r>
          </a:p>
        </p:txBody>
      </p:sp>
      <p:sp>
        <p:nvSpPr>
          <p:cNvPr id="8" name="文本框 7"/>
          <p:cNvSpPr txBox="1"/>
          <p:nvPr/>
        </p:nvSpPr>
        <p:spPr>
          <a:xfrm>
            <a:off x="325586" y="2090599"/>
            <a:ext cx="7944189" cy="3969385"/>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一、</a:t>
            </a:r>
            <a:r>
              <a:rPr lang="zh-CN" altLang="en-US" sz="28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听取和审议</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政协全国委员会常务委员会工作报告</a:t>
            </a:r>
          </a:p>
          <a:p>
            <a:endPar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endParaRPr>
          </a:p>
          <a:p>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二、</a:t>
            </a:r>
            <a:r>
              <a:rPr lang="zh-CN" altLang="en-US" sz="28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听取和审议</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政协全国委员会常务委员会关于政协十三届一次会议以来提案工作情况的报告</a:t>
            </a:r>
          </a:p>
          <a:p>
            <a:endPar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endParaRPr>
          </a:p>
          <a:p>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三、</a:t>
            </a:r>
            <a:r>
              <a:rPr lang="zh-CN" altLang="en-US" sz="28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列席</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第十三届全国人民代表大会第二次会议，</a:t>
            </a:r>
            <a:r>
              <a:rPr lang="zh-CN" altLang="en-US" sz="28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听取并讨论</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政府工作报告及其他有关报告，讨论外商投资法草案</a:t>
            </a:r>
            <a:r>
              <a:rPr lang="zh-CN" altLang="en-US" sz="2800">
                <a:latin typeface="楷体_GB2312" panose="02010609030101010101" charset="-122"/>
                <a:ea typeface="楷体_GB2312" panose="02010609030101010101" charset="-122"/>
                <a:cs typeface="楷体_GB2312" panose="02010609030101010101" charset="-122"/>
                <a:sym typeface="楷体_GB2312" panose="02010609030101010101" charset="-122"/>
              </a:rPr>
              <a:t>　</a:t>
            </a:r>
            <a:r>
              <a:rPr lang="zh-CN" altLang="en-US" sz="2395">
                <a:latin typeface="楷体_GB2312" panose="02010609030101010101" charset="-122"/>
                <a:ea typeface="楷体_GB2312" panose="02010609030101010101" charset="-122"/>
                <a:cs typeface="楷体_GB2312" panose="02010609030101010101" charset="-122"/>
                <a:sym typeface="楷体_GB2312" panose="02010609030101010101" charset="-122"/>
              </a:rPr>
              <a:t>　　　　　　</a:t>
            </a:r>
          </a:p>
        </p:txBody>
      </p:sp>
    </p:spTree>
  </p:cSld>
  <p:clrMapOvr>
    <a:masterClrMapping/>
  </p:clrMapOvr>
  <p:transition spd="med">
    <p:fad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6865" name="文本框 29"/>
          <p:cNvSpPr txBox="1">
            <a:spLocks noChangeArrowheads="1"/>
          </p:cNvSpPr>
          <p:nvPr/>
        </p:nvSpPr>
        <p:spPr bwMode="auto">
          <a:xfrm flipH="1">
            <a:off x="246380" y="434975"/>
            <a:ext cx="8651240" cy="1568450"/>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l"/>
            <a:r>
              <a:rPr lang="zh-CN" altLang="en-US" sz="3200" b="1">
                <a:latin typeface="楷体_GB2312" panose="02010609030101010101" charset="-122"/>
                <a:ea typeface="楷体_GB2312" panose="02010609030101010101" charset="-122"/>
                <a:cs typeface="楷体_GB2312" panose="02010609030101010101" charset="-122"/>
                <a:sym typeface="+mn-ea"/>
              </a:rPr>
              <a:t>材料二</a:t>
            </a:r>
            <a:r>
              <a:rPr lang="en-US" altLang="zh-CN" sz="3200" b="1">
                <a:latin typeface="楷体_GB2312" panose="02010609030101010101" charset="-122"/>
                <a:ea typeface="楷体_GB2312" panose="02010609030101010101" charset="-122"/>
                <a:cs typeface="楷体_GB2312" panose="02010609030101010101" charset="-122"/>
                <a:sym typeface="+mn-ea"/>
              </a:rPr>
              <a:t>:</a:t>
            </a:r>
            <a:r>
              <a:rPr lang="en-US" altLang="zh-CN" sz="3200" b="1">
                <a:solidFill>
                  <a:schemeClr val="bg1">
                    <a:lumMod val="10000"/>
                  </a:schemeClr>
                </a:solidFill>
                <a:latin typeface="楷体_GB2312" panose="02010609030101010101" charset="-122"/>
                <a:ea typeface="楷体_GB2312" panose="02010609030101010101" charset="-122"/>
                <a:cs typeface="楷体_GB2312" panose="02010609030101010101" charset="-122"/>
                <a:sym typeface="楷体_GB2312" panose="02010609030101010101" charset="-122"/>
              </a:rPr>
              <a:t>2019</a:t>
            </a:r>
            <a:r>
              <a:rPr lang="zh-CN" altLang="zh-CN" sz="3200" b="1">
                <a:solidFill>
                  <a:schemeClr val="bg1">
                    <a:lumMod val="10000"/>
                  </a:schemeClr>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年</a:t>
            </a:r>
            <a:r>
              <a:rPr lang="zh-CN" altLang="en-US" sz="3200" b="1">
                <a:solidFill>
                  <a:schemeClr val="bg1">
                    <a:lumMod val="10000"/>
                  </a:schemeClr>
                </a:solidFill>
                <a:latin typeface="楷体_GB2312" panose="02010609030101010101" charset="-122"/>
                <a:ea typeface="楷体_GB2312" panose="02010609030101010101" charset="-122"/>
                <a:cs typeface="楷体_GB2312" panose="02010609030101010101" charset="-122"/>
                <a:sym typeface="楷体_GB2312" panose="02010609030101010101" charset="-122"/>
              </a:rPr>
              <a:t>3月</a:t>
            </a:r>
            <a:r>
              <a:rPr lang="en-US" altLang="zh-CN" sz="3200" b="1">
                <a:solidFill>
                  <a:schemeClr val="bg1">
                    <a:lumMod val="10000"/>
                  </a:schemeClr>
                </a:solidFill>
                <a:latin typeface="楷体_GB2312" panose="02010609030101010101" charset="-122"/>
                <a:ea typeface="楷体_GB2312" panose="02010609030101010101" charset="-122"/>
                <a:cs typeface="楷体_GB2312" panose="02010609030101010101" charset="-122"/>
                <a:sym typeface="楷体_GB2312" panose="02010609030101010101" charset="-122"/>
              </a:rPr>
              <a:t>3</a:t>
            </a:r>
            <a:r>
              <a:rPr lang="zh-CN" altLang="en-US" sz="3200" b="1">
                <a:solidFill>
                  <a:schemeClr val="bg1">
                    <a:lumMod val="10000"/>
                  </a:schemeClr>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日全国政协十三届二次会议上，政协委员听取和审议了全国政协常委会关于提案工作情况的报告。</a:t>
            </a:r>
          </a:p>
        </p:txBody>
      </p:sp>
      <p:sp>
        <p:nvSpPr>
          <p:cNvPr id="19" name="文本框 18"/>
          <p:cNvSpPr txBox="1"/>
          <p:nvPr/>
        </p:nvSpPr>
        <p:spPr>
          <a:xfrm>
            <a:off x="246079" y="2312496"/>
            <a:ext cx="8643973" cy="403098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3200" b="1">
                <a:solidFill>
                  <a:srgbClr val="FF0000"/>
                </a:solidFill>
                <a:latin typeface="楷体_GB2312" panose="02010609030101010101" charset="-122"/>
                <a:ea typeface="楷体_GB2312" panose="02010609030101010101" charset="-122"/>
                <a:cs typeface="楷体_GB2312" panose="02010609030101010101" charset="-122"/>
                <a:sym typeface="+mn-ea"/>
              </a:rPr>
              <a:t>提案内容</a:t>
            </a:r>
            <a:endPar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endParaRPr>
          </a:p>
          <a:p>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经济上：就突破智能制造和人工智能关键技术</a:t>
            </a:r>
            <a:r>
              <a:rPr lang="zh-CN" altLang="en-US" sz="32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提出建议</a:t>
            </a:r>
          </a:p>
          <a:p>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政治</a:t>
            </a:r>
            <a:r>
              <a:rPr lang="zh-CN" altLang="en-US" sz="3200" b="1">
                <a:latin typeface="楷体_GB2312" panose="02010609030101010101" charset="-122"/>
                <a:ea typeface="楷体_GB2312" panose="02010609030101010101" charset="-122"/>
                <a:cs typeface="楷体_GB2312" panose="02010609030101010101" charset="-122"/>
                <a:sym typeface="+mn-ea"/>
              </a:rPr>
              <a:t>上：</a:t>
            </a:r>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就加强互联网+政务服务“</a:t>
            </a:r>
            <a:r>
              <a:rPr lang="zh-CN" altLang="en-US" sz="32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提出建议</a:t>
            </a:r>
          </a:p>
          <a:p>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文化</a:t>
            </a:r>
            <a:r>
              <a:rPr lang="zh-CN" altLang="en-US" sz="3200" b="1">
                <a:latin typeface="楷体_GB2312" panose="02010609030101010101" charset="-122"/>
                <a:ea typeface="楷体_GB2312" panose="02010609030101010101" charset="-122"/>
                <a:cs typeface="楷体_GB2312" panose="02010609030101010101" charset="-122"/>
                <a:sym typeface="+mn-ea"/>
              </a:rPr>
              <a:t>上：</a:t>
            </a:r>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就建设新型主流媒体</a:t>
            </a:r>
            <a:r>
              <a:rPr lang="zh-CN" altLang="en-US" sz="32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提出建议</a:t>
            </a:r>
          </a:p>
          <a:p>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社会</a:t>
            </a:r>
            <a:r>
              <a:rPr lang="zh-CN" altLang="en-US" sz="3200" b="1">
                <a:latin typeface="楷体_GB2312" panose="02010609030101010101" charset="-122"/>
                <a:ea typeface="楷体_GB2312" panose="02010609030101010101" charset="-122"/>
                <a:cs typeface="楷体_GB2312" panose="02010609030101010101" charset="-122"/>
                <a:sym typeface="+mn-ea"/>
              </a:rPr>
              <a:t>上：</a:t>
            </a:r>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就打好精准脱贫攻坚战</a:t>
            </a:r>
            <a:r>
              <a:rPr lang="zh-CN" altLang="en-US" sz="32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提出建议</a:t>
            </a:r>
          </a:p>
          <a:p>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生态环境</a:t>
            </a:r>
            <a:r>
              <a:rPr lang="zh-CN" altLang="en-US" sz="3200" b="1">
                <a:latin typeface="楷体_GB2312" panose="02010609030101010101" charset="-122"/>
                <a:ea typeface="楷体_GB2312" panose="02010609030101010101" charset="-122"/>
                <a:cs typeface="楷体_GB2312" panose="02010609030101010101" charset="-122"/>
                <a:sym typeface="+mn-ea"/>
              </a:rPr>
              <a:t>上：</a:t>
            </a:r>
            <a:r>
              <a:rPr lang="zh-CN" altLang="en-US" sz="3200" b="1">
                <a:latin typeface="楷体_GB2312" panose="02010609030101010101" charset="-122"/>
                <a:ea typeface="楷体_GB2312" panose="02010609030101010101" charset="-122"/>
                <a:cs typeface="楷体_GB2312" panose="02010609030101010101" charset="-122"/>
                <a:sym typeface="楷体_GB2312" panose="02010609030101010101" charset="-122"/>
              </a:rPr>
              <a:t>就加强京津冀重点区域环境治理</a:t>
            </a:r>
            <a:r>
              <a:rPr lang="zh-CN" altLang="en-US" sz="32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提出建议</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linds(horizontal)">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7890" name="Rectangle 11"/>
          <p:cNvSpPr>
            <a:spLocks noChangeArrowheads="1"/>
          </p:cNvSpPr>
          <p:nvPr/>
        </p:nvSpPr>
        <p:spPr bwMode="auto">
          <a:xfrm>
            <a:off x="424815" y="760095"/>
            <a:ext cx="8000365" cy="1076325"/>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395" b="1">
                <a:solidFill>
                  <a:schemeClr val="tx1"/>
                </a:solidFill>
                <a:latin typeface="楷体_GB2312" panose="02010609030101010101" charset="-122"/>
                <a:ea typeface="楷体_GB2312" panose="02010609030101010101" charset="-122"/>
                <a:cs typeface="楷体_GB2312" panose="02010609030101010101" charset="-122"/>
                <a:sym typeface="楷体_GB2312" panose="02010609030101010101" charset="-122"/>
              </a:rPr>
              <a:t>    </a:t>
            </a:r>
            <a:r>
              <a:rPr lang="zh-CN" altLang="en-US" sz="3200" b="1">
                <a:solidFill>
                  <a:schemeClr val="tx1"/>
                </a:solidFill>
                <a:latin typeface="楷体_GB2312" panose="02010609030101010101" charset="-122"/>
                <a:ea typeface="楷体_GB2312" panose="02010609030101010101" charset="-122"/>
                <a:cs typeface="楷体_GB2312" panose="02010609030101010101" charset="-122"/>
                <a:sym typeface="楷体_GB2312" panose="02010609030101010101" charset="-122"/>
              </a:rPr>
              <a:t>从材料一，材料二中可看出中国人民政治协商会议是什么样的机构？</a:t>
            </a:r>
          </a:p>
        </p:txBody>
      </p:sp>
      <p:sp>
        <p:nvSpPr>
          <p:cNvPr id="4" name="矩形 3"/>
          <p:cNvSpPr/>
          <p:nvPr/>
        </p:nvSpPr>
        <p:spPr>
          <a:xfrm>
            <a:off x="579755" y="2793365"/>
            <a:ext cx="3117215" cy="230695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r>
              <a:rPr lang="zh-CN" altLang="en-US" sz="3600"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中国人民政治协商会议</a:t>
            </a:r>
            <a:r>
              <a:rPr lang="zh-CN" altLang="en-US" sz="3600"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是多党合作和政治协商的机构</a:t>
            </a:r>
          </a:p>
        </p:txBody>
      </p:sp>
      <p:pic>
        <p:nvPicPr>
          <p:cNvPr id="36867" name="Picture 5" descr="a6e56809f6aa4cac8b1f5c95fc1d5257"/>
          <p:cNvPicPr>
            <a:picLocks noGrp="1" noChangeAspect="1" noChangeArrowheads="1"/>
          </p:cNvPicPr>
          <p:nvPr>
            <p:ph idx="4294967295"/>
            <p:custDataLst>
              <p:tags r:id="rId3"/>
            </p:custDataLst>
          </p:nvPr>
        </p:nvPicPr>
        <p:blipFill>
          <a:blip r:embed="rId2"/>
          <a:stretch>
            <a:fillRect/>
          </a:stretch>
        </p:blipFill>
        <p:spPr bwMode="auto">
          <a:xfrm>
            <a:off x="4692650" y="2584450"/>
            <a:ext cx="4451350" cy="30575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矩形 14"/>
          <p:cNvSpPr/>
          <p:nvPr/>
        </p:nvSpPr>
        <p:spPr>
          <a:xfrm>
            <a:off x="521970" y="1816735"/>
            <a:ext cx="4886960" cy="863600"/>
          </a:xfrm>
          <a:prstGeom prst="rect">
            <a:avLst/>
          </a:prstGeom>
          <a:solidFill>
            <a:srgbClr val="EF0024">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eaLnBrk="0" hangingPunct="0">
              <a:defRPr/>
            </a:pPr>
            <a:r>
              <a:rPr lang="en-US" altLang="zh-CN" sz="3200" b="1">
                <a:solidFill>
                  <a:schemeClr val="tx1"/>
                </a:solidFill>
                <a:latin typeface="微软雅黑" panose="020b0503020204020204" pitchFamily="34" charset="-122"/>
                <a:ea typeface="微软雅黑" panose="020b0503020204020204" pitchFamily="34" charset="-122"/>
                <a:sym typeface="+mn-ea"/>
              </a:rPr>
              <a:t>1</a:t>
            </a:r>
            <a:r>
              <a:rPr lang="zh-CN" altLang="en-US" sz="3200" b="1">
                <a:solidFill>
                  <a:schemeClr val="tx1"/>
                </a:solidFill>
                <a:latin typeface="微软雅黑" panose="020b0503020204020204" pitchFamily="34" charset="-122"/>
                <a:ea typeface="微软雅黑" panose="020b0503020204020204" pitchFamily="34" charset="-122"/>
                <a:sym typeface="+mn-ea"/>
              </a:rPr>
              <a:t>、人民政协</a:t>
            </a:r>
            <a:r>
              <a:rPr lang="zh-CN" altLang="en-US" sz="3200" b="1">
                <a:solidFill>
                  <a:schemeClr val="tx1"/>
                </a:solidFill>
                <a:latin typeface="微软雅黑" panose="020b0503020204020204" pitchFamily="34" charset="-122"/>
                <a:ea typeface="微软雅黑" panose="020b0503020204020204" pitchFamily="34" charset="-122"/>
              </a:rPr>
              <a:t>性质</a:t>
            </a:r>
          </a:p>
        </p:txBody>
      </p:sp>
      <p:sp>
        <p:nvSpPr>
          <p:cNvPr id="17" name="Rectangle 10"/>
          <p:cNvSpPr>
            <a:spLocks noChangeArrowheads="1"/>
          </p:cNvSpPr>
          <p:nvPr/>
        </p:nvSpPr>
        <p:spPr bwMode="auto">
          <a:xfrm>
            <a:off x="1443990" y="2827655"/>
            <a:ext cx="7557135" cy="3046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lnSpc>
                <a:spcPct val="90000"/>
              </a:lnSpc>
              <a:spcBef>
                <a:spcPts val="1000"/>
              </a:spcBef>
              <a:spcAft>
                <a:spcPct val="0"/>
              </a:spcAft>
              <a:buFont typeface="Arial" pitchFamily="34" charset="0"/>
              <a:buChar char="•"/>
              <a:defRPr sz="2800"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lnSpc>
                <a:spcPct val="90000"/>
              </a:lnSpc>
              <a:spcBef>
                <a:spcPts val="500"/>
              </a:spcBef>
              <a:spcAft>
                <a:spcPct val="0"/>
              </a:spcAft>
              <a:buFont typeface="Arial" pitchFamily="34" charset="0"/>
              <a:buChar char="•"/>
              <a:defRPr sz="2400"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lnSpc>
                <a:spcPct val="90000"/>
              </a:lnSpc>
              <a:spcBef>
                <a:spcPts val="500"/>
              </a:spcBef>
              <a:spcAft>
                <a:spcPct val="0"/>
              </a:spcAft>
              <a:buFont typeface="Arial" pitchFamily="34" charset="0"/>
              <a:buChar char="•"/>
              <a:defRPr sz="2000"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9pPr>
          </a:lstStyle>
          <a:p>
            <a:pPr>
              <a:lnSpc>
                <a:spcPct val="150000"/>
              </a:lnSpc>
              <a:spcBef>
                <a:spcPct val="0"/>
              </a:spcBef>
              <a:buFont typeface="Arial" pitchFamily="34" charset="0"/>
              <a:buNone/>
              <a:defRPr/>
            </a:pPr>
            <a:r>
              <a:rPr lang="zh-CN" altLang="en-US" sz="3200" b="1">
                <a:solidFill>
                  <a:srgbClr val="C00000"/>
                </a:solidFill>
                <a:latin typeface="微软雅黑" panose="020b0503020204020204" pitchFamily="34" charset="-122"/>
                <a:ea typeface="微软雅黑" panose="020b0503020204020204" pitchFamily="34" charset="-122"/>
              </a:rPr>
              <a:t>是</a:t>
            </a: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rPr>
              <a:t>统一战线</a:t>
            </a:r>
            <a:r>
              <a:rPr lang="zh-CN" altLang="en-US" sz="3200" b="1">
                <a:solidFill>
                  <a:srgbClr val="C62C34"/>
                </a:solidFill>
                <a:latin typeface="微软雅黑" panose="020b0503020204020204" pitchFamily="34" charset="-122"/>
                <a:ea typeface="微软雅黑" panose="020b0503020204020204" pitchFamily="34" charset="-122"/>
              </a:rPr>
              <a:t>组织</a:t>
            </a: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rPr>
              <a:t>     </a:t>
            </a:r>
            <a:endParaRPr lang="en-US" altLang="zh-CN" sz="3200" b="1">
              <a:solidFill>
                <a:schemeClr val="tx1">
                  <a:lumMod val="85000"/>
                  <a:lumOff val="15000"/>
                </a:schemeClr>
              </a:solidFill>
              <a:latin typeface="微软雅黑" panose="020b0503020204020204" pitchFamily="34" charset="-122"/>
              <a:ea typeface="微软雅黑" panose="020b0503020204020204" pitchFamily="34" charset="-122"/>
            </a:endParaRPr>
          </a:p>
          <a:p>
            <a:pPr>
              <a:lnSpc>
                <a:spcPct val="150000"/>
              </a:lnSpc>
              <a:spcBef>
                <a:spcPct val="0"/>
              </a:spcBef>
              <a:buFont typeface="Arial" pitchFamily="34" charset="0"/>
              <a:buNone/>
              <a:defRPr/>
            </a:pPr>
            <a:r>
              <a:rPr lang="zh-CN" altLang="en-US" sz="3200" b="1">
                <a:solidFill>
                  <a:srgbClr val="C00000"/>
                </a:solidFill>
                <a:latin typeface="微软雅黑" panose="020b0503020204020204" pitchFamily="34" charset="-122"/>
                <a:ea typeface="微软雅黑" panose="020b0503020204020204" pitchFamily="34" charset="-122"/>
              </a:rPr>
              <a:t>是</a:t>
            </a: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rPr>
              <a:t>多党合作和政治协商的</a:t>
            </a:r>
            <a:r>
              <a:rPr lang="zh-CN" altLang="en-US" sz="3200" b="1">
                <a:solidFill>
                  <a:srgbClr val="C62C34"/>
                </a:solidFill>
                <a:latin typeface="微软雅黑" panose="020b0503020204020204" pitchFamily="34" charset="-122"/>
                <a:ea typeface="微软雅黑" panose="020b0503020204020204" pitchFamily="34" charset="-122"/>
              </a:rPr>
              <a:t>机构</a:t>
            </a:r>
            <a:endParaRPr lang="en-US" altLang="zh-CN" sz="3200" b="1">
              <a:solidFill>
                <a:srgbClr val="C62C34"/>
              </a:solidFill>
              <a:latin typeface="微软雅黑" panose="020b0503020204020204" pitchFamily="34" charset="-122"/>
              <a:ea typeface="微软雅黑" panose="020b0503020204020204" pitchFamily="34" charset="-122"/>
            </a:endParaRPr>
          </a:p>
          <a:p>
            <a:pPr>
              <a:lnSpc>
                <a:spcPct val="150000"/>
              </a:lnSpc>
              <a:spcBef>
                <a:spcPct val="0"/>
              </a:spcBef>
              <a:buFont typeface="Arial" pitchFamily="34" charset="0"/>
              <a:buNone/>
              <a:defRPr/>
            </a:pPr>
            <a:r>
              <a:rPr lang="zh-CN" altLang="en-US" sz="3200" b="1">
                <a:solidFill>
                  <a:srgbClr val="C00000"/>
                </a:solidFill>
                <a:latin typeface="微软雅黑" panose="020b0503020204020204" pitchFamily="34" charset="-122"/>
                <a:ea typeface="微软雅黑" panose="020b0503020204020204" pitchFamily="34" charset="-122"/>
              </a:rPr>
              <a:t>是</a:t>
            </a: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rPr>
              <a:t>人民民主的</a:t>
            </a:r>
            <a:r>
              <a:rPr lang="zh-CN" altLang="en-US" sz="3200" b="1">
                <a:solidFill>
                  <a:srgbClr val="C62C34"/>
                </a:solidFill>
                <a:latin typeface="微软雅黑" panose="020b0503020204020204" pitchFamily="34" charset="-122"/>
                <a:ea typeface="微软雅黑" panose="020b0503020204020204" pitchFamily="34" charset="-122"/>
              </a:rPr>
              <a:t>重要实现形式</a:t>
            </a:r>
            <a:endParaRPr lang="en-US" altLang="zh-CN" sz="3200" b="1">
              <a:solidFill>
                <a:srgbClr val="C62C34"/>
              </a:solidFill>
              <a:latin typeface="微软雅黑" panose="020b0503020204020204" pitchFamily="34" charset="-122"/>
              <a:ea typeface="微软雅黑" panose="020b0503020204020204" pitchFamily="34" charset="-122"/>
            </a:endParaRPr>
          </a:p>
          <a:p>
            <a:pPr>
              <a:lnSpc>
                <a:spcPct val="150000"/>
              </a:lnSpc>
              <a:spcBef>
                <a:spcPct val="0"/>
              </a:spcBef>
              <a:buFontTx/>
              <a:buNone/>
              <a:defRPr/>
            </a:pPr>
            <a:r>
              <a:rPr lang="zh-CN" altLang="en-US" sz="3200" b="1">
                <a:solidFill>
                  <a:srgbClr val="C00000"/>
                </a:solidFill>
                <a:latin typeface="微软雅黑" panose="020b0503020204020204" pitchFamily="34" charset="-122"/>
                <a:ea typeface="微软雅黑" panose="020b0503020204020204" pitchFamily="34" charset="-122"/>
              </a:rPr>
              <a:t>体现</a:t>
            </a: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rPr>
              <a:t>中国特色社会主义制度的鲜明特点</a:t>
            </a:r>
            <a:endParaRPr lang="zh-CN" altLang="en-US" sz="3200" b="1">
              <a:solidFill>
                <a:srgbClr val="C62C34"/>
              </a:solidFill>
              <a:latin typeface="微软雅黑" panose="020b0503020204020204" pitchFamily="34" charset="-122"/>
              <a:ea typeface="微软雅黑" panose="020b0503020204020204" pitchFamily="34" charset="-122"/>
            </a:endParaRPr>
          </a:p>
        </p:txBody>
      </p:sp>
      <p:sp>
        <p:nvSpPr>
          <p:cNvPr id="2" name="Rectangle 17"/>
          <p:cNvSpPr>
            <a:spLocks noChangeArrowheads="1"/>
          </p:cNvSpPr>
          <p:nvPr/>
        </p:nvSpPr>
        <p:spPr bwMode="auto">
          <a:xfrm>
            <a:off x="-99695" y="154940"/>
            <a:ext cx="7390130" cy="645160"/>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r>
              <a:rPr kumimoji="1" lang="zh-CN" altLang="en-US" sz="3600" b="1">
                <a:ln w="0"/>
                <a:solidFill>
                  <a:srgbClr val="FF0000"/>
                </a:solidFill>
                <a:effectLst>
                  <a:outerShdw blurRad="38100" dist="25400" dir="5400000" algn="ctr" rotWithShape="0">
                    <a:srgbClr val="6E747A">
                      <a:alpha val="43000"/>
                    </a:srgbClr>
                  </a:outerShdw>
                </a:effectLst>
                <a:latin typeface="黑体" panose="02010609060101010101" pitchFamily="49" charset="-122"/>
                <a:ea typeface="黑体" panose="02010609060101010101" pitchFamily="49" charset="-122"/>
                <a:sym typeface="+mn-ea"/>
              </a:rPr>
              <a:t>（一）多党合作和政治协商的机构</a:t>
            </a:r>
          </a:p>
        </p:txBody>
      </p:sp>
      <p:sp>
        <p:nvSpPr>
          <p:cNvPr id="7" name="文本框 6"/>
          <p:cNvSpPr txBox="1"/>
          <p:nvPr/>
        </p:nvSpPr>
        <p:spPr>
          <a:xfrm>
            <a:off x="1932305" y="800100"/>
            <a:ext cx="7069455" cy="73723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nSpc>
                <a:spcPct val="150000"/>
              </a:lnSpc>
            </a:pPr>
            <a:r>
              <a:rPr lang="en-US" altLang="zh-CN" sz="2800" b="1">
                <a:solidFill>
                  <a:schemeClr val="tx1"/>
                </a:solidFill>
                <a:latin typeface="微软雅黑" panose="020b0503020204020204" pitchFamily="34" charset="-122"/>
                <a:ea typeface="微软雅黑" panose="020b0503020204020204" pitchFamily="34" charset="-122"/>
                <a:sym typeface="+mn-ea"/>
              </a:rPr>
              <a:t>——-</a:t>
            </a:r>
            <a:r>
              <a:rPr lang="zh-CN" altLang="en-US" sz="2800" b="1">
                <a:solidFill>
                  <a:schemeClr val="tx1"/>
                </a:solidFill>
                <a:latin typeface="微软雅黑" panose="020b0503020204020204" pitchFamily="34" charset="-122"/>
                <a:ea typeface="微软雅黑" panose="020b0503020204020204" pitchFamily="34" charset="-122"/>
                <a:sym typeface="+mn-ea"/>
              </a:rPr>
              <a:t>中国人民政治协商会议（人民政协）</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 presetClass="entr" presetSubtype="0" dur="1"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p:stCondLst>
                              <p:cond delay="0"/>
                            </p:stCondLst>
                            <p:childTnLst>
                              <p:par>
                                <p:cTn id="16" presetID="42" presetClass="entr" presetSubtype="0" dur="500"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anim calcmode="lin" valueType="num">
                                      <p:cBhvr>
                                        <p:cTn id="19" dur="500" fill="hold"/>
                                        <p:tgtEl>
                                          <p:spTgt spid="15"/>
                                        </p:tgtEl>
                                        <p:attrNameLst>
                                          <p:attrName>ppt_x</p:attrName>
                                        </p:attrNameLst>
                                      </p:cBhvr>
                                      <p:tavLst>
                                        <p:tav tm="0">
                                          <p:val>
                                            <p:strVal val="#ppt_x"/>
                                          </p:val>
                                        </p:tav>
                                        <p:tav tm="100000">
                                          <p:val>
                                            <p:strVal val="#ppt_x"/>
                                          </p:val>
                                        </p:tav>
                                      </p:tavLst>
                                    </p:anim>
                                    <p:anim calcmode="lin" valueType="num">
                                      <p:cBhvr>
                                        <p:cTn id="20" dur="5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2" grpId="0"/>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0" y="1802130"/>
            <a:ext cx="9234805" cy="3969385"/>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1" fontAlgn="auto" latinLnBrk="0" hangingPunct="1">
              <a:lnSpc>
                <a:spcPct val="150000"/>
              </a:lnSpc>
            </a:pP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(1)形成：在长期的革命、建设、改革过程中。</a:t>
            </a:r>
          </a:p>
          <a:p>
            <a:pPr eaLnBrk="1" fontAlgn="auto" latinLnBrk="0" hangingPunct="1">
              <a:lnSpc>
                <a:spcPct val="150000"/>
              </a:lnSpc>
            </a:pP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(2)特点：由中国共产党领导的，有各民主党派和各人民团体参加的。</a:t>
            </a:r>
          </a:p>
          <a:p>
            <a:pPr eaLnBrk="1" fontAlgn="auto" latinLnBrk="0" hangingPunct="1">
              <a:lnSpc>
                <a:spcPct val="150000"/>
              </a:lnSpc>
            </a:pP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(3)构成：包括全体社会主义</a:t>
            </a:r>
            <a:r>
              <a:rPr lang="zh-CN" altLang="en-US" sz="28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劳动者</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、社会主义事业的</a:t>
            </a:r>
            <a:r>
              <a:rPr lang="zh-CN" altLang="en-US" sz="28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建设者</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、拥护社会主义的</a:t>
            </a:r>
            <a:r>
              <a:rPr lang="zh-CN" altLang="en-US" sz="28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爱国者</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、拥护祖国统一和致力于中华民族伟大复兴的</a:t>
            </a:r>
            <a:r>
              <a:rPr lang="zh-CN" altLang="en-US" sz="28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爱国者</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的广泛的爱国统一战线。</a:t>
            </a:r>
          </a:p>
        </p:txBody>
      </p:sp>
      <p:sp>
        <p:nvSpPr>
          <p:cNvPr id="3" name="Shape 120"/>
          <p:cNvSpPr/>
          <p:nvPr/>
        </p:nvSpPr>
        <p:spPr>
          <a:xfrm>
            <a:off x="1023911" y="867839"/>
            <a:ext cx="2754630" cy="553720"/>
          </a:xfrm>
          <a:prstGeom prst="rect">
            <a:avLst/>
          </a:prstGeom>
          <a:noFill/>
          <a:ln w="12700" cap="flat">
            <a:noFill/>
            <a:miter lim="400000"/>
          </a:ln>
          <a:effectLst/>
        </p:spPr>
        <p:txBody>
          <a:bodyPr wrap="none" lIns="0" tIns="0" rIns="0" bIns="0" numCol="1" anchor="t">
            <a:spAutoFit/>
          </a:bodyPr>
          <a:lstStyle>
            <a:defPPr>
              <a:defRPr lang="zh-CN"/>
            </a:defPPr>
            <a:lvl1pPr algn="l" rtl="0" fontAlgn="base">
              <a:spcBef>
                <a:spcPct val="0"/>
              </a:spcBef>
              <a:spcAft>
                <a:spcPct val="0"/>
              </a:spcAft>
              <a:defRPr b="1" kern="1200">
                <a:solidFill>
                  <a:srgbClr val="B61C22"/>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l">
              <a:spcBef>
                <a:spcPct val="50000"/>
              </a:spcBef>
            </a:pPr>
            <a:r>
              <a:rPr lang="zh-CN" altLang="zh-CN" sz="3600">
                <a:solidFill>
                  <a:srgbClr val="C00000"/>
                </a:solidFill>
                <a:latin typeface="楷体_GB2312" panose="02010609030101010101" charset="-122"/>
                <a:ea typeface="楷体_GB2312" panose="02010609030101010101" charset="-122"/>
                <a:cs typeface="楷体_GB2312" panose="02010609030101010101" charset="-122"/>
                <a:sym typeface="+mn-ea"/>
              </a:rPr>
              <a:t>爱国统一战线</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矩形标注 3"/>
          <p:cNvSpPr/>
          <p:nvPr/>
        </p:nvSpPr>
        <p:spPr>
          <a:xfrm>
            <a:off x="111125" y="789305"/>
            <a:ext cx="8922385" cy="1872615"/>
          </a:xfrm>
          <a:prstGeom prst="wedgeRectCallout">
            <a:avLst>
              <a:gd name="adj1" fmla="val -20488"/>
              <a:gd name="adj2" fmla="val 46076"/>
            </a:avLst>
          </a:prstGeom>
          <a:noFill/>
          <a:ln>
            <a:solidFill>
              <a:srgbClr val="CC0000"/>
            </a:solidFill>
          </a:ln>
        </p:spPr>
        <p:style>
          <a:lnRef idx="1">
            <a:schemeClr val="accent2"/>
          </a:lnRef>
          <a:fillRef idx="2">
            <a:schemeClr val="accent2"/>
          </a:fillRef>
          <a:effectRef idx="1">
            <a:schemeClr val="accent2"/>
          </a:effectRef>
          <a:fontRef idx="minor">
            <a:schemeClr val="dk1"/>
          </a:fontRef>
        </p:style>
        <p:txBody>
          <a:bodyPr anchor="ctr"/>
          <a:lstStyle>
            <a:defPPr>
              <a:defRPr lang="zh-CN"/>
            </a:defPPr>
            <a:lvl1pPr algn="l" rtl="0" fontAlgn="base">
              <a:spcBef>
                <a:spcPct val="0"/>
              </a:spcBef>
              <a:spcAft>
                <a:spcPct val="0"/>
              </a:spcAft>
              <a:defRPr kern="1200">
                <a:solidFill>
                  <a:srgbClr val="000000"/>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000000"/>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000000"/>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000000"/>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000000"/>
                </a:solidFill>
                <a:latin typeface="Calibri"/>
                <a:ea typeface="微软雅黑" panose="020b0503020204020204" pitchFamily="34" charset="-122"/>
                <a:cs typeface="+mn-cs"/>
              </a:defRPr>
            </a:lvl5pPr>
            <a:lvl6pPr marL="2286000" algn="l" defTabSz="914400" rtl="0" eaLnBrk="1" latinLnBrk="0" hangingPunct="1">
              <a:defRPr kern="1200">
                <a:solidFill>
                  <a:srgbClr val="000000"/>
                </a:solidFill>
                <a:latin typeface="Calibri"/>
                <a:ea typeface="微软雅黑" panose="020b0503020204020204" pitchFamily="34" charset="-122"/>
                <a:cs typeface="+mn-cs"/>
              </a:defRPr>
            </a:lvl6pPr>
            <a:lvl7pPr marL="2743200" algn="l" defTabSz="914400" rtl="0" eaLnBrk="1" latinLnBrk="0" hangingPunct="1">
              <a:defRPr kern="1200">
                <a:solidFill>
                  <a:srgbClr val="000000"/>
                </a:solidFill>
                <a:latin typeface="Calibri"/>
                <a:ea typeface="微软雅黑" panose="020b0503020204020204" pitchFamily="34" charset="-122"/>
                <a:cs typeface="+mn-cs"/>
              </a:defRPr>
            </a:lvl7pPr>
            <a:lvl8pPr marL="3200400" algn="l" defTabSz="914400" rtl="0" eaLnBrk="1" latinLnBrk="0" hangingPunct="1">
              <a:defRPr kern="1200">
                <a:solidFill>
                  <a:srgbClr val="000000"/>
                </a:solidFill>
                <a:latin typeface="Calibri"/>
                <a:ea typeface="微软雅黑" panose="020b0503020204020204" pitchFamily="34" charset="-122"/>
                <a:cs typeface="+mn-cs"/>
              </a:defRPr>
            </a:lvl8pPr>
            <a:lvl9pPr marL="3657600" algn="l" defTabSz="914400" rtl="0" eaLnBrk="1" latinLnBrk="0" hangingPunct="1">
              <a:defRPr kern="1200">
                <a:solidFill>
                  <a:srgbClr val="000000"/>
                </a:solidFill>
                <a:latin typeface="Calibri"/>
                <a:ea typeface="微软雅黑" panose="020b0503020204020204" pitchFamily="34" charset="-122"/>
                <a:cs typeface="+mn-cs"/>
              </a:defRPr>
            </a:lvl9pPr>
          </a:lstStyle>
          <a:p>
            <a:pPr marL="0" marR="0" lvl="0" indent="0" algn="just" defTabSz="914400" rtl="0" eaLnBrk="1" fontAlgn="base" latinLnBrk="0" hangingPunct="1">
              <a:lnSpc>
                <a:spcPct val="100000"/>
              </a:lnSpc>
              <a:spcBef>
                <a:spcPct val="0"/>
              </a:spcBef>
              <a:spcAft>
                <a:spcPct val="0"/>
              </a:spcAft>
              <a:buClrTx/>
              <a:buSzTx/>
              <a:buFontTx/>
              <a:buNone/>
              <a:defRPr/>
            </a:pPr>
            <a:r>
              <a:rPr kumimoji="1" lang="zh-CN" altLang="en-US" sz="2800" b="1" i="0" u="none" strike="noStrike" kern="1200" cap="none" spc="0" normalizeH="0" baseline="0" noProof="0">
                <a:ln>
                  <a:noFill/>
                </a:ln>
                <a:solidFill>
                  <a:srgbClr val="FF0000"/>
                </a:solidFill>
                <a:effectLst/>
                <a:uLnTx/>
                <a:uFillTx/>
                <a:latin typeface="+mn-lt"/>
                <a:ea typeface="+mn-ea"/>
                <a:cs typeface="+mn-cs"/>
                <a:sym typeface="楷体_GB2312" panose="02010609030101010101" charset="-122"/>
              </a:rPr>
              <a:t>政协委员的组成：</a:t>
            </a:r>
            <a:r>
              <a:rPr kumimoji="1" lang="zh-CN" altLang="en-US" sz="2800" b="1" i="0" u="none" strike="noStrike" kern="1200" cap="none" spc="0" normalizeH="0" baseline="0" noProof="0">
                <a:ln>
                  <a:noFill/>
                </a:ln>
                <a:solidFill>
                  <a:schemeClr val="tx1"/>
                </a:solidFill>
                <a:effectLst/>
                <a:uLnTx/>
                <a:uFillTx/>
                <a:latin typeface="+mn-lt"/>
                <a:ea typeface="+mn-ea"/>
                <a:cs typeface="+mn-cs"/>
                <a:sym typeface="楷体_GB2312" panose="02010609030101010101" charset="-122"/>
              </a:rPr>
              <a:t>中国共产党、各民主党派、</a:t>
            </a:r>
            <a:r>
              <a:rPr kumimoji="1" lang="zh-CN" altLang="en-US" sz="2800" b="1" i="0" u="none" strike="noStrike" kern="1200" cap="none" spc="0" normalizeH="0" baseline="0" noProof="0">
                <a:ln>
                  <a:noFill/>
                </a:ln>
                <a:solidFill>
                  <a:srgbClr val="FF0000"/>
                </a:solidFill>
                <a:effectLst/>
                <a:uLnTx/>
                <a:uFillTx/>
                <a:latin typeface="+mn-lt"/>
                <a:ea typeface="+mn-ea"/>
                <a:cs typeface="+mn-cs"/>
                <a:sym typeface="楷体_GB2312" panose="02010609030101010101" charset="-122"/>
              </a:rPr>
              <a:t>无党派人士</a:t>
            </a:r>
            <a:r>
              <a:rPr kumimoji="1" lang="zh-CN" altLang="en-US" sz="2800" b="1" i="0" u="none" strike="noStrike" kern="1200" cap="none" spc="0" normalizeH="0" baseline="0" noProof="0">
                <a:ln>
                  <a:noFill/>
                </a:ln>
                <a:solidFill>
                  <a:schemeClr val="tx1"/>
                </a:solidFill>
                <a:effectLst/>
                <a:uLnTx/>
                <a:uFillTx/>
                <a:latin typeface="+mn-lt"/>
                <a:ea typeface="+mn-ea"/>
                <a:cs typeface="+mn-cs"/>
                <a:sym typeface="楷体_GB2312" panose="02010609030101010101" charset="-122"/>
              </a:rPr>
              <a:t>、</a:t>
            </a:r>
            <a:r>
              <a:rPr kumimoji="1" lang="zh-CN" altLang="en-US" sz="2800" b="1" i="0" u="none" strike="noStrike" kern="1200" cap="none" spc="0" normalizeH="0" baseline="0" noProof="0">
                <a:ln>
                  <a:noFill/>
                </a:ln>
                <a:solidFill>
                  <a:srgbClr val="C00000"/>
                </a:solidFill>
                <a:effectLst/>
                <a:uLnTx/>
                <a:uFillTx/>
                <a:latin typeface="+mn-lt"/>
                <a:ea typeface="+mn-ea"/>
                <a:cs typeface="+mn-cs"/>
                <a:sym typeface="楷体_GB2312" panose="02010609030101010101" charset="-122"/>
              </a:rPr>
              <a:t>人民团体</a:t>
            </a:r>
            <a:r>
              <a:rPr kumimoji="1" lang="zh-CN" altLang="en-US" sz="2800" b="1" i="0" u="none" strike="noStrike" kern="1200" cap="none" spc="0" normalizeH="0" baseline="0" noProof="0">
                <a:ln>
                  <a:noFill/>
                </a:ln>
                <a:solidFill>
                  <a:schemeClr val="tx1"/>
                </a:solidFill>
                <a:effectLst/>
                <a:uLnTx/>
                <a:uFillTx/>
                <a:latin typeface="+mn-lt"/>
                <a:ea typeface="+mn-ea"/>
                <a:cs typeface="+mn-cs"/>
                <a:sym typeface="楷体_GB2312" panose="02010609030101010101" charset="-122"/>
              </a:rPr>
              <a:t>、各少数民族和各界代表，港、澳特别行政区同胞、台湾同胞和归国侨胞的代表以及特邀人士组成，设若干</a:t>
            </a:r>
            <a:r>
              <a:rPr kumimoji="1" lang="zh-CN" altLang="en-US" sz="2800" b="1" i="0" u="none" strike="noStrike" kern="1200" cap="none" spc="0" normalizeH="0" baseline="0" noProof="0">
                <a:ln>
                  <a:noFill/>
                </a:ln>
                <a:solidFill>
                  <a:srgbClr val="FF0000"/>
                </a:solidFill>
                <a:effectLst/>
                <a:uLnTx/>
                <a:uFillTx/>
                <a:latin typeface="+mn-lt"/>
                <a:ea typeface="+mn-ea"/>
                <a:cs typeface="+mn-cs"/>
                <a:sym typeface="楷体_GB2312" panose="02010609030101010101" charset="-122"/>
              </a:rPr>
              <a:t>界别</a:t>
            </a:r>
            <a:r>
              <a:rPr kumimoji="1" lang="zh-CN" altLang="en-US" sz="2800" b="1" i="0" u="none" strike="noStrike" kern="1200" cap="none" spc="0" normalizeH="0" baseline="0" noProof="0">
                <a:ln>
                  <a:noFill/>
                </a:ln>
                <a:solidFill>
                  <a:schemeClr val="tx1"/>
                </a:solidFill>
                <a:effectLst/>
                <a:uLnTx/>
                <a:uFillTx/>
                <a:latin typeface="+mn-lt"/>
                <a:ea typeface="+mn-ea"/>
                <a:cs typeface="+mn-cs"/>
                <a:sym typeface="楷体_GB2312" panose="02010609030101010101" charset="-122"/>
              </a:rPr>
              <a:t>。</a:t>
            </a:r>
          </a:p>
        </p:txBody>
      </p:sp>
      <p:sp>
        <p:nvSpPr>
          <p:cNvPr id="6" name="矩形 5"/>
          <p:cNvSpPr/>
          <p:nvPr/>
        </p:nvSpPr>
        <p:spPr>
          <a:xfrm>
            <a:off x="453499" y="3428693"/>
            <a:ext cx="6900672" cy="92202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0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无党派人士</a:t>
            </a:r>
            <a:r>
              <a:rPr lang="zh-CN" altLang="en-US" sz="20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是指没有参加任何党派、对社会有积极贡献和一定影响的人士，其主体是知识分子</a:t>
            </a:r>
            <a:endParaRPr lang="zh-CN" altLang="en-US" sz="20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endParaRPr>
          </a:p>
          <a:p>
            <a:endParaRPr lang="zh-CN" altLang="en-US" sz="1195">
              <a:latin typeface="楷体_GB2312" panose="02010609030101010101" charset="-122"/>
              <a:ea typeface="楷体_GB2312" panose="02010609030101010101" charset="-122"/>
              <a:cs typeface="楷体_GB2312" panose="02010609030101010101" charset="-122"/>
              <a:sym typeface="楷体_GB2312" panose="02010609030101010101" charset="-122"/>
            </a:endParaRPr>
          </a:p>
        </p:txBody>
      </p:sp>
      <p:sp>
        <p:nvSpPr>
          <p:cNvPr id="7" name="矩形 6"/>
          <p:cNvSpPr/>
          <p:nvPr/>
        </p:nvSpPr>
        <p:spPr>
          <a:xfrm>
            <a:off x="453390" y="2816860"/>
            <a:ext cx="6967855" cy="46037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395"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1</a:t>
            </a:r>
            <a:r>
              <a:rPr lang="zh-CN" altLang="en-US" sz="2395"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、没有加入任何党派的群众是无党派人士吗？</a:t>
            </a:r>
            <a:endParaRPr lang="zh-CN" altLang="en-US" sz="100">
              <a:solidFill>
                <a:srgbClr val="0000FF"/>
              </a:solidFill>
              <a:latin typeface="楷体_GB2312" panose="02010609030101010101" charset="-122"/>
              <a:ea typeface="楷体_GB2312" panose="02010609030101010101" charset="-122"/>
              <a:cs typeface="楷体_GB2312" panose="02010609030101010101" charset="-122"/>
              <a:sym typeface="楷体_GB2312" panose="02010609030101010101" charset="-122"/>
            </a:endParaRPr>
          </a:p>
        </p:txBody>
      </p:sp>
      <p:sp>
        <p:nvSpPr>
          <p:cNvPr id="8" name="矩形 7"/>
          <p:cNvSpPr/>
          <p:nvPr/>
        </p:nvSpPr>
        <p:spPr>
          <a:xfrm>
            <a:off x="674977" y="4351183"/>
            <a:ext cx="6124878" cy="46037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395"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2</a:t>
            </a:r>
            <a:r>
              <a:rPr lang="zh-CN" altLang="en-US" sz="2395"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、政协委员可以</a:t>
            </a:r>
            <a:r>
              <a:rPr lang="zh-CN" altLang="en-US" sz="2395" b="1">
                <a:solidFill>
                  <a:srgbClr val="FF00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审议政府</a:t>
            </a:r>
            <a:r>
              <a:rPr lang="zh-CN" altLang="en-US" sz="2395"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工作报告吗？</a:t>
            </a:r>
            <a:endParaRPr lang="zh-CN" altLang="en-US" sz="100">
              <a:solidFill>
                <a:srgbClr val="0000FF"/>
              </a:solidFill>
              <a:latin typeface="楷体_GB2312" panose="02010609030101010101" charset="-122"/>
              <a:ea typeface="楷体_GB2312" panose="02010609030101010101" charset="-122"/>
              <a:cs typeface="楷体_GB2312" panose="02010609030101010101" charset="-122"/>
              <a:sym typeface="楷体_GB2312" panose="02010609030101010101" charset="-122"/>
            </a:endParaRPr>
          </a:p>
        </p:txBody>
      </p:sp>
      <p:sp>
        <p:nvSpPr>
          <p:cNvPr id="9" name="矩形 8"/>
          <p:cNvSpPr/>
          <p:nvPr/>
        </p:nvSpPr>
        <p:spPr>
          <a:xfrm>
            <a:off x="95690" y="4929652"/>
            <a:ext cx="6703738" cy="119888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①政协委员</a:t>
            </a:r>
            <a:r>
              <a:rPr lang="zh-CN" altLang="en-US" sz="23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不是人大代表</a:t>
            </a:r>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a:t>
            </a:r>
            <a:r>
              <a:rPr lang="zh-CN" altLang="en-US" sz="23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不能审议</a:t>
            </a:r>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政府工作报告，但是可以</a:t>
            </a:r>
            <a:r>
              <a:rPr lang="zh-CN" altLang="en-US" sz="23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讨论</a:t>
            </a:r>
            <a:r>
              <a:rPr lang="zh-CN" altLang="en-US" sz="2395" b="1" u="sng">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政府</a:t>
            </a:r>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工作报告，</a:t>
            </a:r>
            <a:r>
              <a:rPr lang="zh-CN" altLang="en-US" sz="23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提出意见</a:t>
            </a:r>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a:t>
            </a:r>
            <a:endParaRPr lang="en-US" altLang="zh-CN"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endParaRPr>
          </a:p>
          <a:p>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②政协委员可以</a:t>
            </a:r>
            <a:r>
              <a:rPr lang="zh-CN" altLang="en-US" sz="23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审议</a:t>
            </a:r>
            <a:r>
              <a:rPr lang="zh-CN" altLang="en-US" sz="2395" b="1" u="sng">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政协</a:t>
            </a:r>
            <a:r>
              <a:rPr lang="zh-CN" altLang="en-US" sz="2395" b="1">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工作报告</a:t>
            </a:r>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a:t>
            </a:r>
            <a:r>
              <a:rPr lang="en-US" altLang="zh-CN"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p72</a:t>
            </a:r>
            <a:r>
              <a:rPr lang="zh-CN" altLang="en-US" sz="2395" b="1">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_GB2312" panose="02010609030101010101" charset="-122"/>
                <a:sym typeface="楷体_GB2312" panose="02010609030101010101" charset="-122"/>
              </a:rPr>
              <a:t>）</a:t>
            </a:r>
            <a:endParaRPr lang="zh-CN" altLang="en-US" sz="100">
              <a:latin typeface="楷体_GB2312" panose="02010609030101010101" charset="-122"/>
              <a:ea typeface="楷体_GB2312" panose="02010609030101010101" charset="-122"/>
              <a:cs typeface="楷体_GB2312" panose="02010609030101010101" charset="-122"/>
              <a:sym typeface="楷体_GB2312" panose="02010609030101010101" charset="-122"/>
            </a:endParaRPr>
          </a:p>
        </p:txBody>
      </p:sp>
      <p:sp>
        <p:nvSpPr>
          <p:cNvPr id="15" name="矩形 14"/>
          <p:cNvSpPr/>
          <p:nvPr/>
        </p:nvSpPr>
        <p:spPr>
          <a:xfrm>
            <a:off x="95885" y="0"/>
            <a:ext cx="4886960" cy="634365"/>
          </a:xfrm>
          <a:prstGeom prst="rect">
            <a:avLst/>
          </a:prstGeom>
          <a:solidFill>
            <a:srgbClr val="EF0024">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marL="0" marR="0" indent="0" algn="l" defTabSz="914400" rtl="0" fontAlgn="auto" latinLnBrk="1" hangingPunct="0">
              <a:lnSpc>
                <a:spcPct val="100000"/>
              </a:lnSpc>
              <a:spcBef>
                <a:spcPct val="0"/>
              </a:spcBef>
              <a:spcAft>
                <a:spcPct val="0"/>
              </a:spcAft>
              <a:buClrTx/>
              <a:buSzTx/>
              <a:buFontTx/>
              <a:buNone/>
            </a:pPr>
            <a:r>
              <a:rPr lang="en-US" sz="32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2</a:t>
            </a:r>
            <a:r>
              <a:rPr lang="zh-CN" altLang="en-US" sz="32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kumimoji="1" lang="zh-CN" altLang="en-US" sz="3200" b="1"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楷体_GB2312" panose="02010609030101010101" charset="-122"/>
              </a:rPr>
              <a:t>政协委员的组成</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6" presetClass="entr" presetSubtype="21"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42" presetClass="entr" presetSubtype="0" dur="100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anim calcmode="lin" valueType="num">
                                      <p:cBhvr>
                                        <p:cTn id="19" dur="1000" fill="hold"/>
                                        <p:tgtEl>
                                          <p:spTgt spid="6"/>
                                        </p:tgtEl>
                                        <p:attrNameLst>
                                          <p:attrName>ppt_x</p:attrName>
                                        </p:attrNameLst>
                                      </p:cBhvr>
                                      <p:tavLst>
                                        <p:tav tm="0">
                                          <p:val>
                                            <p:strVal val="#ppt_x"/>
                                          </p:val>
                                        </p:tav>
                                        <p:tav tm="100000">
                                          <p:val>
                                            <p:strVal val="#ppt_x"/>
                                          </p:val>
                                        </p:tav>
                                      </p:tavLst>
                                    </p:anim>
                                    <p:anim calcmode="lin" valueType="num">
                                      <p:cBhvr>
                                        <p:cTn id="2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16" presetClass="entr" presetSubtype="21" dur="50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arn(inVertical)">
                                      <p:cBhvr>
                                        <p:cTn id="25" dur="500"/>
                                        <p:tgtEl>
                                          <p:spTgt spid="8"/>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14" presetClass="entr" presetSubtype="10" dur="500" fill="hold" grpId="0" nodeType="clickEffect">
                                  <p:stCondLst>
                                    <p:cond delay="0"/>
                                  </p:stCondLst>
                                  <p:childTnLst>
                                    <p:set>
                                      <p:cBhvr>
                                        <p:cTn id="29" dur="1" fill="hold">
                                          <p:stCondLst>
                                            <p:cond delay="0"/>
                                          </p:stCondLst>
                                        </p:cTn>
                                        <p:tgtEl>
                                          <p:spTgt spid="9">
                                            <p:txEl>
                                              <p:pRg st="0" end="0"/>
                                            </p:txEl>
                                          </p:spTgt>
                                        </p:tgtEl>
                                        <p:attrNameLst>
                                          <p:attrName>style.visibility</p:attrName>
                                        </p:attrNameLst>
                                      </p:cBhvr>
                                      <p:to>
                                        <p:strVal val="visible"/>
                                      </p:to>
                                    </p:set>
                                    <p:animEffect transition="in" filter="randombar(horizontal)">
                                      <p:cBhvr>
                                        <p:cTn id="30" dur="500"/>
                                        <p:tgtEl>
                                          <p:spTgt spid="9">
                                            <p:txEl>
                                              <p:pRg st="0" end="0"/>
                                            </p:txEl>
                                          </p:spTgt>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14" presetClass="entr" presetSubtype="10" dur="500" fill="hold" grpId="0"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animEffect transition="in" filter="randombar(horizontal)">
                                      <p:cBhvr>
                                        <p:cTn id="35" dur="500"/>
                                        <p:tgtEl>
                                          <p:spTgt spid="9">
                                            <p:txEl>
                                              <p:pRg st="1" end="1"/>
                                            </p:txEl>
                                          </p:spTgt>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42" presetClass="entr" presetSubtype="0" dur="50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anim calcmode="lin" valueType="num">
                                      <p:cBhvr>
                                        <p:cTn id="41" dur="500" fill="hold"/>
                                        <p:tgtEl>
                                          <p:spTgt spid="15"/>
                                        </p:tgtEl>
                                        <p:attrNameLst>
                                          <p:attrName>ppt_x</p:attrName>
                                        </p:attrNameLst>
                                      </p:cBhvr>
                                      <p:tavLst>
                                        <p:tav tm="0">
                                          <p:val>
                                            <p:strVal val="#ppt_x"/>
                                          </p:val>
                                        </p:tav>
                                        <p:tav tm="100000">
                                          <p:val>
                                            <p:strVal val="#ppt_x"/>
                                          </p:val>
                                        </p:tav>
                                      </p:tavLst>
                                    </p:anim>
                                    <p:anim calcmode="lin" valueType="num">
                                      <p:cBhvr>
                                        <p:cTn id="42" dur="5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uiExpand="1" build="p"/>
      <p:bldP spid="1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246380" y="65405"/>
            <a:ext cx="7600315" cy="52197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8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知识拓展：政协委员是如何产生的</a:t>
            </a:r>
          </a:p>
        </p:txBody>
      </p:sp>
      <p:sp>
        <p:nvSpPr>
          <p:cNvPr id="3" name="文本框 2"/>
          <p:cNvSpPr txBox="1"/>
          <p:nvPr/>
        </p:nvSpPr>
        <p:spPr>
          <a:xfrm>
            <a:off x="246380" y="742315"/>
            <a:ext cx="8651875" cy="600075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政协委员产生的具体运作步骤一般为：</a:t>
            </a:r>
            <a:endParaRPr lang="zh-CN" altLang="en-US" sz="2400">
              <a:latin typeface="楷体_GB2312" panose="02010609030101010101" charset="-122"/>
              <a:ea typeface="楷体_GB2312" panose="02010609030101010101" charset="-122"/>
              <a:cs typeface="楷体_GB2312" panose="02010609030101010101" charset="-122"/>
              <a:sym typeface="楷体_GB2312" panose="02010609030101010101" charset="-122"/>
            </a:endParaRPr>
          </a:p>
          <a:p>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一、提名</a:t>
            </a:r>
            <a:r>
              <a:rPr lang="zh-CN" altLang="en-US" sz="2400" b="1" u="sng">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推荐</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a:t>
            </a:r>
            <a:r>
              <a:rPr lang="zh-CN" altLang="en-US" sz="2400">
                <a:latin typeface="楷体_GB2312" panose="02010609030101010101" charset="-122"/>
                <a:ea typeface="楷体_GB2312" panose="02010609030101010101" charset="-122"/>
                <a:cs typeface="楷体_GB2312" panose="02010609030101010101" charset="-122"/>
                <a:sym typeface="楷体_GB2312" panose="02010609030101010101" charset="-122"/>
              </a:rPr>
              <a:t>推荐全国委员会委员名单，由各党派中央、各人民团体、无党派民主人士、各个界别等协商提出。在地方的全国委员会委员，由各省、自治区、直辖市协商推荐。</a:t>
            </a:r>
            <a:r>
              <a:rPr lang="en-US" altLang="zh-CN" sz="24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a:t>
            </a:r>
            <a:r>
              <a:rPr lang="zh-CN" altLang="en-US" sz="24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党对民主党领导没有组织领导</a:t>
            </a:r>
            <a:r>
              <a:rPr lang="en-US" altLang="zh-CN" sz="24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a:t>
            </a:r>
            <a:endParaRPr lang="zh-CN" altLang="en-US" sz="2400" b="1">
              <a:solidFill>
                <a:srgbClr val="C00000"/>
              </a:solidFill>
              <a:latin typeface="楷体_GB2312" panose="02010609030101010101" charset="-122"/>
              <a:ea typeface="楷体_GB2312" panose="02010609030101010101" charset="-122"/>
              <a:cs typeface="楷体_GB2312" panose="02010609030101010101" charset="-122"/>
              <a:sym typeface="楷体_GB2312" panose="02010609030101010101" charset="-122"/>
            </a:endParaRPr>
          </a:p>
          <a:p>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二、协商确定建议名单。</a:t>
            </a:r>
            <a:r>
              <a:rPr lang="zh-CN" altLang="en-US" sz="2400">
                <a:latin typeface="楷体_GB2312" panose="02010609030101010101" charset="-122"/>
                <a:ea typeface="楷体_GB2312" panose="02010609030101010101" charset="-122"/>
                <a:cs typeface="楷体_GB2312" panose="02010609030101010101" charset="-122"/>
                <a:sym typeface="楷体_GB2312" panose="02010609030101010101" charset="-122"/>
              </a:rPr>
              <a:t>对各方面提出的推荐名单由中共党委组织有关部门进行综合平衡，反复同各推荐方面协商形成建议名单。</a:t>
            </a:r>
          </a:p>
          <a:p>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三、政协常务委员会会议通过。</a:t>
            </a:r>
            <a:r>
              <a:rPr lang="zh-CN" altLang="en-US" sz="2400">
                <a:latin typeface="楷体_GB2312" panose="02010609030101010101" charset="-122"/>
                <a:ea typeface="楷体_GB2312" panose="02010609030101010101" charset="-122"/>
                <a:cs typeface="楷体_GB2312" panose="02010609030101010101" charset="-122"/>
                <a:sym typeface="楷体_GB2312" panose="02010609030101010101" charset="-122"/>
              </a:rPr>
              <a:t>将委员建议名单提交常务委员会会议进行协商和表决，经全体常务委员过半数同意予以通过。</a:t>
            </a:r>
          </a:p>
          <a:p>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四、公布。</a:t>
            </a:r>
            <a:r>
              <a:rPr lang="zh-CN" altLang="en-US" sz="2400">
                <a:latin typeface="楷体_GB2312" panose="02010609030101010101" charset="-122"/>
                <a:ea typeface="楷体_GB2312" panose="02010609030101010101" charset="-122"/>
                <a:cs typeface="楷体_GB2312" panose="02010609030101010101" charset="-122"/>
                <a:sym typeface="楷体_GB2312" panose="02010609030101010101" charset="-122"/>
              </a:rPr>
              <a:t>经常务委员会会议通过的委员，由政协办公厅（或办公室）分别通知推荐单位和个人，向委员发委员证书，并通过新闻媒介向社会公布。</a:t>
            </a:r>
          </a:p>
          <a:p>
            <a:r>
              <a:rPr lang="zh-CN" altLang="en-US" sz="2400">
                <a:latin typeface="楷体_GB2312" panose="02010609030101010101" charset="-122"/>
                <a:ea typeface="楷体_GB2312" panose="02010609030101010101" charset="-122"/>
                <a:cs typeface="楷体_GB2312" panose="02010609030101010101" charset="-122"/>
                <a:sym typeface="楷体_GB2312" panose="02010609030101010101" charset="-122"/>
              </a:rPr>
              <a:t>增补政协委员的程序，也需要经过提名、协商、常务委员会会议通过和公布这几个步骤。</a:t>
            </a:r>
            <a:r>
              <a:rPr lang="zh-CN" altLang="en-US" sz="2400">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政协委员5年一任、政协会议每年召开一次。每届五年。</a:t>
            </a:r>
          </a:p>
        </p:txBody>
      </p:sp>
    </p:spTree>
  </p:cSld>
  <p:clrMapOvr>
    <a:masterClrMapping/>
  </p:clrMapOvr>
  <p:transition spd="med">
    <p:fad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80975" y="167005"/>
            <a:ext cx="8782050" cy="52197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8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知识拓展：人民团体、社会团体、群众团体</a:t>
            </a:r>
          </a:p>
        </p:txBody>
      </p:sp>
      <p:sp>
        <p:nvSpPr>
          <p:cNvPr id="4" name="TextBox 3"/>
          <p:cNvSpPr txBox="1"/>
          <p:nvPr/>
        </p:nvSpPr>
        <p:spPr>
          <a:xfrm>
            <a:off x="276860" y="3217545"/>
            <a:ext cx="1760220" cy="45910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marR="0" indent="0" algn="l" defTabSz="914400" rtl="0" fontAlgn="auto" latinLnBrk="1" hangingPunct="0">
              <a:lnSpc>
                <a:spcPct val="100000"/>
              </a:lnSpc>
              <a:spcBef>
                <a:spcPct val="0"/>
              </a:spcBef>
              <a:spcAft>
                <a:spcPct val="0"/>
              </a:spcAft>
              <a:buClrTx/>
              <a:buSzTx/>
              <a:buFontTx/>
              <a:buNone/>
            </a:pP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群众团体</a:t>
            </a:r>
            <a:endParaRPr kumimoji="0" lang="zh-CN" altLang="en-US" sz="2400" b="1" i="0" u="none" strike="noStrike" cap="none" spc="0" normalizeH="0" baseline="0">
              <a:ln>
                <a:noFill/>
              </a:ln>
              <a:solidFill>
                <a:srgbClr val="FF0000"/>
              </a:solidFill>
              <a:effectLst/>
              <a:uFillTx/>
              <a:latin typeface="楷体_GB2312" panose="02010609030101010101" charset="-122"/>
              <a:ea typeface="楷体_GB2312" panose="02010609030101010101" charset="-122"/>
              <a:cs typeface="楷体_GB2312" panose="02010609030101010101" charset="-122"/>
              <a:sym typeface="+mn-ea"/>
            </a:endParaRPr>
          </a:p>
        </p:txBody>
      </p:sp>
      <p:sp>
        <p:nvSpPr>
          <p:cNvPr id="5" name="左大括号 4"/>
          <p:cNvSpPr/>
          <p:nvPr/>
        </p:nvSpPr>
        <p:spPr>
          <a:xfrm>
            <a:off x="1928495" y="891540"/>
            <a:ext cx="434340" cy="4354195"/>
          </a:xfrm>
          <a:prstGeom prst="leftBrace">
            <a:avLst/>
          </a:prstGeom>
          <a:noFill/>
          <a:ln w="25400" cap="flat">
            <a:solidFill>
              <a:srgbClr val="00B050"/>
            </a:solidFill>
            <a:prstDash val="solid"/>
            <a:miter lim="800000"/>
          </a:ln>
        </p:spPr>
        <p:style>
          <a:lnRef idx="0">
            <a:scrgbClr r="0" g="0" b="0"/>
          </a:lnRef>
          <a:fillRef idx="0">
            <a:scrgbClr r="0" g="0" b="0"/>
          </a:fillRef>
          <a:effectRef idx="0">
            <a:scrgbClr r="0" g="0" b="0"/>
          </a:effectRef>
          <a:fontRef idx="none"/>
        </p:style>
        <p:txBody>
          <a:bodyPr rot="0" spcFirstLastPara="1" vertOverflow="overflow" horzOverflow="overflow" vert="horz" wrap="square" lIns="91439" tIns="45719" rIns="91439" bIns="45719" numCol="1" spcCol="38100" rtlCol="0" anchor="t">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marR="0" indent="0" algn="l" defTabSz="914400" rtl="0" fontAlgn="auto" latinLnBrk="1" hangingPunct="0">
              <a:lnSpc>
                <a:spcPct val="100000"/>
              </a:lnSpc>
              <a:spcBef>
                <a:spcPct val="0"/>
              </a:spcBef>
              <a:spcAft>
                <a:spcPct val="0"/>
              </a:spcAft>
              <a:buClrTx/>
              <a:buSzTx/>
              <a:buFontTx/>
              <a:buNone/>
            </a:pPr>
            <a:endParaRPr kumimoji="0" lang="zh-CN" altLang="en-US" sz="1800" b="0" i="0" u="none" strike="noStrike" cap="none" spc="0" normalizeH="0" baseline="0">
              <a:ln>
                <a:noFill/>
              </a:ln>
              <a:solidFill>
                <a:srgbClr val="000000"/>
              </a:solidFill>
              <a:effectLst/>
              <a:uFillTx/>
            </a:endParaRPr>
          </a:p>
        </p:txBody>
      </p:sp>
      <p:sp>
        <p:nvSpPr>
          <p:cNvPr id="6" name="TextBox 5"/>
          <p:cNvSpPr txBox="1"/>
          <p:nvPr/>
        </p:nvSpPr>
        <p:spPr>
          <a:xfrm>
            <a:off x="2362835" y="892175"/>
            <a:ext cx="1522095" cy="45910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marR="0" indent="0" algn="l" defTabSz="914400" rtl="0" fontAlgn="auto" latinLnBrk="1" hangingPunct="0">
              <a:lnSpc>
                <a:spcPct val="100000"/>
              </a:lnSpc>
              <a:spcBef>
                <a:spcPct val="0"/>
              </a:spcBef>
              <a:spcAft>
                <a:spcPct val="0"/>
              </a:spcAft>
              <a:buClrTx/>
              <a:buSzTx/>
              <a:buFontTx/>
              <a:buNone/>
            </a:pP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人民团体</a:t>
            </a:r>
            <a:endParaRPr kumimoji="0" lang="zh-CN" altLang="en-US" sz="2400" b="0" i="0" u="none" strike="noStrike" cap="none" spc="0" normalizeH="0" baseline="0">
              <a:ln>
                <a:noFill/>
              </a:ln>
              <a:solidFill>
                <a:srgbClr val="000000"/>
              </a:solidFill>
              <a:effectLst/>
              <a:uFillTx/>
              <a:latin typeface="Arial"/>
              <a:ea typeface="Arial"/>
              <a:cs typeface="Arial"/>
              <a:sym typeface="Arial"/>
            </a:endParaRPr>
          </a:p>
        </p:txBody>
      </p:sp>
      <p:sp>
        <p:nvSpPr>
          <p:cNvPr id="7" name="TextBox 6"/>
          <p:cNvSpPr txBox="1"/>
          <p:nvPr/>
        </p:nvSpPr>
        <p:spPr>
          <a:xfrm>
            <a:off x="2473960" y="4787265"/>
            <a:ext cx="1513840" cy="459105"/>
          </a:xfrm>
          <a:prstGeom prst="rect">
            <a:avLst/>
          </a:prstGeom>
          <a:noFill/>
          <a:ln w="12700" cap="flat">
            <a:noFill/>
            <a:miter lim="400000"/>
          </a:ln>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marR="0" indent="0" algn="l" defTabSz="914400" rtl="0" fontAlgn="auto" latinLnBrk="1" hangingPunct="0">
              <a:lnSpc>
                <a:spcPct val="100000"/>
              </a:lnSpc>
              <a:spcBef>
                <a:spcPct val="0"/>
              </a:spcBef>
              <a:spcAft>
                <a:spcPct val="0"/>
              </a:spcAft>
              <a:buClrTx/>
              <a:buSzTx/>
              <a:buFontTx/>
              <a:buNone/>
            </a:pP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社会团体</a:t>
            </a:r>
            <a:endParaRPr kumimoji="0" lang="zh-CN" altLang="en-US" sz="2400" b="0" i="0" u="none" strike="noStrike" cap="none" spc="0" normalizeH="0" baseline="0">
              <a:ln>
                <a:noFill/>
              </a:ln>
              <a:solidFill>
                <a:srgbClr val="000000"/>
              </a:solidFill>
              <a:effectLst/>
              <a:uFillTx/>
              <a:latin typeface="Arial"/>
              <a:ea typeface="Arial"/>
              <a:cs typeface="Arial"/>
              <a:sym typeface="Arial"/>
            </a:endParaRPr>
          </a:p>
        </p:txBody>
      </p:sp>
      <p:sp>
        <p:nvSpPr>
          <p:cNvPr id="8" name="矩形 7"/>
          <p:cNvSpPr/>
          <p:nvPr/>
        </p:nvSpPr>
        <p:spPr>
          <a:xfrm>
            <a:off x="3784600" y="892175"/>
            <a:ext cx="4775200" cy="267652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指中国人民政治协商会议（全国政协）组成单位：包括</a:t>
            </a:r>
            <a:r>
              <a:rPr lang="zh-CN" altLang="en-US" sz="24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工会、共青团、妇联、科协（</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中国科学技术协会）</a:t>
            </a:r>
            <a:r>
              <a:rPr lang="zh-CN" altLang="en-US" sz="24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、侨联（</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中华全国归国华侨联合会）</a:t>
            </a:r>
          </a:p>
          <a:p>
            <a:r>
              <a:rPr lang="zh-CN" altLang="en-US" sz="24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、台联（</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中华全国台湾同胞联谊会） </a:t>
            </a:r>
            <a:r>
              <a:rPr lang="zh-CN" altLang="en-US" sz="24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、青联（</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中华全国青年联合会）</a:t>
            </a:r>
            <a:r>
              <a:rPr lang="zh-CN" altLang="en-US" sz="24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、工商联</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等8个单位 。</a:t>
            </a:r>
          </a:p>
        </p:txBody>
      </p:sp>
      <p:sp>
        <p:nvSpPr>
          <p:cNvPr id="9" name="矩形 8"/>
          <p:cNvSpPr/>
          <p:nvPr/>
        </p:nvSpPr>
        <p:spPr>
          <a:xfrm>
            <a:off x="3988051" y="4676763"/>
            <a:ext cx="4572000" cy="1383665"/>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800" b="1">
                <a:solidFill>
                  <a:srgbClr val="7030A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中国消费者协会，中国互联网协会，中国作家协会，中国红十字会</a:t>
            </a:r>
            <a:r>
              <a:rPr lang="zh-CN" altLang="en-US" sz="2800" b="1">
                <a:latin typeface="楷体_GB2312" panose="02010609030101010101" charset="-122"/>
                <a:ea typeface="楷体_GB2312" panose="02010609030101010101" charset="-122"/>
                <a:cs typeface="楷体_GB2312" panose="02010609030101010101" charset="-122"/>
                <a:sym typeface="楷体_GB2312" panose="02010609030101010101" charset="-122"/>
              </a:rPr>
              <a:t>等等</a:t>
            </a:r>
            <a:endParaRPr lang="zh-CN" altLang="en-US" sz="2800"/>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in)">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ox(in)">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Text Box 7"/>
          <p:cNvSpPr txBox="1"/>
          <p:nvPr/>
        </p:nvSpPr>
        <p:spPr>
          <a:xfrm>
            <a:off x="1221740" y="1020445"/>
            <a:ext cx="7235825" cy="497840"/>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ctr">
              <a:spcBef>
                <a:spcPct val="50000"/>
              </a:spcBef>
            </a:pPr>
            <a:r>
              <a:rPr lang="zh-CN" altLang="en-US" sz="2800"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观点一</a:t>
            </a:r>
            <a:r>
              <a:rPr lang="zh-CN" altLang="en-US" sz="2800" b="1">
                <a:solidFill>
                  <a:srgbClr val="0033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　</a:t>
            </a:r>
            <a:r>
              <a:rPr lang="zh-CN" altLang="en-US" sz="2800" b="1">
                <a:solidFill>
                  <a:srgbClr val="FF00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Wingdings" panose="05000000000000000000" pitchFamily="2" charset="2"/>
              </a:rPr>
              <a:t>人民政协是我国的国家机构之一。</a:t>
            </a:r>
            <a:r>
              <a:rPr lang="zh-CN" altLang="en-US" sz="2800" b="1">
                <a:solidFill>
                  <a:srgbClr val="FFFF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Wingdings" panose="05000000000000000000" pitchFamily="2" charset="2"/>
              </a:rPr>
              <a:t> </a:t>
            </a:r>
          </a:p>
        </p:txBody>
      </p:sp>
      <p:sp>
        <p:nvSpPr>
          <p:cNvPr id="8" name="Text Box 8"/>
          <p:cNvSpPr txBox="1"/>
          <p:nvPr/>
        </p:nvSpPr>
        <p:spPr>
          <a:xfrm>
            <a:off x="1016000" y="2428240"/>
            <a:ext cx="7349490" cy="497840"/>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ctr">
              <a:spcBef>
                <a:spcPct val="50000"/>
              </a:spcBef>
              <a:buClrTx/>
              <a:buSzTx/>
              <a:buFontTx/>
            </a:pPr>
            <a:r>
              <a:rPr lang="zh-CN" altLang="en-US" sz="2800"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观点二</a:t>
            </a:r>
            <a:r>
              <a:rPr lang="zh-CN" altLang="en-US" sz="2800" b="1">
                <a:solidFill>
                  <a:srgbClr val="0033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　</a:t>
            </a:r>
            <a:r>
              <a:rPr lang="zh-CN" altLang="en-US" sz="2800" b="1">
                <a:solidFill>
                  <a:srgbClr val="FF00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Wingdings" panose="05000000000000000000" pitchFamily="2" charset="2"/>
              </a:rPr>
              <a:t>人民政协是各民主党派政治联盟。</a:t>
            </a:r>
          </a:p>
        </p:txBody>
      </p:sp>
      <p:sp>
        <p:nvSpPr>
          <p:cNvPr id="10" name="矩形 9"/>
          <p:cNvSpPr/>
          <p:nvPr/>
        </p:nvSpPr>
        <p:spPr>
          <a:xfrm>
            <a:off x="1372208" y="1765664"/>
            <a:ext cx="6545680" cy="46037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u="sng">
                <a:solidFill>
                  <a:srgbClr val="0066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注意：政协不是国家机关，不能履行国家职能；</a:t>
            </a:r>
            <a:endParaRPr lang="zh-CN" altLang="en-US" sz="2400" u="sng">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endParaRPr>
          </a:p>
        </p:txBody>
      </p:sp>
      <p:sp>
        <p:nvSpPr>
          <p:cNvPr id="14" name="矩形 13"/>
          <p:cNvSpPr/>
          <p:nvPr/>
        </p:nvSpPr>
        <p:spPr>
          <a:xfrm>
            <a:off x="990206" y="3034654"/>
            <a:ext cx="6766788" cy="167132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fontAlgn="auto">
              <a:lnSpc>
                <a:spcPts val="3080"/>
              </a:lnSpc>
            </a:pPr>
            <a:r>
              <a:rPr lang="zh-CN" altLang="en-US" sz="2400" b="1" u="sng">
                <a:solidFill>
                  <a:srgbClr val="0066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注意：政协不是各民主党派的联盟或议事机构。</a:t>
            </a:r>
            <a:r>
              <a:rPr lang="zh-CN" altLang="en-US" sz="2400" b="1">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政协的参加者不止</a:t>
            </a:r>
            <a:r>
              <a:rPr lang="zh-CN" altLang="en-US" sz="2400"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民主党派</a:t>
            </a:r>
            <a:r>
              <a:rPr lang="zh-CN" altLang="en-US" sz="2400" b="1">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，还有不属任何党派的</a:t>
            </a:r>
            <a:r>
              <a:rPr lang="zh-CN" altLang="en-US" sz="2400"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工商联、宗教、无党派及其他人士</a:t>
            </a:r>
            <a:r>
              <a:rPr lang="zh-CN" altLang="en-US" sz="2400" b="1">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a:t>
            </a:r>
          </a:p>
          <a:p>
            <a:pPr fontAlgn="auto">
              <a:lnSpc>
                <a:spcPts val="3080"/>
              </a:lnSpc>
            </a:pPr>
            <a:endParaRPr lang="zh-CN" altLang="en-US" sz="2400" b="1" u="sng">
              <a:solidFill>
                <a:srgbClr val="0066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endParaRPr>
          </a:p>
        </p:txBody>
      </p:sp>
      <p:sp>
        <p:nvSpPr>
          <p:cNvPr id="15" name="矩形 14"/>
          <p:cNvSpPr/>
          <p:nvPr/>
        </p:nvSpPr>
        <p:spPr>
          <a:xfrm>
            <a:off x="83559" y="312179"/>
            <a:ext cx="1288575" cy="64516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3600" b="1">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判断：</a:t>
            </a:r>
          </a:p>
        </p:txBody>
      </p:sp>
      <p:sp>
        <p:nvSpPr>
          <p:cNvPr id="9" name="Text Box 8"/>
          <p:cNvSpPr txBox="1"/>
          <p:nvPr/>
        </p:nvSpPr>
        <p:spPr>
          <a:xfrm>
            <a:off x="762653" y="4424957"/>
            <a:ext cx="7602750" cy="497840"/>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ctr">
              <a:spcBef>
                <a:spcPct val="50000"/>
              </a:spcBef>
              <a:buClrTx/>
              <a:buSzTx/>
              <a:buFontTx/>
            </a:pPr>
            <a:r>
              <a:rPr lang="zh-CN" altLang="en-US" sz="2800" b="1">
                <a:solidFill>
                  <a:srgbClr val="0000FF"/>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观点三</a:t>
            </a:r>
            <a:r>
              <a:rPr lang="zh-CN" altLang="en-US" sz="2800" b="1">
                <a:solidFill>
                  <a:srgbClr val="0033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楷体_GB2312" panose="02010609030101010101" charset="-122"/>
              </a:rPr>
              <a:t>　</a:t>
            </a:r>
            <a:r>
              <a:rPr lang="zh-CN" altLang="en-US" sz="2800" b="1">
                <a:solidFill>
                  <a:srgbClr val="FF0000"/>
                </a:solidFill>
                <a:effectLst>
                  <a:outerShdw blurRad="38100" dist="38100" dir="2700000" algn="tl">
                    <a:srgbClr val="000000">
                      <a:alpha val="43137"/>
                    </a:srgbClr>
                  </a:outerShdw>
                </a:effectLst>
                <a:latin typeface="楷体_GB2312" panose="02010609030101010101" charset="-122"/>
                <a:ea typeface="楷体_GB2312" panose="02010609030101010101" charset="-122"/>
                <a:cs typeface="楷体_GB2312" panose="02010609030101010101" charset="-122"/>
                <a:sym typeface="Wingdings" panose="05000000000000000000" pitchFamily="2" charset="2"/>
              </a:rPr>
              <a:t>人民政协是人民当家作主的重要机构。</a:t>
            </a:r>
          </a:p>
        </p:txBody>
      </p:sp>
      <p:sp>
        <p:nvSpPr>
          <p:cNvPr id="11" name="矩形 10"/>
          <p:cNvSpPr/>
          <p:nvPr/>
        </p:nvSpPr>
        <p:spPr>
          <a:xfrm>
            <a:off x="1148080" y="5056505"/>
            <a:ext cx="6993890" cy="88138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fontAlgn="auto">
              <a:lnSpc>
                <a:spcPts val="3080"/>
              </a:lnSpc>
            </a:pPr>
            <a:r>
              <a:rPr lang="zh-CN" altLang="en-US" sz="2400" b="1" u="sng">
                <a:solidFill>
                  <a:srgbClr val="0066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注意：人民当家作主机构是人民代表大会，</a:t>
            </a:r>
          </a:p>
          <a:p>
            <a:pPr fontAlgn="auto">
              <a:lnSpc>
                <a:spcPts val="3080"/>
              </a:lnSpc>
            </a:pPr>
            <a:r>
              <a:rPr lang="zh-CN" altLang="en-US" sz="2400" b="1" u="sng">
                <a:solidFill>
                  <a:srgbClr val="0066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          政协是</a:t>
            </a:r>
            <a:r>
              <a:rPr lang="zh-CN" altLang="en-US" sz="2400" b="1" u="sng">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协商民主</a:t>
            </a:r>
            <a:r>
              <a:rPr lang="zh-CN" altLang="en-US" sz="2400" b="1" u="sng">
                <a:solidFill>
                  <a:srgbClr val="0066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，发扬民主的机构</a:t>
            </a:r>
            <a:endParaRPr lang="zh-CN" altLang="en-US" sz="2400" u="sng">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6" presetClass="entr" presetSubtype="21" dur="50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arn(inVertical)">
                                      <p:cBhvr>
                                        <p:cTn id="11" dur="500"/>
                                        <p:tgtEl>
                                          <p:spTgt spid="10"/>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6" presetClass="entr" presetSubtype="21" dur="50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barn(inVertical)">
                                      <p:cBhvr>
                                        <p:cTn id="20" dur="500"/>
                                        <p:tgtEl>
                                          <p:spTgt spid="14"/>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p:stCondLst>
                              <p:cond delay="0"/>
                            </p:stCondLst>
                            <p:childTnLst>
                              <p:par>
                                <p:cTn id="27" presetID="16" presetClass="entr" presetSubtype="21" dur="50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arn(inVertical)">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4" grpId="0"/>
      <p:bldP spid="9" grpId="0"/>
      <p:bldP spid="1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Rectangle 4"/>
          <p:cNvSpPr>
            <a:spLocks noChangeArrowheads="1"/>
          </p:cNvSpPr>
          <p:nvPr/>
        </p:nvSpPr>
        <p:spPr bwMode="auto">
          <a:xfrm>
            <a:off x="623570" y="235585"/>
            <a:ext cx="7061835"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9pPr>
          </a:lstStyle>
          <a:p>
            <a:pPr marL="571500" indent="-571500" eaLnBrk="1" hangingPunct="1">
              <a:buClr>
                <a:srgbClr val="C62C34"/>
              </a:buClr>
              <a:defRPr/>
            </a:pPr>
            <a:r>
              <a:rPr kumimoji="1" lang="zh-CN" altLang="en-US" sz="3600" b="1">
                <a:solidFill>
                  <a:srgbClr val="FF0000"/>
                </a:solidFill>
                <a:latin typeface="微软雅黑" panose="020b0503020204020204" pitchFamily="34" charset="-122"/>
                <a:ea typeface="微软雅黑" panose="020b0503020204020204" pitchFamily="34" charset="-122"/>
              </a:rPr>
              <a:t>（二）协商民主的重要渠道</a:t>
            </a:r>
          </a:p>
        </p:txBody>
      </p:sp>
      <p:sp>
        <p:nvSpPr>
          <p:cNvPr id="7" name="矩形 6"/>
          <p:cNvSpPr/>
          <p:nvPr/>
        </p:nvSpPr>
        <p:spPr>
          <a:xfrm>
            <a:off x="251520" y="1340768"/>
            <a:ext cx="1259781" cy="863600"/>
          </a:xfrm>
          <a:prstGeom prst="rect">
            <a:avLst/>
          </a:prstGeom>
          <a:solidFill>
            <a:srgbClr val="EF0024">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eaLnBrk="0" hangingPunct="0">
              <a:defRPr/>
            </a:pPr>
            <a:r>
              <a:rPr lang="zh-CN" altLang="en-US" sz="3600" b="1">
                <a:solidFill>
                  <a:schemeClr val="tx1"/>
                </a:solidFill>
                <a:latin typeface="微软雅黑" panose="020b0503020204020204" pitchFamily="34" charset="-122"/>
                <a:ea typeface="微软雅黑" panose="020b0503020204020204" pitchFamily="34" charset="-122"/>
              </a:rPr>
              <a:t>地位</a:t>
            </a:r>
          </a:p>
        </p:txBody>
      </p:sp>
      <p:sp>
        <p:nvSpPr>
          <p:cNvPr id="8" name="Rectangle 10"/>
          <p:cNvSpPr>
            <a:spLocks noChangeArrowheads="1"/>
          </p:cNvSpPr>
          <p:nvPr/>
        </p:nvSpPr>
        <p:spPr bwMode="auto">
          <a:xfrm>
            <a:off x="1475656" y="1052736"/>
            <a:ext cx="7668344" cy="1383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lnSpc>
                <a:spcPct val="90000"/>
              </a:lnSpc>
              <a:spcBef>
                <a:spcPts val="1000"/>
              </a:spcBef>
              <a:spcAft>
                <a:spcPct val="0"/>
              </a:spcAft>
              <a:buFont typeface="Arial" pitchFamily="34" charset="0"/>
              <a:buChar char="•"/>
              <a:defRPr sz="2800"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lnSpc>
                <a:spcPct val="90000"/>
              </a:lnSpc>
              <a:spcBef>
                <a:spcPts val="500"/>
              </a:spcBef>
              <a:spcAft>
                <a:spcPct val="0"/>
              </a:spcAft>
              <a:buFont typeface="Arial" pitchFamily="34" charset="0"/>
              <a:buChar char="•"/>
              <a:defRPr sz="2400"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lnSpc>
                <a:spcPct val="90000"/>
              </a:lnSpc>
              <a:spcBef>
                <a:spcPts val="500"/>
              </a:spcBef>
              <a:spcAft>
                <a:spcPct val="0"/>
              </a:spcAft>
              <a:buFont typeface="Arial" pitchFamily="34" charset="0"/>
              <a:buChar char="•"/>
              <a:defRPr sz="2000"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9pPr>
          </a:lstStyle>
          <a:p>
            <a:pPr>
              <a:lnSpc>
                <a:spcPct val="150000"/>
              </a:lnSpc>
              <a:spcBef>
                <a:spcPct val="0"/>
              </a:spcBef>
              <a:buFont typeface="Arial" pitchFamily="34" charset="0"/>
              <a:buNone/>
              <a:defRPr/>
            </a:pPr>
            <a:r>
              <a:rPr kumimoji="1" lang="zh-CN" altLang="en-US" b="1">
                <a:solidFill>
                  <a:schemeClr val="tx1"/>
                </a:solidFill>
                <a:latin typeface="微软雅黑" panose="020b0503020204020204" pitchFamily="34" charset="-122"/>
                <a:ea typeface="微软雅黑" panose="020b0503020204020204" pitchFamily="34" charset="-122"/>
                <a:sym typeface="+mn-ea"/>
              </a:rPr>
              <a:t>协商民主</a:t>
            </a:r>
            <a:r>
              <a:rPr kumimoji="1" lang="zh-CN" altLang="en-US" b="1">
                <a:solidFill>
                  <a:srgbClr val="FF0000"/>
                </a:solidFill>
                <a:latin typeface="微软雅黑" panose="020b0503020204020204" pitchFamily="34" charset="-122"/>
                <a:ea typeface="微软雅黑" panose="020b0503020204020204" pitchFamily="34" charset="-122"/>
                <a:sym typeface="+mn-ea"/>
              </a:rPr>
              <a:t>是</a:t>
            </a:r>
            <a:r>
              <a:rPr lang="zh-CN" altLang="en-US" b="1">
                <a:solidFill>
                  <a:schemeClr val="tx1">
                    <a:lumMod val="85000"/>
                    <a:lumOff val="15000"/>
                  </a:schemeClr>
                </a:solidFill>
                <a:latin typeface="微软雅黑" panose="020b0503020204020204" pitchFamily="34" charset="-122"/>
                <a:ea typeface="微软雅黑" panose="020b0503020204020204" pitchFamily="34" charset="-122"/>
              </a:rPr>
              <a:t>实现党的领导的</a:t>
            </a:r>
            <a:r>
              <a:rPr lang="zh-CN" altLang="en-US" b="1">
                <a:solidFill>
                  <a:srgbClr val="C62C34"/>
                </a:solidFill>
                <a:latin typeface="微软雅黑" panose="020b0503020204020204" pitchFamily="34" charset="-122"/>
                <a:ea typeface="微软雅黑" panose="020b0503020204020204" pitchFamily="34" charset="-122"/>
              </a:rPr>
              <a:t>重要方式</a:t>
            </a:r>
            <a:r>
              <a:rPr lang="zh-CN" altLang="en-US" b="1">
                <a:solidFill>
                  <a:schemeClr val="tx1">
                    <a:lumMod val="85000"/>
                    <a:lumOff val="15000"/>
                  </a:schemeClr>
                </a:solidFill>
                <a:latin typeface="微软雅黑" panose="020b0503020204020204" pitchFamily="34" charset="-122"/>
                <a:ea typeface="微软雅黑" panose="020b0503020204020204" pitchFamily="34" charset="-122"/>
              </a:rPr>
              <a:t>。</a:t>
            </a:r>
            <a:endParaRPr lang="en-US" altLang="zh-CN" b="1">
              <a:solidFill>
                <a:schemeClr val="tx1">
                  <a:lumMod val="85000"/>
                  <a:lumOff val="15000"/>
                </a:schemeClr>
              </a:solidFill>
              <a:latin typeface="微软雅黑" panose="020b0503020204020204" pitchFamily="34" charset="-122"/>
              <a:ea typeface="微软雅黑" panose="020b0503020204020204" pitchFamily="34" charset="-122"/>
            </a:endParaRPr>
          </a:p>
          <a:p>
            <a:pPr>
              <a:lnSpc>
                <a:spcPct val="150000"/>
              </a:lnSpc>
              <a:spcBef>
                <a:spcPct val="0"/>
              </a:spcBef>
              <a:buFont typeface="Arial" pitchFamily="34" charset="0"/>
              <a:buNone/>
              <a:defRPr/>
            </a:pPr>
            <a:r>
              <a:rPr lang="zh-CN" altLang="en-US" b="1">
                <a:solidFill>
                  <a:srgbClr val="FF0000"/>
                </a:solidFill>
                <a:latin typeface="微软雅黑" panose="020b0503020204020204" pitchFamily="34" charset="-122"/>
                <a:ea typeface="微软雅黑" panose="020b0503020204020204" pitchFamily="34" charset="-122"/>
              </a:rPr>
              <a:t>是</a:t>
            </a:r>
            <a:r>
              <a:rPr lang="zh-CN" altLang="en-US" b="1">
                <a:solidFill>
                  <a:schemeClr val="tx1">
                    <a:lumMod val="85000"/>
                    <a:lumOff val="15000"/>
                  </a:schemeClr>
                </a:solidFill>
                <a:latin typeface="微软雅黑" panose="020b0503020204020204" pitchFamily="34" charset="-122"/>
                <a:ea typeface="微软雅黑" panose="020b0503020204020204" pitchFamily="34" charset="-122"/>
              </a:rPr>
              <a:t>我国社会主义民主政治的</a:t>
            </a:r>
            <a:r>
              <a:rPr lang="zh-CN" altLang="en-US" b="1">
                <a:solidFill>
                  <a:srgbClr val="C62C34"/>
                </a:solidFill>
                <a:latin typeface="微软雅黑" panose="020b0503020204020204" pitchFamily="34" charset="-122"/>
                <a:ea typeface="微软雅黑" panose="020b0503020204020204" pitchFamily="34" charset="-122"/>
              </a:rPr>
              <a:t>特有形式</a:t>
            </a:r>
            <a:r>
              <a:rPr lang="zh-CN" altLang="en-US" b="1">
                <a:solidFill>
                  <a:schemeClr val="tx1">
                    <a:lumMod val="85000"/>
                    <a:lumOff val="15000"/>
                  </a:schemeClr>
                </a:solidFill>
                <a:latin typeface="微软雅黑" panose="020b0503020204020204" pitchFamily="34" charset="-122"/>
                <a:ea typeface="微软雅黑" panose="020b0503020204020204" pitchFamily="34" charset="-122"/>
              </a:rPr>
              <a:t>和</a:t>
            </a:r>
            <a:r>
              <a:rPr lang="zh-CN" altLang="en-US" b="1">
                <a:solidFill>
                  <a:srgbClr val="C62C34"/>
                </a:solidFill>
                <a:latin typeface="微软雅黑" panose="020b0503020204020204" pitchFamily="34" charset="-122"/>
                <a:ea typeface="微软雅黑" panose="020b0503020204020204" pitchFamily="34" charset="-122"/>
              </a:rPr>
              <a:t>独特优势</a:t>
            </a:r>
          </a:p>
        </p:txBody>
      </p:sp>
      <p:sp>
        <p:nvSpPr>
          <p:cNvPr id="9" name="矩形 8"/>
          <p:cNvSpPr/>
          <p:nvPr/>
        </p:nvSpPr>
        <p:spPr>
          <a:xfrm>
            <a:off x="251520" y="2780928"/>
            <a:ext cx="1259781" cy="863600"/>
          </a:xfrm>
          <a:prstGeom prst="rect">
            <a:avLst/>
          </a:prstGeom>
          <a:solidFill>
            <a:srgbClr val="EF0024">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eaLnBrk="0" hangingPunct="0">
              <a:defRPr/>
            </a:pPr>
            <a:r>
              <a:rPr lang="zh-CN" altLang="en-US" sz="3600" b="1">
                <a:solidFill>
                  <a:schemeClr val="tx1"/>
                </a:solidFill>
                <a:latin typeface="微软雅黑" panose="020b0503020204020204" pitchFamily="34" charset="-122"/>
                <a:ea typeface="微软雅黑" panose="020b0503020204020204" pitchFamily="34" charset="-122"/>
              </a:rPr>
              <a:t>渠道</a:t>
            </a:r>
          </a:p>
        </p:txBody>
      </p:sp>
      <p:sp>
        <p:nvSpPr>
          <p:cNvPr id="10" name="Rectangle 10"/>
          <p:cNvSpPr>
            <a:spLocks noChangeArrowheads="1"/>
          </p:cNvSpPr>
          <p:nvPr/>
        </p:nvSpPr>
        <p:spPr bwMode="auto">
          <a:xfrm>
            <a:off x="1691680" y="2636912"/>
            <a:ext cx="720080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lnSpc>
                <a:spcPct val="90000"/>
              </a:lnSpc>
              <a:spcBef>
                <a:spcPts val="1000"/>
              </a:spcBef>
              <a:spcAft>
                <a:spcPct val="0"/>
              </a:spcAft>
              <a:buFont typeface="Arial" pitchFamily="34" charset="0"/>
              <a:buChar char="•"/>
              <a:defRPr sz="2800"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lnSpc>
                <a:spcPct val="90000"/>
              </a:lnSpc>
              <a:spcBef>
                <a:spcPts val="500"/>
              </a:spcBef>
              <a:spcAft>
                <a:spcPct val="0"/>
              </a:spcAft>
              <a:buFont typeface="Arial" pitchFamily="34" charset="0"/>
              <a:buChar char="•"/>
              <a:defRPr sz="2400"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lnSpc>
                <a:spcPct val="90000"/>
              </a:lnSpc>
              <a:spcBef>
                <a:spcPts val="500"/>
              </a:spcBef>
              <a:spcAft>
                <a:spcPct val="0"/>
              </a:spcAft>
              <a:buFont typeface="Arial" pitchFamily="34" charset="0"/>
              <a:buChar char="•"/>
              <a:defRPr sz="2000"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9pPr>
          </a:lstStyle>
          <a:p>
            <a:pPr>
              <a:lnSpc>
                <a:spcPct val="150000"/>
              </a:lnSpc>
              <a:spcBef>
                <a:spcPct val="0"/>
              </a:spcBef>
              <a:buFont typeface="Arial" pitchFamily="34" charset="0"/>
              <a:buNone/>
              <a:defRPr/>
            </a:pPr>
            <a:r>
              <a:rPr lang="zh-CN" altLang="en-US" b="1">
                <a:solidFill>
                  <a:schemeClr val="tx1">
                    <a:lumMod val="85000"/>
                    <a:lumOff val="15000"/>
                  </a:schemeClr>
                </a:solidFill>
                <a:latin typeface="微软雅黑" panose="020b0503020204020204" pitchFamily="34" charset="-122"/>
                <a:ea typeface="微软雅黑" panose="020b0503020204020204" pitchFamily="34" charset="-122"/>
              </a:rPr>
              <a:t>政党协商、人大协商、政府协商、政协协商、基层协商、人民团体协商、社会组织协商等</a:t>
            </a:r>
          </a:p>
        </p:txBody>
      </p:sp>
      <p:sp>
        <p:nvSpPr>
          <p:cNvPr id="11" name="矩形 10"/>
          <p:cNvSpPr/>
          <p:nvPr/>
        </p:nvSpPr>
        <p:spPr>
          <a:xfrm>
            <a:off x="251520" y="4653136"/>
            <a:ext cx="1259781" cy="863600"/>
          </a:xfrm>
          <a:prstGeom prst="rect">
            <a:avLst/>
          </a:prstGeom>
          <a:solidFill>
            <a:srgbClr val="EF0024">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eaLnBrk="0" hangingPunct="0">
              <a:defRPr/>
            </a:pPr>
            <a:r>
              <a:rPr lang="zh-CN" altLang="en-US" sz="3600" b="1">
                <a:solidFill>
                  <a:schemeClr val="tx1"/>
                </a:solidFill>
                <a:latin typeface="微软雅黑" panose="020b0503020204020204" pitchFamily="34" charset="-122"/>
                <a:ea typeface="微软雅黑" panose="020b0503020204020204" pitchFamily="34" charset="-122"/>
              </a:rPr>
              <a:t>作用</a:t>
            </a:r>
          </a:p>
        </p:txBody>
      </p:sp>
      <p:sp>
        <p:nvSpPr>
          <p:cNvPr id="13" name="Rectangle 10"/>
          <p:cNvSpPr>
            <a:spLocks noChangeArrowheads="1"/>
          </p:cNvSpPr>
          <p:nvPr/>
        </p:nvSpPr>
        <p:spPr bwMode="auto">
          <a:xfrm>
            <a:off x="1691680" y="4614950"/>
            <a:ext cx="7200800" cy="1753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lnSpc>
                <a:spcPct val="90000"/>
              </a:lnSpc>
              <a:spcBef>
                <a:spcPts val="1000"/>
              </a:spcBef>
              <a:spcAft>
                <a:spcPct val="0"/>
              </a:spcAft>
              <a:buFont typeface="Arial" pitchFamily="34" charset="0"/>
              <a:buChar char="•"/>
              <a:defRPr sz="2800"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lnSpc>
                <a:spcPct val="90000"/>
              </a:lnSpc>
              <a:spcBef>
                <a:spcPts val="500"/>
              </a:spcBef>
              <a:spcAft>
                <a:spcPct val="0"/>
              </a:spcAft>
              <a:buFont typeface="Arial" pitchFamily="34" charset="0"/>
              <a:buChar char="•"/>
              <a:defRPr sz="2400"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lnSpc>
                <a:spcPct val="90000"/>
              </a:lnSpc>
              <a:spcBef>
                <a:spcPts val="500"/>
              </a:spcBef>
              <a:spcAft>
                <a:spcPct val="0"/>
              </a:spcAft>
              <a:buFont typeface="Arial" pitchFamily="34" charset="0"/>
              <a:buChar char="•"/>
              <a:defRPr sz="2000"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9pPr>
          </a:lstStyle>
          <a:p>
            <a:pPr>
              <a:lnSpc>
                <a:spcPct val="150000"/>
              </a:lnSpc>
              <a:spcBef>
                <a:spcPct val="0"/>
              </a:spcBef>
              <a:buFont typeface="Arial" pitchFamily="34" charset="0"/>
              <a:buNone/>
              <a:defRPr/>
            </a:pPr>
            <a:r>
              <a:rPr lang="zh-CN" altLang="en-US" sz="2400" b="1">
                <a:solidFill>
                  <a:schemeClr val="tx1">
                    <a:lumMod val="85000"/>
                    <a:lumOff val="15000"/>
                  </a:schemeClr>
                </a:solidFill>
                <a:latin typeface="微软雅黑" panose="020b0503020204020204" pitchFamily="34" charset="-122"/>
                <a:ea typeface="微软雅黑" panose="020b0503020204020204" pitchFamily="34" charset="-122"/>
              </a:rPr>
              <a:t>是</a:t>
            </a:r>
            <a:r>
              <a:rPr lang="zh-CN" altLang="en-US" sz="2400" b="1">
                <a:solidFill>
                  <a:srgbClr val="FF0000"/>
                </a:solidFill>
                <a:latin typeface="微软雅黑" panose="020b0503020204020204" pitchFamily="34" charset="-122"/>
                <a:ea typeface="微软雅黑" panose="020b0503020204020204" pitchFamily="34" charset="-122"/>
              </a:rPr>
              <a:t>社会主义协商民主的重要渠道和专门协商机构</a:t>
            </a:r>
            <a:r>
              <a:rPr lang="zh-CN" altLang="en-US" sz="2400" b="1">
                <a:solidFill>
                  <a:schemeClr val="tx1">
                    <a:lumMod val="85000"/>
                    <a:lumOff val="15000"/>
                  </a:schemeClr>
                </a:solidFill>
                <a:latin typeface="微软雅黑" panose="020b0503020204020204" pitchFamily="34" charset="-122"/>
                <a:ea typeface="微软雅黑" panose="020b0503020204020204" pitchFamily="34" charset="-122"/>
              </a:rPr>
              <a:t>，在推动协商民主广泛多层制度化发展，推进国家治理体系和国家治理能力现代化中发挥</a:t>
            </a:r>
            <a:r>
              <a:rPr lang="zh-CN" altLang="en-US" sz="2400" b="1">
                <a:solidFill>
                  <a:srgbClr val="FF0000"/>
                </a:solidFill>
                <a:latin typeface="微软雅黑" panose="020b0503020204020204" pitchFamily="34" charset="-122"/>
                <a:ea typeface="微软雅黑" panose="020b0503020204020204" pitchFamily="34" charset="-122"/>
              </a:rPr>
              <a:t>不可替代的作用</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42" presetClass="entr" presetSubtype="0" dur="50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anim calcmode="lin" valueType="num">
                                      <p:cBhvr>
                                        <p:cTn id="14" dur="500" fill="hold"/>
                                        <p:tgtEl>
                                          <p:spTgt spid="9"/>
                                        </p:tgtEl>
                                        <p:attrNameLst>
                                          <p:attrName>ppt_x</p:attrName>
                                        </p:attrNameLst>
                                      </p:cBhvr>
                                      <p:tavLst>
                                        <p:tav tm="0">
                                          <p:val>
                                            <p:strVal val="#ppt_x"/>
                                          </p:val>
                                        </p:tav>
                                        <p:tav tm="100000">
                                          <p:val>
                                            <p:strVal val="#ppt_x"/>
                                          </p:val>
                                        </p:tav>
                                      </p:tavLst>
                                    </p:anim>
                                    <p:anim calcmode="lin" valueType="num">
                                      <p:cBhvr>
                                        <p:cTn id="15" dur="5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42" presetClass="entr" presetSubtype="0" dur="500" fill="hold"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Effect transition="in" filter="fade">
                                      <p:cBhvr>
                                        <p:cTn id="20" dur="500"/>
                                        <p:tgtEl>
                                          <p:spTgt spid="8">
                                            <p:txEl>
                                              <p:pRg st="0" end="0"/>
                                            </p:txEl>
                                          </p:spTgt>
                                        </p:tgtEl>
                                      </p:cBhvr>
                                    </p:animEffect>
                                    <p:anim calcmode="lin" valueType="num">
                                      <p:cBhvr>
                                        <p:cTn id="2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2" dur="5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
                            </p:stCondLst>
                            <p:childTnLst>
                              <p:par>
                                <p:cTn id="24" presetID="42" presetClass="entr" presetSubtype="0" dur="500" fill="hold" nodeType="after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animEffect transition="in" filter="fade">
                                      <p:cBhvr>
                                        <p:cTn id="26" dur="500"/>
                                        <p:tgtEl>
                                          <p:spTgt spid="8">
                                            <p:txEl>
                                              <p:pRg st="1" end="1"/>
                                            </p:txEl>
                                          </p:spTgt>
                                        </p:tgtEl>
                                      </p:cBhvr>
                                    </p:animEffect>
                                    <p:anim calcmode="lin" valueType="num">
                                      <p:cBhvr>
                                        <p:cTn id="2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8" dur="5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cond evt="onBegin" delay="0">
                          <p:tn val="28"/>
                        </p:cond>
                      </p:stCondLst>
                      <p:childTnLst>
                        <p:par>
                          <p:cTn id="30" fill="hold">
                            <p:stCondLst>
                              <p:cond delay="0"/>
                            </p:stCondLst>
                            <p:childTnLst>
                              <p:par>
                                <p:cTn id="31" presetID="42" presetClass="entr" presetSubtype="0" dur="500" fill="hold" nodeType="clickEffect">
                                  <p:stCondLst>
                                    <p:cond delay="0"/>
                                  </p:stCondLst>
                                  <p:childTnLst>
                                    <p:set>
                                      <p:cBhvr>
                                        <p:cTn id="32" dur="1" fill="hold">
                                          <p:stCondLst>
                                            <p:cond delay="0"/>
                                          </p:stCondLst>
                                        </p:cTn>
                                        <p:tgtEl>
                                          <p:spTgt spid="10">
                                            <p:txEl>
                                              <p:pRg st="0" end="0"/>
                                            </p:txEl>
                                          </p:spTgt>
                                        </p:tgtEl>
                                        <p:attrNameLst>
                                          <p:attrName>style.visibility</p:attrName>
                                        </p:attrNameLst>
                                      </p:cBhvr>
                                      <p:to>
                                        <p:strVal val="visible"/>
                                      </p:to>
                                    </p:set>
                                    <p:animEffect transition="in" filter="fade">
                                      <p:cBhvr>
                                        <p:cTn id="33" dur="500"/>
                                        <p:tgtEl>
                                          <p:spTgt spid="10">
                                            <p:txEl>
                                              <p:pRg st="0" end="0"/>
                                            </p:txEl>
                                          </p:spTgt>
                                        </p:tgtEl>
                                      </p:cBhvr>
                                    </p:animEffect>
                                    <p:anim calcmode="lin" valueType="num">
                                      <p:cBhvr>
                                        <p:cTn id="34"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35" dur="5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42" presetClass="entr" presetSubtype="0" dur="500" fill="hold" nodeType="clickEffect">
                                  <p:stCondLst>
                                    <p:cond delay="0"/>
                                  </p:stCondLst>
                                  <p:childTnLst>
                                    <p:set>
                                      <p:cBhvr>
                                        <p:cTn id="39" dur="1" fill="hold">
                                          <p:stCondLst>
                                            <p:cond delay="0"/>
                                          </p:stCondLst>
                                        </p:cTn>
                                        <p:tgtEl>
                                          <p:spTgt spid="13">
                                            <p:txEl>
                                              <p:pRg st="0" end="0"/>
                                            </p:txEl>
                                          </p:spTgt>
                                        </p:tgtEl>
                                        <p:attrNameLst>
                                          <p:attrName>style.visibility</p:attrName>
                                        </p:attrNameLst>
                                      </p:cBhvr>
                                      <p:to>
                                        <p:strVal val="visible"/>
                                      </p:to>
                                    </p:set>
                                    <p:animEffect transition="in" filter="fade">
                                      <p:cBhvr>
                                        <p:cTn id="40" dur="500"/>
                                        <p:tgtEl>
                                          <p:spTgt spid="13">
                                            <p:txEl>
                                              <p:pRg st="0" end="0"/>
                                            </p:txEl>
                                          </p:spTgt>
                                        </p:tgtEl>
                                      </p:cBhvr>
                                    </p:animEffect>
                                    <p:anim calcmode="lin" valueType="num">
                                      <p:cBhvr>
                                        <p:cTn id="41"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42" dur="5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Rectangle 17"/>
          <p:cNvSpPr>
            <a:spLocks noChangeArrowheads="1"/>
          </p:cNvSpPr>
          <p:nvPr/>
        </p:nvSpPr>
        <p:spPr bwMode="auto">
          <a:xfrm>
            <a:off x="0" y="1412776"/>
            <a:ext cx="9144000" cy="5233988"/>
          </a:xfrm>
          <a:prstGeom prst="round2DiagRect">
            <a:avLst/>
          </a:prstGeom>
          <a:noFill/>
          <a:ln w="19050">
            <a:solidFill>
              <a:srgbClr val="EF0024"/>
            </a:solidFill>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a:buFont typeface="Arial" pitchFamily="34" charset="0"/>
              <a:buNone/>
              <a:defRPr/>
            </a:pPr>
            <a:endParaRPr lang="zh-CN" altLang="zh-CN" sz="2800">
              <a:solidFill>
                <a:schemeClr val="tx1">
                  <a:lumMod val="65000"/>
                  <a:lumOff val="35000"/>
                </a:scheme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 name="Rectangle 15"/>
          <p:cNvSpPr>
            <a:spLocks noChangeArrowheads="1"/>
          </p:cNvSpPr>
          <p:nvPr/>
        </p:nvSpPr>
        <p:spPr bwMode="auto">
          <a:xfrm>
            <a:off x="410528" y="315914"/>
            <a:ext cx="7023868" cy="645160"/>
          </a:xfrm>
          <a:prstGeom prst="rect">
            <a:avLst/>
          </a:prstGeom>
          <a:noFill/>
          <a:ln w="9525">
            <a:noFill/>
            <a:miter lim="800000"/>
          </a:ln>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r>
              <a:rPr kumimoji="1" lang="zh-CN" altLang="en-US" sz="3600" b="1">
                <a:ln w="0"/>
                <a:solidFill>
                  <a:srgbClr val="FF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rPr>
              <a:t>（三）、人民政协的职能</a:t>
            </a:r>
          </a:p>
        </p:txBody>
      </p:sp>
      <p:sp>
        <p:nvSpPr>
          <p:cNvPr id="14" name="Rectangle 13"/>
          <p:cNvSpPr>
            <a:spLocks noChangeArrowheads="1"/>
          </p:cNvSpPr>
          <p:nvPr/>
        </p:nvSpPr>
        <p:spPr bwMode="auto">
          <a:xfrm>
            <a:off x="3771345" y="2245633"/>
            <a:ext cx="250100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lnSpc>
                <a:spcPct val="90000"/>
              </a:lnSpc>
              <a:spcBef>
                <a:spcPts val="1000"/>
              </a:spcBef>
              <a:spcAft>
                <a:spcPct val="0"/>
              </a:spcAft>
              <a:buFont typeface="Arial" pitchFamily="34" charset="0"/>
              <a:buChar char="•"/>
              <a:defRPr sz="2800" kern="1200">
                <a:solidFill>
                  <a:schemeClr val="tx1"/>
                </a:solidFill>
                <a:latin typeface="等线" panose="02010600030101010101" pitchFamily="2" charset="-122"/>
                <a:ea typeface="等线" panose="02010600030101010101" pitchFamily="2" charset="-122"/>
                <a:cs typeface="+mn-cs"/>
              </a:defRPr>
            </a:lvl1pPr>
            <a:lvl2pPr marL="742950" indent="-285750" algn="l" rtl="0" fontAlgn="base">
              <a:lnSpc>
                <a:spcPct val="90000"/>
              </a:lnSpc>
              <a:spcBef>
                <a:spcPts val="500"/>
              </a:spcBef>
              <a:spcAft>
                <a:spcPct val="0"/>
              </a:spcAft>
              <a:buFont typeface="Arial" pitchFamily="34" charset="0"/>
              <a:buChar char="•"/>
              <a:defRPr sz="2400" kern="1200">
                <a:solidFill>
                  <a:schemeClr val="tx1"/>
                </a:solidFill>
                <a:latin typeface="等线" panose="02010600030101010101" pitchFamily="2" charset="-122"/>
                <a:ea typeface="等线" panose="02010600030101010101" pitchFamily="2" charset="-122"/>
                <a:cs typeface="+mn-cs"/>
              </a:defRPr>
            </a:lvl2pPr>
            <a:lvl3pPr marL="1143000" indent="-228600" algn="l" rtl="0" fontAlgn="base">
              <a:lnSpc>
                <a:spcPct val="90000"/>
              </a:lnSpc>
              <a:spcBef>
                <a:spcPts val="500"/>
              </a:spcBef>
              <a:spcAft>
                <a:spcPct val="0"/>
              </a:spcAft>
              <a:buFont typeface="Arial" pitchFamily="34" charset="0"/>
              <a:buChar char="•"/>
              <a:defRPr sz="2000" kern="1200">
                <a:solidFill>
                  <a:schemeClr val="tx1"/>
                </a:solidFill>
                <a:latin typeface="等线" panose="02010600030101010101" pitchFamily="2" charset="-122"/>
                <a:ea typeface="等线" panose="02010600030101010101" pitchFamily="2" charset="-122"/>
                <a:cs typeface="+mn-cs"/>
              </a:defRPr>
            </a:lvl3pPr>
            <a:lvl4pPr marL="16002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4pPr>
            <a:lvl5pPr marL="2057400" indent="-228600" algn="l" rtl="0" fontAlgn="base">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等线" panose="02010600030101010101" pitchFamily="2" charset="-122"/>
                <a:ea typeface="等线" panose="02010600030101010101" pitchFamily="2" charset="-122"/>
                <a:cs typeface="+mn-cs"/>
              </a:defRPr>
            </a:lvl9pPr>
          </a:lstStyle>
          <a:p>
            <a:pPr>
              <a:lnSpc>
                <a:spcPct val="100000"/>
              </a:lnSpc>
              <a:spcBef>
                <a:spcPct val="0"/>
              </a:spcBef>
              <a:buFontTx/>
              <a:buNone/>
              <a:defRPr/>
            </a:pPr>
            <a:r>
              <a:rPr lang="zh-CN" altLang="en-US" sz="3600" b="1">
                <a:solidFill>
                  <a:schemeClr val="tx1">
                    <a:lumMod val="85000"/>
                    <a:lumOff val="15000"/>
                  </a:schemeClr>
                </a:solidFill>
                <a:latin typeface="Arial" pitchFamily="34" charset="0"/>
                <a:ea typeface="黑体" panose="02010609060101010101" pitchFamily="49" charset="-122"/>
              </a:rPr>
              <a:t>团结和民主</a:t>
            </a:r>
          </a:p>
        </p:txBody>
      </p:sp>
      <p:sp>
        <p:nvSpPr>
          <p:cNvPr id="16" name="矩形 15"/>
          <p:cNvSpPr/>
          <p:nvPr/>
        </p:nvSpPr>
        <p:spPr>
          <a:xfrm>
            <a:off x="568325" y="2136414"/>
            <a:ext cx="2327673" cy="865187"/>
          </a:xfrm>
          <a:prstGeom prst="rect">
            <a:avLst/>
          </a:prstGeom>
          <a:solidFill>
            <a:srgbClr val="EF0024">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FFFFFF"/>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FFFFFF"/>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FFFFFF"/>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FFFFFF"/>
                </a:solidFill>
                <a:latin typeface="Calibri"/>
                <a:ea typeface="微软雅黑" panose="020b0503020204020204" pitchFamily="34" charset="-122"/>
                <a:cs typeface="+mn-cs"/>
              </a:defRPr>
            </a:lvl5pPr>
            <a:lvl6pPr marL="2286000" algn="l" defTabSz="914400" rtl="0" eaLnBrk="1" latinLnBrk="0" hangingPunct="1">
              <a:defRPr kern="1200">
                <a:solidFill>
                  <a:srgbClr val="FFFFFF"/>
                </a:solidFill>
                <a:latin typeface="Calibri"/>
                <a:ea typeface="微软雅黑" panose="020b0503020204020204" pitchFamily="34" charset="-122"/>
                <a:cs typeface="+mn-cs"/>
              </a:defRPr>
            </a:lvl6pPr>
            <a:lvl7pPr marL="2743200" algn="l" defTabSz="914400" rtl="0" eaLnBrk="1" latinLnBrk="0" hangingPunct="1">
              <a:defRPr kern="1200">
                <a:solidFill>
                  <a:srgbClr val="FFFFFF"/>
                </a:solidFill>
                <a:latin typeface="Calibri"/>
                <a:ea typeface="微软雅黑" panose="020b0503020204020204" pitchFamily="34" charset="-122"/>
                <a:cs typeface="+mn-cs"/>
              </a:defRPr>
            </a:lvl7pPr>
            <a:lvl8pPr marL="3200400" algn="l" defTabSz="914400" rtl="0" eaLnBrk="1" latinLnBrk="0" hangingPunct="1">
              <a:defRPr kern="1200">
                <a:solidFill>
                  <a:srgbClr val="FFFFFF"/>
                </a:solidFill>
                <a:latin typeface="Calibri"/>
                <a:ea typeface="微软雅黑" panose="020b0503020204020204" pitchFamily="34" charset="-122"/>
                <a:cs typeface="+mn-cs"/>
              </a:defRPr>
            </a:lvl8pPr>
            <a:lvl9pPr marL="3657600" algn="l" defTabSz="914400" rtl="0" eaLnBrk="1" latinLnBrk="0" hangingPunct="1">
              <a:defRPr kern="1200">
                <a:solidFill>
                  <a:srgbClr val="FFFFFF"/>
                </a:solidFill>
                <a:latin typeface="Calibri"/>
                <a:ea typeface="微软雅黑" panose="020b0503020204020204" pitchFamily="34" charset="-122"/>
                <a:cs typeface="+mn-cs"/>
              </a:defRPr>
            </a:lvl9pPr>
          </a:lstStyle>
          <a:p>
            <a:pPr algn="ctr" eaLnBrk="0" hangingPunct="0">
              <a:defRPr/>
            </a:pPr>
            <a:r>
              <a:rPr lang="en-US" sz="3600" b="1">
                <a:solidFill>
                  <a:schemeClr val="tx1"/>
                </a:solidFill>
                <a:latin typeface="微软雅黑" panose="020b0503020204020204" pitchFamily="34" charset="-122"/>
                <a:ea typeface="微软雅黑" panose="020b0503020204020204" pitchFamily="34" charset="-122"/>
              </a:rPr>
              <a:t>1</a:t>
            </a:r>
            <a:r>
              <a:rPr lang="zh-CN" altLang="en-US" sz="3600" b="1">
                <a:solidFill>
                  <a:schemeClr val="tx1"/>
                </a:solidFill>
                <a:latin typeface="微软雅黑" panose="020b0503020204020204" pitchFamily="34" charset="-122"/>
                <a:ea typeface="微软雅黑" panose="020b0503020204020204" pitchFamily="34" charset="-122"/>
              </a:rPr>
              <a:t>、主题</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71265" y="3910965"/>
            <a:ext cx="5253990" cy="2736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anim calcmode="lin" valueType="num">
                                      <p:cBhvr>
                                        <p:cTn id="8" dur="500" fill="hold"/>
                                        <p:tgtEl>
                                          <p:spTgt spid="16"/>
                                        </p:tgtEl>
                                        <p:attrNameLst>
                                          <p:attrName>ppt_x</p:attrName>
                                        </p:attrNameLst>
                                      </p:cBhvr>
                                      <p:tavLst>
                                        <p:tav tm="0">
                                          <p:val>
                                            <p:strVal val="#ppt_x"/>
                                          </p:val>
                                        </p:tav>
                                        <p:tav tm="100000">
                                          <p:val>
                                            <p:strVal val="#ppt_x"/>
                                          </p:val>
                                        </p:tav>
                                      </p:tavLst>
                                    </p:anim>
                                    <p:anim calcmode="lin" valueType="num">
                                      <p:cBhvr>
                                        <p:cTn id="9" dur="5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50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diamond(in)">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TextBox 2"/>
          <p:cNvSpPr txBox="1"/>
          <p:nvPr/>
        </p:nvSpPr>
        <p:spPr>
          <a:xfrm>
            <a:off x="144013" y="4462344"/>
            <a:ext cx="8887060" cy="156845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a:t>
            </a:r>
            <a:r>
              <a:rPr lang="en-US" altLang="zh-CN"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3</a:t>
            </a:r>
            <a:r>
              <a:rPr lang="zh-CN" altLang="en-US"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）参政议政</a:t>
            </a:r>
            <a:r>
              <a:rPr lang="zh-CN" altLang="en-US" sz="2400" b="1">
                <a:solidFill>
                  <a:srgbClr val="0070C0"/>
                </a:solidFill>
                <a:latin typeface="微软雅黑" panose="020b0503020204020204" pitchFamily="34" charset="-122"/>
                <a:ea typeface="微软雅黑" panose="020b0503020204020204" pitchFamily="34" charset="-122"/>
                <a:cs typeface="楷体_GB2312" panose="02010609030101010101" charset="-122"/>
                <a:sym typeface="楷体_GB2312" panose="02010609030101010101" charset="-122"/>
              </a:rPr>
              <a:t>：</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对政治、经济、文化、社会生活和生态环境等方面的重要问题以及人民群众普遍关心的问题，</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开展调查研究，反映社情民意</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，进行协商讨论，通过</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调研报告、提案、建议案</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或其他形式，向中国共产党和国家机关</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楷体_GB2312" panose="02010609030101010101" charset="-122"/>
              </a:rPr>
              <a:t>提出意见和建议</a:t>
            </a:r>
            <a:r>
              <a:rPr lang="zh-CN" altLang="en-US" sz="2400" b="1">
                <a:latin typeface="楷体_GB2312" panose="02010609030101010101" charset="-122"/>
                <a:ea typeface="楷体_GB2312" panose="02010609030101010101" charset="-122"/>
                <a:cs typeface="楷体_GB2312" panose="02010609030101010101" charset="-122"/>
                <a:sym typeface="楷体_GB2312" panose="02010609030101010101" charset="-122"/>
              </a:rPr>
              <a:t>。</a:t>
            </a:r>
          </a:p>
        </p:txBody>
      </p:sp>
      <p:sp>
        <p:nvSpPr>
          <p:cNvPr id="5" name="文本框 4"/>
          <p:cNvSpPr txBox="1"/>
          <p:nvPr/>
        </p:nvSpPr>
        <p:spPr>
          <a:xfrm>
            <a:off x="80156" y="945666"/>
            <a:ext cx="8878784" cy="119888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a:t>
            </a:r>
            <a:r>
              <a:rPr lang="en-US" altLang="zh-CN"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1</a:t>
            </a:r>
            <a:r>
              <a:rPr lang="zh-CN" altLang="en-US"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）政治协商</a:t>
            </a:r>
            <a:r>
              <a:rPr lang="zh-CN" altLang="en-US" sz="2400" b="1">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a:t>
            </a:r>
            <a:r>
              <a:rPr lang="zh-CN" altLang="en-US" sz="2400" b="1">
                <a:latin typeface="楷体_GB2312" panose="02010609030101010101" charset="-122"/>
                <a:ea typeface="楷体_GB2312" panose="02010609030101010101" charset="-122"/>
                <a:cs typeface="楷体_GB2312" panose="02010609030101010101" charset="-122"/>
                <a:sym typeface="+mn-ea"/>
              </a:rPr>
              <a:t>对</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国家大政方针和地方的重要举措</a:t>
            </a:r>
            <a:r>
              <a:rPr lang="zh-CN" altLang="en-US" sz="2400" b="1">
                <a:latin typeface="楷体_GB2312" panose="02010609030101010101" charset="-122"/>
                <a:ea typeface="楷体_GB2312" panose="02010609030101010101" charset="-122"/>
                <a:cs typeface="楷体_GB2312" panose="02010609030101010101" charset="-122"/>
                <a:sym typeface="+mn-ea"/>
              </a:rPr>
              <a:t>以及经济建设、政治建设、文化建设、社会建设、生态文明建设中的</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重要问题</a:t>
            </a:r>
            <a:r>
              <a:rPr lang="zh-CN" altLang="en-US" sz="2400" b="1">
                <a:latin typeface="楷体_GB2312" panose="02010609030101010101" charset="-122"/>
                <a:ea typeface="楷体_GB2312" panose="02010609030101010101" charset="-122"/>
                <a:cs typeface="楷体_GB2312" panose="02010609030101010101" charset="-122"/>
                <a:sym typeface="+mn-ea"/>
              </a:rPr>
              <a:t>，在</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决策之前</a:t>
            </a:r>
            <a:r>
              <a:rPr lang="zh-CN" altLang="en-US" sz="2400" b="1">
                <a:latin typeface="楷体_GB2312" panose="02010609030101010101" charset="-122"/>
                <a:ea typeface="楷体_GB2312" panose="02010609030101010101" charset="-122"/>
                <a:cs typeface="楷体_GB2312" panose="02010609030101010101" charset="-122"/>
                <a:sym typeface="+mn-ea"/>
              </a:rPr>
              <a:t>和</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决策实施之中</a:t>
            </a:r>
            <a:r>
              <a:rPr lang="zh-CN" altLang="en-US" sz="2400" b="1">
                <a:latin typeface="楷体_GB2312" panose="02010609030101010101" charset="-122"/>
                <a:ea typeface="楷体_GB2312" panose="02010609030101010101" charset="-122"/>
                <a:cs typeface="楷体_GB2312" panose="02010609030101010101" charset="-122"/>
                <a:sym typeface="+mn-ea"/>
              </a:rPr>
              <a:t>进行协商。</a:t>
            </a:r>
          </a:p>
        </p:txBody>
      </p:sp>
      <p:sp>
        <p:nvSpPr>
          <p:cNvPr id="6" name="文本框 5"/>
          <p:cNvSpPr txBox="1"/>
          <p:nvPr/>
        </p:nvSpPr>
        <p:spPr>
          <a:xfrm>
            <a:off x="107818" y="2405471"/>
            <a:ext cx="8959073" cy="156845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just"/>
            <a:r>
              <a:rPr lang="zh-CN" altLang="en-US"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a:t>
            </a:r>
            <a:r>
              <a:rPr lang="en-US" altLang="zh-CN"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2</a:t>
            </a:r>
            <a:r>
              <a:rPr lang="zh-CN" altLang="en-US" sz="2400" b="1" u="sng">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）民主监督</a:t>
            </a:r>
            <a:r>
              <a:rPr lang="zh-CN" altLang="en-US" sz="2400" b="1">
                <a:solidFill>
                  <a:srgbClr val="0070C0"/>
                </a:solidFill>
                <a:latin typeface="微软雅黑" panose="020b0503020204020204" pitchFamily="34" charset="-122"/>
                <a:ea typeface="微软雅黑" panose="020b0503020204020204" pitchFamily="34" charset="-122"/>
                <a:cs typeface="楷体_GB2312" panose="02010609030101010101" charset="-122"/>
                <a:sym typeface="+mn-ea"/>
              </a:rPr>
              <a:t>：</a:t>
            </a:r>
            <a:r>
              <a:rPr lang="zh-CN" altLang="en-US" sz="2400" b="1">
                <a:latin typeface="楷体_GB2312" panose="02010609030101010101" charset="-122"/>
                <a:ea typeface="楷体_GB2312" panose="02010609030101010101" charset="-122"/>
                <a:cs typeface="楷体_GB2312" panose="02010609030101010101" charset="-122"/>
                <a:sym typeface="+mn-ea"/>
              </a:rPr>
              <a:t>对国家宪法、法律和法规的实施，重大方针政策、重大改革举措、重要决策部署的贯彻执行情况，涉及</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人民群众切身利益的实际问题解决</a:t>
            </a:r>
            <a:r>
              <a:rPr lang="zh-CN" altLang="en-US" sz="2400" b="1">
                <a:latin typeface="楷体_GB2312" panose="02010609030101010101" charset="-122"/>
                <a:ea typeface="楷体_GB2312" panose="02010609030101010101" charset="-122"/>
                <a:cs typeface="楷体_GB2312" panose="02010609030101010101" charset="-122"/>
                <a:sym typeface="+mn-ea"/>
              </a:rPr>
              <a:t>落实情况，</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国家机关及其工作人员的工作等</a:t>
            </a:r>
            <a:r>
              <a:rPr lang="zh-CN" altLang="en-US" sz="2400" b="1">
                <a:latin typeface="楷体_GB2312" panose="02010609030101010101" charset="-122"/>
                <a:ea typeface="楷体_GB2312" panose="02010609030101010101" charset="-122"/>
                <a:cs typeface="楷体_GB2312" panose="02010609030101010101" charset="-122"/>
                <a:sym typeface="+mn-ea"/>
              </a:rPr>
              <a:t>，通过</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提出意见、批评、建议的方式</a:t>
            </a:r>
            <a:r>
              <a:rPr lang="zh-CN" altLang="en-US" sz="2400" b="1">
                <a:latin typeface="楷体_GB2312" panose="02010609030101010101" charset="-122"/>
                <a:ea typeface="楷体_GB2312" panose="02010609030101010101" charset="-122"/>
                <a:cs typeface="楷体_GB2312" panose="02010609030101010101" charset="-122"/>
                <a:sym typeface="+mn-ea"/>
              </a:rPr>
              <a:t>进行的</a:t>
            </a:r>
            <a:r>
              <a:rPr lang="zh-CN" altLang="en-US" sz="2400" b="1">
                <a:solidFill>
                  <a:srgbClr val="FF0000"/>
                </a:solidFill>
                <a:latin typeface="楷体_GB2312" panose="02010609030101010101" charset="-122"/>
                <a:ea typeface="楷体_GB2312" panose="02010609030101010101" charset="-122"/>
                <a:cs typeface="楷体_GB2312" panose="02010609030101010101" charset="-122"/>
                <a:sym typeface="+mn-ea"/>
              </a:rPr>
              <a:t>协商式监督</a:t>
            </a:r>
            <a:r>
              <a:rPr lang="zh-CN" altLang="en-US" sz="2400" b="1">
                <a:latin typeface="楷体_GB2312" panose="02010609030101010101" charset="-122"/>
                <a:ea typeface="楷体_GB2312" panose="02010609030101010101" charset="-122"/>
                <a:cs typeface="楷体_GB2312" panose="02010609030101010101" charset="-122"/>
                <a:sym typeface="+mn-ea"/>
              </a:rPr>
              <a:t>。</a:t>
            </a:r>
          </a:p>
        </p:txBody>
      </p:sp>
      <p:sp>
        <p:nvSpPr>
          <p:cNvPr id="7" name="矩形标注 6"/>
          <p:cNvSpPr/>
          <p:nvPr/>
        </p:nvSpPr>
        <p:spPr>
          <a:xfrm>
            <a:off x="6081677" y="1833137"/>
            <a:ext cx="2600580" cy="488226"/>
          </a:xfrm>
          <a:prstGeom prst="wedgeRectCallout">
            <a:avLst>
              <a:gd name="adj1" fmla="val -20652"/>
              <a:gd name="adj2" fmla="val 51032"/>
            </a:avLst>
          </a:prstGeom>
          <a:solidFill>
            <a:schemeClr val="bg1"/>
          </a:solidFill>
          <a:ln>
            <a:solidFill>
              <a:srgbClr val="0000FF"/>
            </a:solidFill>
          </a:ln>
        </p:spPr>
        <p:style>
          <a:lnRef idx="1">
            <a:schemeClr val="accent2"/>
          </a:lnRef>
          <a:fillRef idx="2">
            <a:schemeClr val="accent2"/>
          </a:fillRef>
          <a:effectRef idx="1">
            <a:schemeClr val="accent2"/>
          </a:effectRef>
          <a:fontRef idx="minor">
            <a:schemeClr val="dk1"/>
          </a:fontRef>
        </p:style>
        <p:txBody>
          <a:bodyPr anchor="ctr"/>
          <a:lstStyle>
            <a:defPPr>
              <a:defRPr lang="zh-CN"/>
            </a:defPPr>
            <a:lvl1pPr algn="l" rtl="0" fontAlgn="base">
              <a:spcBef>
                <a:spcPct val="0"/>
              </a:spcBef>
              <a:spcAft>
                <a:spcPct val="0"/>
              </a:spcAft>
              <a:defRPr kern="1200">
                <a:solidFill>
                  <a:srgbClr val="000000"/>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000000"/>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000000"/>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000000"/>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000000"/>
                </a:solidFill>
                <a:latin typeface="Calibri"/>
                <a:ea typeface="微软雅黑" panose="020b0503020204020204" pitchFamily="34" charset="-122"/>
                <a:cs typeface="+mn-cs"/>
              </a:defRPr>
            </a:lvl5pPr>
            <a:lvl6pPr marL="2286000" algn="l" defTabSz="914400" rtl="0" eaLnBrk="1" latinLnBrk="0" hangingPunct="1">
              <a:defRPr kern="1200">
                <a:solidFill>
                  <a:srgbClr val="000000"/>
                </a:solidFill>
                <a:latin typeface="Calibri"/>
                <a:ea typeface="微软雅黑" panose="020b0503020204020204" pitchFamily="34" charset="-122"/>
                <a:cs typeface="+mn-cs"/>
              </a:defRPr>
            </a:lvl6pPr>
            <a:lvl7pPr marL="2743200" algn="l" defTabSz="914400" rtl="0" eaLnBrk="1" latinLnBrk="0" hangingPunct="1">
              <a:defRPr kern="1200">
                <a:solidFill>
                  <a:srgbClr val="000000"/>
                </a:solidFill>
                <a:latin typeface="Calibri"/>
                <a:ea typeface="微软雅黑" panose="020b0503020204020204" pitchFamily="34" charset="-122"/>
                <a:cs typeface="+mn-cs"/>
              </a:defRPr>
            </a:lvl7pPr>
            <a:lvl8pPr marL="3200400" algn="l" defTabSz="914400" rtl="0" eaLnBrk="1" latinLnBrk="0" hangingPunct="1">
              <a:defRPr kern="1200">
                <a:solidFill>
                  <a:srgbClr val="000000"/>
                </a:solidFill>
                <a:latin typeface="Calibri"/>
                <a:ea typeface="微软雅黑" panose="020b0503020204020204" pitchFamily="34" charset="-122"/>
                <a:cs typeface="+mn-cs"/>
              </a:defRPr>
            </a:lvl8pPr>
            <a:lvl9pPr marL="3657600" algn="l" defTabSz="914400" rtl="0" eaLnBrk="1" latinLnBrk="0" hangingPunct="1">
              <a:defRPr kern="1200">
                <a:solidFill>
                  <a:srgbClr val="000000"/>
                </a:solidFill>
                <a:latin typeface="Calibri"/>
                <a:ea typeface="微软雅黑" panose="020b0503020204020204" pitchFamily="34"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1" lang="zh-CN" altLang="en-US" sz="2095" b="1" i="0" u="none" strike="noStrike" kern="1200" cap="none" spc="0" normalizeH="0" baseline="0" noProof="0">
                <a:ln>
                  <a:noFill/>
                </a:ln>
                <a:solidFill>
                  <a:srgbClr val="0000FF"/>
                </a:solidFill>
                <a:effectLst>
                  <a:outerShdw blurRad="38100" dist="38100" dir="2700000" algn="tl">
                    <a:srgbClr val="000000">
                      <a:alpha val="43137"/>
                    </a:srgbClr>
                  </a:outerShdw>
                </a:effectLst>
                <a:uLnTx/>
                <a:uFillTx/>
                <a:latin typeface="+mn-lt"/>
                <a:ea typeface="+mn-ea"/>
                <a:cs typeface="+mn-cs"/>
                <a:sym typeface="楷体_GB2312" panose="02010609030101010101" charset="-122"/>
              </a:rPr>
              <a:t>一般以会议的形式</a:t>
            </a:r>
          </a:p>
        </p:txBody>
      </p:sp>
      <p:sp>
        <p:nvSpPr>
          <p:cNvPr id="8" name="矩形标注 7"/>
          <p:cNvSpPr/>
          <p:nvPr/>
        </p:nvSpPr>
        <p:spPr>
          <a:xfrm>
            <a:off x="5169094" y="3973752"/>
            <a:ext cx="3703664" cy="488226"/>
          </a:xfrm>
          <a:prstGeom prst="wedgeRectCallout">
            <a:avLst>
              <a:gd name="adj1" fmla="val -20652"/>
              <a:gd name="adj2" fmla="val 51032"/>
            </a:avLst>
          </a:prstGeom>
          <a:solidFill>
            <a:schemeClr val="bg1"/>
          </a:solidFill>
          <a:ln>
            <a:solidFill>
              <a:srgbClr val="0000FF"/>
            </a:solidFill>
          </a:ln>
        </p:spPr>
        <p:style>
          <a:lnRef idx="1">
            <a:schemeClr val="accent2"/>
          </a:lnRef>
          <a:fillRef idx="2">
            <a:schemeClr val="accent2"/>
          </a:fillRef>
          <a:effectRef idx="1">
            <a:schemeClr val="accent2"/>
          </a:effectRef>
          <a:fontRef idx="minor">
            <a:schemeClr val="dk1"/>
          </a:fontRef>
        </p:style>
        <p:txBody>
          <a:bodyPr anchor="ctr"/>
          <a:lstStyle>
            <a:defPPr>
              <a:defRPr lang="zh-CN"/>
            </a:defPPr>
            <a:lvl1pPr algn="l" rtl="0" fontAlgn="base">
              <a:spcBef>
                <a:spcPct val="0"/>
              </a:spcBef>
              <a:spcAft>
                <a:spcPct val="0"/>
              </a:spcAft>
              <a:defRPr kern="1200">
                <a:solidFill>
                  <a:srgbClr val="000000"/>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000000"/>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000000"/>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000000"/>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000000"/>
                </a:solidFill>
                <a:latin typeface="Calibri"/>
                <a:ea typeface="微软雅黑" panose="020b0503020204020204" pitchFamily="34" charset="-122"/>
                <a:cs typeface="+mn-cs"/>
              </a:defRPr>
            </a:lvl5pPr>
            <a:lvl6pPr marL="2286000" algn="l" defTabSz="914400" rtl="0" eaLnBrk="1" latinLnBrk="0" hangingPunct="1">
              <a:defRPr kern="1200">
                <a:solidFill>
                  <a:srgbClr val="000000"/>
                </a:solidFill>
                <a:latin typeface="Calibri"/>
                <a:ea typeface="微软雅黑" panose="020b0503020204020204" pitchFamily="34" charset="-122"/>
                <a:cs typeface="+mn-cs"/>
              </a:defRPr>
            </a:lvl6pPr>
            <a:lvl7pPr marL="2743200" algn="l" defTabSz="914400" rtl="0" eaLnBrk="1" latinLnBrk="0" hangingPunct="1">
              <a:defRPr kern="1200">
                <a:solidFill>
                  <a:srgbClr val="000000"/>
                </a:solidFill>
                <a:latin typeface="Calibri"/>
                <a:ea typeface="微软雅黑" panose="020b0503020204020204" pitchFamily="34" charset="-122"/>
                <a:cs typeface="+mn-cs"/>
              </a:defRPr>
            </a:lvl7pPr>
            <a:lvl8pPr marL="3200400" algn="l" defTabSz="914400" rtl="0" eaLnBrk="1" latinLnBrk="0" hangingPunct="1">
              <a:defRPr kern="1200">
                <a:solidFill>
                  <a:srgbClr val="000000"/>
                </a:solidFill>
                <a:latin typeface="Calibri"/>
                <a:ea typeface="微软雅黑" panose="020b0503020204020204" pitchFamily="34" charset="-122"/>
                <a:cs typeface="+mn-cs"/>
              </a:defRPr>
            </a:lvl8pPr>
            <a:lvl9pPr marL="3657600" algn="l" defTabSz="914400" rtl="0" eaLnBrk="1" latinLnBrk="0" hangingPunct="1">
              <a:defRPr kern="1200">
                <a:solidFill>
                  <a:srgbClr val="000000"/>
                </a:solidFill>
                <a:latin typeface="Calibri"/>
                <a:ea typeface="微软雅黑" panose="020b0503020204020204" pitchFamily="34" charset="-122"/>
                <a:cs typeface="+mn-cs"/>
              </a:defRPr>
            </a:lvl9pPr>
          </a:lstStyle>
          <a:p>
            <a:pPr lvl="0" fontAlgn="base">
              <a:spcBef>
                <a:spcPct val="0"/>
              </a:spcBef>
              <a:spcAft>
                <a:spcPct val="0"/>
              </a:spcAft>
              <a:defRPr/>
            </a:pPr>
            <a:r>
              <a:rPr kumimoji="1" lang="zh-CN" altLang="en-US" sz="2095" b="1">
                <a:solidFill>
                  <a:srgbClr val="0000FF"/>
                </a:solidFill>
                <a:effectLst>
                  <a:outerShdw blurRad="38100" dist="38100" dir="2700000" algn="tl">
                    <a:srgbClr val="000000">
                      <a:alpha val="43137"/>
                    </a:srgbClr>
                  </a:outerShdw>
                </a:effectLst>
                <a:sym typeface="楷体_GB2312" panose="02010609030101010101" charset="-122"/>
              </a:rPr>
              <a:t>以意见、批评、建议的形式</a:t>
            </a:r>
            <a:endParaRPr kumimoji="1" lang="zh-CN" altLang="en-US" sz="2095" b="1" i="0" u="none" strike="noStrike" kern="1200" cap="none" spc="0" normalizeH="0" baseline="0" noProof="0">
              <a:ln>
                <a:noFill/>
              </a:ln>
              <a:solidFill>
                <a:srgbClr val="0000FF"/>
              </a:solidFill>
              <a:effectLst>
                <a:outerShdw blurRad="38100" dist="38100" dir="2700000" algn="tl">
                  <a:srgbClr val="000000">
                    <a:alpha val="43137"/>
                  </a:srgbClr>
                </a:outerShdw>
              </a:effectLst>
              <a:uLnTx/>
              <a:uFillTx/>
              <a:sym typeface="楷体_GB2312" panose="02010609030101010101" charset="-122"/>
            </a:endParaRPr>
          </a:p>
        </p:txBody>
      </p:sp>
      <p:sp>
        <p:nvSpPr>
          <p:cNvPr id="9" name="矩形标注 8"/>
          <p:cNvSpPr/>
          <p:nvPr/>
        </p:nvSpPr>
        <p:spPr>
          <a:xfrm>
            <a:off x="4587657" y="6030293"/>
            <a:ext cx="4284667" cy="488226"/>
          </a:xfrm>
          <a:prstGeom prst="wedgeRectCallout">
            <a:avLst>
              <a:gd name="adj1" fmla="val -20652"/>
              <a:gd name="adj2" fmla="val 51032"/>
            </a:avLst>
          </a:prstGeom>
          <a:solidFill>
            <a:schemeClr val="bg1"/>
          </a:solidFill>
          <a:ln>
            <a:solidFill>
              <a:srgbClr val="0000FF"/>
            </a:solidFill>
          </a:ln>
        </p:spPr>
        <p:style>
          <a:lnRef idx="1">
            <a:schemeClr val="accent2"/>
          </a:lnRef>
          <a:fillRef idx="2">
            <a:schemeClr val="accent2"/>
          </a:fillRef>
          <a:effectRef idx="1">
            <a:schemeClr val="accent2"/>
          </a:effectRef>
          <a:fontRef idx="minor">
            <a:schemeClr val="dk1"/>
          </a:fontRef>
        </p:style>
        <p:txBody>
          <a:bodyPr anchor="ctr"/>
          <a:lstStyle>
            <a:defPPr>
              <a:defRPr lang="zh-CN"/>
            </a:defPPr>
            <a:lvl1pPr algn="l" rtl="0" fontAlgn="base">
              <a:spcBef>
                <a:spcPct val="0"/>
              </a:spcBef>
              <a:spcAft>
                <a:spcPct val="0"/>
              </a:spcAft>
              <a:defRPr kern="1200">
                <a:solidFill>
                  <a:srgbClr val="000000"/>
                </a:solidFill>
                <a:latin typeface="Calibri"/>
                <a:ea typeface="微软雅黑" panose="020b0503020204020204" pitchFamily="34" charset="-122"/>
                <a:cs typeface="+mn-cs"/>
              </a:defRPr>
            </a:lvl1pPr>
            <a:lvl2pPr marL="457200" algn="l" rtl="0" fontAlgn="base">
              <a:spcBef>
                <a:spcPct val="0"/>
              </a:spcBef>
              <a:spcAft>
                <a:spcPct val="0"/>
              </a:spcAft>
              <a:defRPr kern="1200">
                <a:solidFill>
                  <a:srgbClr val="000000"/>
                </a:solidFill>
                <a:latin typeface="Calibri"/>
                <a:ea typeface="微软雅黑" panose="020b0503020204020204" pitchFamily="34" charset="-122"/>
                <a:cs typeface="+mn-cs"/>
              </a:defRPr>
            </a:lvl2pPr>
            <a:lvl3pPr marL="914400" algn="l" rtl="0" fontAlgn="base">
              <a:spcBef>
                <a:spcPct val="0"/>
              </a:spcBef>
              <a:spcAft>
                <a:spcPct val="0"/>
              </a:spcAft>
              <a:defRPr kern="1200">
                <a:solidFill>
                  <a:srgbClr val="000000"/>
                </a:solidFill>
                <a:latin typeface="Calibri"/>
                <a:ea typeface="微软雅黑" panose="020b0503020204020204" pitchFamily="34" charset="-122"/>
                <a:cs typeface="+mn-cs"/>
              </a:defRPr>
            </a:lvl3pPr>
            <a:lvl4pPr marL="1371600" algn="l" rtl="0" fontAlgn="base">
              <a:spcBef>
                <a:spcPct val="0"/>
              </a:spcBef>
              <a:spcAft>
                <a:spcPct val="0"/>
              </a:spcAft>
              <a:defRPr kern="1200">
                <a:solidFill>
                  <a:srgbClr val="000000"/>
                </a:solidFill>
                <a:latin typeface="Calibri"/>
                <a:ea typeface="微软雅黑" panose="020b0503020204020204" pitchFamily="34" charset="-122"/>
                <a:cs typeface="+mn-cs"/>
              </a:defRPr>
            </a:lvl4pPr>
            <a:lvl5pPr marL="1828800" algn="l" rtl="0" fontAlgn="base">
              <a:spcBef>
                <a:spcPct val="0"/>
              </a:spcBef>
              <a:spcAft>
                <a:spcPct val="0"/>
              </a:spcAft>
              <a:defRPr kern="1200">
                <a:solidFill>
                  <a:srgbClr val="000000"/>
                </a:solidFill>
                <a:latin typeface="Calibri"/>
                <a:ea typeface="微软雅黑" panose="020b0503020204020204" pitchFamily="34" charset="-122"/>
                <a:cs typeface="+mn-cs"/>
              </a:defRPr>
            </a:lvl5pPr>
            <a:lvl6pPr marL="2286000" algn="l" defTabSz="914400" rtl="0" eaLnBrk="1" latinLnBrk="0" hangingPunct="1">
              <a:defRPr kern="1200">
                <a:solidFill>
                  <a:srgbClr val="000000"/>
                </a:solidFill>
                <a:latin typeface="Calibri"/>
                <a:ea typeface="微软雅黑" panose="020b0503020204020204" pitchFamily="34" charset="-122"/>
                <a:cs typeface="+mn-cs"/>
              </a:defRPr>
            </a:lvl6pPr>
            <a:lvl7pPr marL="2743200" algn="l" defTabSz="914400" rtl="0" eaLnBrk="1" latinLnBrk="0" hangingPunct="1">
              <a:defRPr kern="1200">
                <a:solidFill>
                  <a:srgbClr val="000000"/>
                </a:solidFill>
                <a:latin typeface="Calibri"/>
                <a:ea typeface="微软雅黑" panose="020b0503020204020204" pitchFamily="34" charset="-122"/>
                <a:cs typeface="+mn-cs"/>
              </a:defRPr>
            </a:lvl7pPr>
            <a:lvl8pPr marL="3200400" algn="l" defTabSz="914400" rtl="0" eaLnBrk="1" latinLnBrk="0" hangingPunct="1">
              <a:defRPr kern="1200">
                <a:solidFill>
                  <a:srgbClr val="000000"/>
                </a:solidFill>
                <a:latin typeface="Calibri"/>
                <a:ea typeface="微软雅黑" panose="020b0503020204020204" pitchFamily="34" charset="-122"/>
                <a:cs typeface="+mn-cs"/>
              </a:defRPr>
            </a:lvl8pPr>
            <a:lvl9pPr marL="3657600" algn="l" defTabSz="914400" rtl="0" eaLnBrk="1" latinLnBrk="0" hangingPunct="1">
              <a:defRPr kern="1200">
                <a:solidFill>
                  <a:srgbClr val="000000"/>
                </a:solidFill>
                <a:latin typeface="Calibri"/>
                <a:ea typeface="微软雅黑" panose="020b0503020204020204" pitchFamily="34" charset="-122"/>
                <a:cs typeface="+mn-cs"/>
              </a:defRPr>
            </a:lvl9pPr>
          </a:lstStyle>
          <a:p>
            <a:pPr lvl="0" fontAlgn="base">
              <a:spcBef>
                <a:spcPct val="0"/>
              </a:spcBef>
              <a:spcAft>
                <a:spcPct val="0"/>
              </a:spcAft>
              <a:defRPr/>
            </a:pPr>
            <a:r>
              <a:rPr kumimoji="1" lang="zh-CN" altLang="en-US" sz="2095" b="1">
                <a:solidFill>
                  <a:srgbClr val="0000FF"/>
                </a:solidFill>
                <a:effectLst>
                  <a:outerShdw blurRad="38100" dist="38100" dir="2700000" algn="tl">
                    <a:srgbClr val="000000">
                      <a:alpha val="43137"/>
                    </a:srgbClr>
                  </a:outerShdw>
                </a:effectLst>
                <a:sym typeface="楷体_GB2312" panose="02010609030101010101" charset="-122"/>
              </a:rPr>
              <a:t>以调研报告、提案、建议案等形式</a:t>
            </a:r>
            <a:endParaRPr kumimoji="1" lang="zh-CN" altLang="en-US" sz="2095" b="1" i="0" u="none" strike="noStrike" kern="1200" cap="none" spc="0" normalizeH="0" baseline="0" noProof="0">
              <a:ln>
                <a:noFill/>
              </a:ln>
              <a:solidFill>
                <a:srgbClr val="0000FF"/>
              </a:solidFill>
              <a:effectLst>
                <a:outerShdw blurRad="38100" dist="38100" dir="2700000" algn="tl">
                  <a:srgbClr val="000000">
                    <a:alpha val="43137"/>
                  </a:srgbClr>
                </a:outerShdw>
              </a:effectLst>
              <a:uLnTx/>
              <a:uFillTx/>
              <a:sym typeface="楷体_GB2312" panose="02010609030101010101" charset="-122"/>
            </a:endParaRPr>
          </a:p>
        </p:txBody>
      </p:sp>
      <p:sp>
        <p:nvSpPr>
          <p:cNvPr id="4" name="Rectangle 15"/>
          <p:cNvSpPr>
            <a:spLocks noChangeArrowheads="1"/>
          </p:cNvSpPr>
          <p:nvPr/>
        </p:nvSpPr>
        <p:spPr bwMode="auto">
          <a:xfrm>
            <a:off x="0" y="188640"/>
            <a:ext cx="7023868" cy="645160"/>
          </a:xfrm>
          <a:prstGeom prst="rect">
            <a:avLst/>
          </a:prstGeom>
          <a:noFill/>
          <a:ln w="9525">
            <a:noFill/>
            <a:miter lim="800000"/>
          </a:ln>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defRPr/>
            </a:pPr>
            <a:r>
              <a:rPr kumimoji="1" lang="en-US" altLang="zh-CN" sz="3600" b="1">
                <a:ln w="0"/>
                <a:solidFill>
                  <a:srgbClr val="FF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rPr>
              <a:t>2</a:t>
            </a:r>
            <a:r>
              <a:rPr kumimoji="1" lang="zh-CN" altLang="en-US" sz="3600" b="1">
                <a:ln w="0"/>
                <a:solidFill>
                  <a:srgbClr val="FF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rPr>
              <a:t>、人民政协的职能</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9" name="直接箭头连接符 8"/>
          <p:cNvCxnSpPr/>
          <p:nvPr/>
        </p:nvCxnSpPr>
        <p:spPr>
          <a:xfrm flipH="1">
            <a:off x="4346454" y="1454543"/>
            <a:ext cx="1" cy="762954"/>
          </a:xfrm>
          <a:prstGeom prst="straightConnector1">
            <a:avLst/>
          </a:prstGeom>
          <a:ln w="28575">
            <a:solidFill>
              <a:srgbClr val="0000FF"/>
            </a:solidFill>
            <a:tailEnd type="arrow"/>
          </a:ln>
        </p:spPr>
        <p:style>
          <a:lnRef idx="1">
            <a:schemeClr val="accent1"/>
          </a:lnRef>
          <a:fillRef idx="0">
            <a:schemeClr val="accent1"/>
          </a:fillRef>
          <a:effectRef idx="0">
            <a:schemeClr val="accent1"/>
          </a:effectRef>
          <a:fontRef idx="minor">
            <a:schemeClr val="tx1"/>
          </a:fontRef>
        </p:style>
      </p:cxnSp>
      <p:sp>
        <p:nvSpPr>
          <p:cNvPr id="12" name="Text Box 11"/>
          <p:cNvSpPr txBox="1"/>
          <p:nvPr/>
        </p:nvSpPr>
        <p:spPr>
          <a:xfrm>
            <a:off x="3504868" y="2277004"/>
            <a:ext cx="1709929" cy="52895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995" b="1">
                <a:solidFill>
                  <a:srgbClr val="FF0000"/>
                </a:solidFill>
                <a:latin typeface="楷体_GB2312" panose="02010609030101010101" charset="-122"/>
                <a:ea typeface="楷体_GB2312" panose="02010609030101010101" charset="-122"/>
                <a:cs typeface="楷体_GB2312" panose="02010609030101010101" charset="-122"/>
                <a:sym typeface="+mn-ea"/>
              </a:rPr>
              <a:t>协商民主</a:t>
            </a:r>
          </a:p>
        </p:txBody>
      </p:sp>
      <p:sp>
        <p:nvSpPr>
          <p:cNvPr id="15" name="Text Box 11"/>
          <p:cNvSpPr txBox="1"/>
          <p:nvPr/>
        </p:nvSpPr>
        <p:spPr>
          <a:xfrm>
            <a:off x="3344728" y="3417429"/>
            <a:ext cx="1970853" cy="52895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995" b="1">
                <a:solidFill>
                  <a:srgbClr val="FF0000"/>
                </a:solidFill>
                <a:latin typeface="楷体_GB2312" panose="02010609030101010101" charset="-122"/>
                <a:ea typeface="楷体_GB2312" panose="02010609030101010101" charset="-122"/>
                <a:cs typeface="楷体_GB2312" panose="02010609030101010101" charset="-122"/>
                <a:sym typeface="+mn-ea"/>
              </a:rPr>
              <a:t>政治协商</a:t>
            </a:r>
          </a:p>
        </p:txBody>
      </p:sp>
      <p:sp>
        <p:nvSpPr>
          <p:cNvPr id="18" name="Text Box 11"/>
          <p:cNvSpPr txBox="1"/>
          <p:nvPr/>
        </p:nvSpPr>
        <p:spPr>
          <a:xfrm>
            <a:off x="5187198" y="2332107"/>
            <a:ext cx="3422648" cy="43624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395" b="1">
                <a:latin typeface="楷体" panose="02010609060101010101" pitchFamily="49" charset="-122"/>
                <a:ea typeface="楷体" panose="02010609060101010101" pitchFamily="49" charset="-122"/>
                <a:cs typeface="楷体_GB2312" panose="02010609030101010101" charset="-122"/>
                <a:sym typeface="+mn-ea"/>
              </a:rPr>
              <a:t>（侧重民主，通力合作）</a:t>
            </a:r>
          </a:p>
        </p:txBody>
      </p:sp>
      <p:sp>
        <p:nvSpPr>
          <p:cNvPr id="19" name="Text Box 11"/>
          <p:cNvSpPr txBox="1"/>
          <p:nvPr/>
        </p:nvSpPr>
        <p:spPr>
          <a:xfrm>
            <a:off x="4852657" y="3369303"/>
            <a:ext cx="4137433" cy="43624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395" b="1">
                <a:latin typeface="楷体" panose="02010609060101010101" pitchFamily="49" charset="-122"/>
                <a:ea typeface="楷体" panose="02010609060101010101" pitchFamily="49" charset="-122"/>
                <a:cs typeface="楷体_GB2312" panose="02010609030101010101" charset="-122"/>
                <a:sym typeface="+mn-ea"/>
              </a:rPr>
              <a:t>（侧重重大事项，准备做什么）</a:t>
            </a:r>
          </a:p>
        </p:txBody>
      </p:sp>
      <p:sp>
        <p:nvSpPr>
          <p:cNvPr id="22" name="Text Box 11"/>
          <p:cNvSpPr txBox="1"/>
          <p:nvPr/>
        </p:nvSpPr>
        <p:spPr>
          <a:xfrm>
            <a:off x="3785425" y="1725915"/>
            <a:ext cx="1409313" cy="344170"/>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1795" b="1">
                <a:latin typeface="楷体" panose="02010609060101010101" pitchFamily="49" charset="-122"/>
                <a:ea typeface="楷体" panose="02010609060101010101" pitchFamily="49" charset="-122"/>
                <a:cs typeface="楷体_GB2312" panose="02010609030101010101" charset="-122"/>
                <a:sym typeface="+mn-ea"/>
              </a:rPr>
              <a:t>具体  体现</a:t>
            </a:r>
          </a:p>
        </p:txBody>
      </p:sp>
      <p:grpSp>
        <p:nvGrpSpPr>
          <p:cNvPr id="44" name="组合 43"/>
          <p:cNvGrpSpPr/>
          <p:nvPr/>
        </p:nvGrpSpPr>
        <p:grpSpPr>
          <a:xfrm>
            <a:off x="2084615" y="1176569"/>
            <a:ext cx="4999103" cy="538010"/>
            <a:chOff x="2084615" y="312969"/>
            <a:chExt cx="4999103" cy="538010"/>
          </a:xfrm>
        </p:grpSpPr>
        <p:sp>
          <p:nvSpPr>
            <p:cNvPr id="7" name="Text Box 11"/>
            <p:cNvSpPr txBox="1"/>
            <p:nvPr/>
          </p:nvSpPr>
          <p:spPr>
            <a:xfrm>
              <a:off x="2084615" y="312969"/>
              <a:ext cx="2174422" cy="52895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995" b="1">
                  <a:solidFill>
                    <a:srgbClr val="FF0000"/>
                  </a:solidFill>
                  <a:latin typeface="楷体_GB2312" panose="02010609030101010101" charset="-122"/>
                  <a:ea typeface="楷体_GB2312" panose="02010609030101010101" charset="-122"/>
                  <a:cs typeface="楷体_GB2312" panose="02010609030101010101" charset="-122"/>
                  <a:sym typeface="+mn-ea"/>
                </a:rPr>
                <a:t>共产党</a:t>
              </a:r>
            </a:p>
          </p:txBody>
        </p:sp>
        <p:sp>
          <p:nvSpPr>
            <p:cNvPr id="14" name="Text Box 11"/>
            <p:cNvSpPr txBox="1"/>
            <p:nvPr/>
          </p:nvSpPr>
          <p:spPr>
            <a:xfrm>
              <a:off x="4909296" y="322024"/>
              <a:ext cx="2174422" cy="52895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995" b="1">
                  <a:solidFill>
                    <a:srgbClr val="FF0000"/>
                  </a:solidFill>
                  <a:latin typeface="楷体_GB2312" panose="02010609030101010101" charset="-122"/>
                  <a:ea typeface="楷体_GB2312" panose="02010609030101010101" charset="-122"/>
                  <a:cs typeface="楷体_GB2312" panose="02010609030101010101" charset="-122"/>
                  <a:sym typeface="+mn-ea"/>
                </a:rPr>
                <a:t>各民主党派</a:t>
              </a:r>
            </a:p>
          </p:txBody>
        </p:sp>
        <p:cxnSp>
          <p:nvCxnSpPr>
            <p:cNvPr id="20" name="直接连接符 19"/>
            <p:cNvCxnSpPr/>
            <p:nvPr/>
          </p:nvCxnSpPr>
          <p:spPr>
            <a:xfrm>
              <a:off x="3603216" y="552261"/>
              <a:ext cx="1186004" cy="0"/>
            </a:xfrm>
            <a:prstGeom prst="line">
              <a:avLst/>
            </a:prstGeom>
            <a:noFill/>
            <a:ln w="38100" cap="flat">
              <a:solidFill>
                <a:srgbClr val="002060"/>
              </a:solidFill>
              <a:prstDash val="solid"/>
              <a:miter lim="800000"/>
            </a:ln>
          </p:spPr>
          <p:style>
            <a:lnRef idx="0">
              <a:scrgbClr r="0" g="0" b="0"/>
            </a:lnRef>
            <a:fillRef idx="0">
              <a:scrgbClr r="0" g="0" b="0"/>
            </a:fillRef>
            <a:effectRef idx="0">
              <a:scrgbClr r="0" g="0" b="0"/>
            </a:effectRef>
            <a:fontRef idx="none"/>
          </p:style>
        </p:cxnSp>
      </p:grpSp>
      <p:sp>
        <p:nvSpPr>
          <p:cNvPr id="24" name="Text Box 11"/>
          <p:cNvSpPr txBox="1"/>
          <p:nvPr/>
        </p:nvSpPr>
        <p:spPr>
          <a:xfrm>
            <a:off x="3676783" y="992585"/>
            <a:ext cx="1409313" cy="344170"/>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1795" b="1">
                <a:latin typeface="楷体" panose="02010609060101010101" pitchFamily="49" charset="-122"/>
                <a:ea typeface="楷体" panose="02010609060101010101" pitchFamily="49" charset="-122"/>
                <a:cs typeface="楷体_GB2312" panose="02010609030101010101" charset="-122"/>
                <a:sym typeface="+mn-ea"/>
              </a:rPr>
              <a:t>政治联盟</a:t>
            </a:r>
          </a:p>
        </p:txBody>
      </p:sp>
      <p:cxnSp>
        <p:nvCxnSpPr>
          <p:cNvPr id="26" name="直接箭头连接符 25"/>
          <p:cNvCxnSpPr/>
          <p:nvPr/>
        </p:nvCxnSpPr>
        <p:spPr>
          <a:xfrm flipH="1">
            <a:off x="2109458" y="2565651"/>
            <a:ext cx="1167896" cy="9055"/>
          </a:xfrm>
          <a:prstGeom prst="straightConnector1">
            <a:avLst/>
          </a:prstGeom>
          <a:noFill/>
          <a:ln w="38100" cap="flat">
            <a:solidFill>
              <a:srgbClr val="0070C0"/>
            </a:solidFill>
            <a:prstDash val="solid"/>
            <a:miter lim="800000"/>
            <a:tailEnd type="arrow"/>
          </a:ln>
        </p:spPr>
        <p:style>
          <a:lnRef idx="0">
            <a:scrgbClr r="0" g="0" b="0"/>
          </a:lnRef>
          <a:fillRef idx="0">
            <a:scrgbClr r="0" g="0" b="0"/>
          </a:fillRef>
          <a:effectRef idx="0">
            <a:scrgbClr r="0" g="0" b="0"/>
          </a:effectRef>
          <a:fontRef idx="none"/>
        </p:style>
      </p:cxnSp>
      <p:sp>
        <p:nvSpPr>
          <p:cNvPr id="29" name="Text Box 11"/>
          <p:cNvSpPr txBox="1"/>
          <p:nvPr/>
        </p:nvSpPr>
        <p:spPr>
          <a:xfrm>
            <a:off x="292735" y="2404745"/>
            <a:ext cx="1922145" cy="55943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3200" b="1">
                <a:latin typeface="微软雅黑" panose="020b0503020204020204" pitchFamily="34" charset="-122"/>
                <a:ea typeface="微软雅黑" panose="020b0503020204020204" pitchFamily="34" charset="-122"/>
                <a:cs typeface="楷体_GB2312" panose="02010609030101010101" charset="-122"/>
                <a:sym typeface="+mn-ea"/>
              </a:rPr>
              <a:t>人民政协</a:t>
            </a:r>
          </a:p>
        </p:txBody>
      </p:sp>
      <p:sp>
        <p:nvSpPr>
          <p:cNvPr id="30" name="Text Box 11"/>
          <p:cNvSpPr txBox="1"/>
          <p:nvPr/>
        </p:nvSpPr>
        <p:spPr>
          <a:xfrm>
            <a:off x="2119651" y="2178587"/>
            <a:ext cx="1409313" cy="344170"/>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1795" b="1">
                <a:latin typeface="楷体" panose="02010609060101010101" pitchFamily="49" charset="-122"/>
                <a:ea typeface="楷体" panose="02010609060101010101" pitchFamily="49" charset="-122"/>
                <a:cs typeface="楷体_GB2312" panose="02010609030101010101" charset="-122"/>
                <a:sym typeface="+mn-ea"/>
              </a:rPr>
              <a:t>协商机构</a:t>
            </a:r>
          </a:p>
        </p:txBody>
      </p:sp>
      <p:grpSp>
        <p:nvGrpSpPr>
          <p:cNvPr id="45" name="组合 44"/>
          <p:cNvGrpSpPr/>
          <p:nvPr/>
        </p:nvGrpSpPr>
        <p:grpSpPr>
          <a:xfrm>
            <a:off x="1766565" y="2832629"/>
            <a:ext cx="1578163" cy="849913"/>
            <a:chOff x="1766565" y="1969029"/>
            <a:chExt cx="1578163" cy="849913"/>
          </a:xfrm>
        </p:grpSpPr>
        <p:cxnSp>
          <p:nvCxnSpPr>
            <p:cNvPr id="35" name="直接箭头连接符 34"/>
            <p:cNvCxnSpPr>
              <a:endCxn id="15" idx="1"/>
            </p:cNvCxnSpPr>
            <p:nvPr/>
          </p:nvCxnSpPr>
          <p:spPr>
            <a:xfrm>
              <a:off x="1919661" y="1969029"/>
              <a:ext cx="1425067" cy="849913"/>
            </a:xfrm>
            <a:prstGeom prst="straightConnector1">
              <a:avLst/>
            </a:prstGeom>
            <a:ln w="28575">
              <a:solidFill>
                <a:srgbClr val="0000FF"/>
              </a:solidFill>
              <a:tailEnd type="arrow"/>
            </a:ln>
          </p:spPr>
          <p:style>
            <a:lnRef idx="1">
              <a:schemeClr val="accent1"/>
            </a:lnRef>
            <a:fillRef idx="0">
              <a:schemeClr val="accent1"/>
            </a:fillRef>
            <a:effectRef idx="0">
              <a:schemeClr val="accent1"/>
            </a:effectRef>
            <a:fontRef idx="minor">
              <a:schemeClr val="tx1"/>
            </a:fontRef>
          </p:style>
        </p:cxnSp>
        <p:sp>
          <p:nvSpPr>
            <p:cNvPr id="38" name="Text Box 11"/>
            <p:cNvSpPr txBox="1"/>
            <p:nvPr/>
          </p:nvSpPr>
          <p:spPr>
            <a:xfrm rot="1854355">
              <a:off x="1766565" y="2401403"/>
              <a:ext cx="1409313" cy="344170"/>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1795" b="1">
                  <a:latin typeface="楷体" panose="02010609060101010101" pitchFamily="49" charset="-122"/>
                  <a:ea typeface="楷体" panose="02010609060101010101" pitchFamily="49" charset="-122"/>
                  <a:cs typeface="楷体_GB2312" panose="02010609030101010101" charset="-122"/>
                  <a:sym typeface="+mn-ea"/>
                </a:rPr>
                <a:t>具体职能</a:t>
              </a:r>
            </a:p>
          </p:txBody>
        </p:sp>
      </p:grpSp>
      <p:sp>
        <p:nvSpPr>
          <p:cNvPr id="40" name="Text Box 11"/>
          <p:cNvSpPr txBox="1"/>
          <p:nvPr/>
        </p:nvSpPr>
        <p:spPr>
          <a:xfrm>
            <a:off x="3335348" y="3911578"/>
            <a:ext cx="1970853" cy="52895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995" b="1">
                <a:solidFill>
                  <a:srgbClr val="FF0000"/>
                </a:solidFill>
                <a:latin typeface="楷体_GB2312" panose="02010609030101010101" charset="-122"/>
                <a:ea typeface="楷体_GB2312" panose="02010609030101010101" charset="-122"/>
                <a:cs typeface="楷体_GB2312" panose="02010609030101010101" charset="-122"/>
                <a:sym typeface="+mn-ea"/>
              </a:rPr>
              <a:t>民主监督</a:t>
            </a:r>
          </a:p>
        </p:txBody>
      </p:sp>
      <p:sp>
        <p:nvSpPr>
          <p:cNvPr id="41" name="Text Box 11"/>
          <p:cNvSpPr txBox="1"/>
          <p:nvPr/>
        </p:nvSpPr>
        <p:spPr>
          <a:xfrm>
            <a:off x="3344401" y="4409519"/>
            <a:ext cx="1970853" cy="52895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995" b="1">
                <a:solidFill>
                  <a:srgbClr val="FF0000"/>
                </a:solidFill>
                <a:latin typeface="楷体_GB2312" panose="02010609030101010101" charset="-122"/>
                <a:ea typeface="楷体_GB2312" panose="02010609030101010101" charset="-122"/>
                <a:cs typeface="楷体_GB2312" panose="02010609030101010101" charset="-122"/>
                <a:sym typeface="+mn-ea"/>
              </a:rPr>
              <a:t>参政议政</a:t>
            </a:r>
          </a:p>
        </p:txBody>
      </p:sp>
      <p:sp>
        <p:nvSpPr>
          <p:cNvPr id="42" name="Text Box 11"/>
          <p:cNvSpPr txBox="1"/>
          <p:nvPr/>
        </p:nvSpPr>
        <p:spPr>
          <a:xfrm>
            <a:off x="4828407" y="3903459"/>
            <a:ext cx="4161684" cy="43624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395" b="1">
                <a:latin typeface="楷体" panose="02010609060101010101" pitchFamily="49" charset="-122"/>
                <a:ea typeface="楷体" panose="02010609060101010101" pitchFamily="49" charset="-122"/>
                <a:cs typeface="楷体_GB2312" panose="02010609030101010101" charset="-122"/>
                <a:sym typeface="+mn-ea"/>
              </a:rPr>
              <a:t>（侧重予以监督，做的好不好）</a:t>
            </a:r>
          </a:p>
        </p:txBody>
      </p:sp>
      <p:sp>
        <p:nvSpPr>
          <p:cNvPr id="43" name="Text Box 11"/>
          <p:cNvSpPr txBox="1"/>
          <p:nvPr/>
        </p:nvSpPr>
        <p:spPr>
          <a:xfrm>
            <a:off x="4846514" y="4437613"/>
            <a:ext cx="4152630" cy="436245"/>
          </a:xfrm>
          <a:prstGeom prst="rect">
            <a:avLst/>
          </a:prstGeom>
          <a:noFill/>
          <a:ln w="9525">
            <a:noFill/>
          </a:ln>
        </p:spPr>
        <p:txBody>
          <a:bodyPr wrap="square" lIns="68403" tIns="34201" rIns="68403" bIns="34201">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lvl="0" algn="l">
              <a:spcBef>
                <a:spcPct val="50000"/>
              </a:spcBef>
              <a:buClrTx/>
              <a:buSzTx/>
              <a:buFontTx/>
            </a:pPr>
            <a:r>
              <a:rPr lang="zh-CN" altLang="en-US" sz="2395" b="1">
                <a:latin typeface="楷体" panose="02010609060101010101" pitchFamily="49" charset="-122"/>
                <a:ea typeface="楷体" panose="02010609060101010101" pitchFamily="49" charset="-122"/>
                <a:cs typeface="楷体_GB2312" panose="02010609030101010101" charset="-122"/>
                <a:sym typeface="+mn-ea"/>
              </a:rPr>
              <a:t>（侧重提供建议，怎么干更好）</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ox(in)">
                                      <p:cBhvr>
                                        <p:cTn id="7" dur="500"/>
                                        <p:tgtEl>
                                          <p:spTgt spid="2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5" presetClass="entr" presetSubtype="10" dur="50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checkerboard(across)">
                                      <p:cBhvr>
                                        <p:cTn id="17" dur="500"/>
                                        <p:tgtEl>
                                          <p:spTgt spid="2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blinds(horizontal)">
                                      <p:cBhvr>
                                        <p:cTn id="22" dur="500"/>
                                        <p:tgtEl>
                                          <p:spTgt spid="2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5" presetClass="entr" presetSubtype="10" dur="50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checkerboard(across)">
                                      <p:cBhvr>
                                        <p:cTn id="27" dur="500"/>
                                        <p:tgtEl>
                                          <p:spTgt spid="30"/>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8" presetClass="entr" presetSubtype="16" dur="1000"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diamond(in)">
                                      <p:cBhvr>
                                        <p:cTn id="32" dur="1000"/>
                                        <p:tgtEl>
                                          <p:spTgt spid="29"/>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nodeType="clickEffect">
                                  <p:stCondLst>
                                    <p:cond delay="0"/>
                                  </p:stCondLst>
                                  <p:childTnLst>
                                    <p:set>
                                      <p:cBhvr>
                                        <p:cTn id="36" dur="1" fill="hold">
                                          <p:stCondLst>
                                            <p:cond delay="0"/>
                                          </p:stCondLst>
                                        </p:cTn>
                                        <p:tgtEl>
                                          <p:spTgt spid="45"/>
                                        </p:tgtEl>
                                        <p:attrNameLst>
                                          <p:attrName>style.visibility</p:attrName>
                                        </p:attrNameLst>
                                      </p:cBhvr>
                                      <p:to>
                                        <p:strVal val="visible"/>
                                      </p:to>
                                    </p:set>
                                    <p:animEffect transition="in" filter="blinds(horizontal)">
                                      <p:cBhvr>
                                        <p:cTn id="37" dur="500"/>
                                        <p:tgtEl>
                                          <p:spTgt spid="45"/>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5" presetClass="entr" presetSubtype="10" dur="500" fill="hold" grpId="0" nodeType="clickEffect">
                                  <p:stCondLst>
                                    <p:cond delay="0"/>
                                  </p:stCondLst>
                                  <p:childTnLst>
                                    <p:set>
                                      <p:cBhvr>
                                        <p:cTn id="41" dur="1" fill="hold">
                                          <p:stCondLst>
                                            <p:cond delay="0"/>
                                          </p:stCondLst>
                                        </p:cTn>
                                        <p:tgtEl>
                                          <p:spTgt spid="41"/>
                                        </p:tgtEl>
                                        <p:attrNameLst>
                                          <p:attrName>style.visibility</p:attrName>
                                        </p:attrNameLst>
                                      </p:cBhvr>
                                      <p:to>
                                        <p:strVal val="visible"/>
                                      </p:to>
                                    </p:set>
                                    <p:animEffect transition="in" filter="checkerboard(across)">
                                      <p:cBhvr>
                                        <p:cTn id="42" dur="500"/>
                                        <p:tgtEl>
                                          <p:spTgt spid="41"/>
                                        </p:tgtEl>
                                      </p:cBhvr>
                                    </p:animEffect>
                                  </p:childTnLst>
                                </p:cTn>
                              </p:par>
                              <p:par>
                                <p:cTn id="43" presetID="5" presetClass="entr" presetSubtype="10" dur="500" fill="hold" grpId="0" nodeType="withEffect">
                                  <p:stCondLst>
                                    <p:cond delay="0"/>
                                  </p:stCondLst>
                                  <p:childTnLst>
                                    <p:set>
                                      <p:cBhvr>
                                        <p:cTn id="44" dur="1" fill="hold">
                                          <p:stCondLst>
                                            <p:cond delay="0"/>
                                          </p:stCondLst>
                                        </p:cTn>
                                        <p:tgtEl>
                                          <p:spTgt spid="40"/>
                                        </p:tgtEl>
                                        <p:attrNameLst>
                                          <p:attrName>style.visibility</p:attrName>
                                        </p:attrNameLst>
                                      </p:cBhvr>
                                      <p:to>
                                        <p:strVal val="visible"/>
                                      </p:to>
                                    </p:set>
                                    <p:animEffect transition="in" filter="checkerboard(across)">
                                      <p:cBhvr>
                                        <p:cTn id="45" dur="500"/>
                                        <p:tgtEl>
                                          <p:spTgt spid="40"/>
                                        </p:tgtEl>
                                      </p:cBhvr>
                                    </p:animEffect>
                                  </p:childTnLst>
                                </p:cTn>
                              </p:par>
                              <p:par>
                                <p:cTn id="46" presetID="5" presetClass="entr" presetSubtype="10" dur="500" fill="hold" grpId="0" nodeType="with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checkerboard(across)">
                                      <p:cBhvr>
                                        <p:cTn id="48" dur="500"/>
                                        <p:tgtEl>
                                          <p:spTgt spid="15"/>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4" presetClass="entr" presetSubtype="16" dur="500"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animEffect transition="in" filter="box(in)">
                                      <p:cBhvr>
                                        <p:cTn id="53" dur="500"/>
                                        <p:tgtEl>
                                          <p:spTgt spid="19"/>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4" presetClass="entr" presetSubtype="16" dur="500" fill="hold" grpId="0" nodeType="click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box(in)">
                                      <p:cBhvr>
                                        <p:cTn id="58" dur="500"/>
                                        <p:tgtEl>
                                          <p:spTgt spid="42"/>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4" presetClass="entr" presetSubtype="16" dur="500" fill="hold" grpId="0" nodeType="clickEffect">
                                  <p:stCondLst>
                                    <p:cond delay="0"/>
                                  </p:stCondLst>
                                  <p:childTnLst>
                                    <p:set>
                                      <p:cBhvr>
                                        <p:cTn id="62" dur="1" fill="hold">
                                          <p:stCondLst>
                                            <p:cond delay="0"/>
                                          </p:stCondLst>
                                        </p:cTn>
                                        <p:tgtEl>
                                          <p:spTgt spid="43"/>
                                        </p:tgtEl>
                                        <p:attrNameLst>
                                          <p:attrName>style.visibility</p:attrName>
                                        </p:attrNameLst>
                                      </p:cBhvr>
                                      <p:to>
                                        <p:strVal val="visible"/>
                                      </p:to>
                                    </p:set>
                                    <p:animEffect transition="in" filter="box(in)">
                                      <p:cBhvr>
                                        <p:cTn id="63"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9" grpId="0"/>
      <p:bldP spid="22" grpId="0"/>
      <p:bldP spid="24" grpId="0"/>
      <p:bldP spid="29" grpId="0"/>
      <p:bldP spid="30" grpId="0"/>
      <p:bldP spid="40" grpId="0"/>
      <p:bldP spid="41" grpId="0"/>
      <p:bldP spid="42" grpId="0"/>
      <p:bldP spid="4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https://d.book118.com/788026043012006036</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7632,&quot;width&quot;:14585}"/>
  <p:tag name="REFSHAPE" val="1399586156"/>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微软雅黑</vt:lpstr>
      <vt:lpstr>楷体_GB2312</vt:lpstr>
      <vt:lpstr>等线</vt:lpstr>
      <vt:lpstr>宋体</vt:lpstr>
      <vt:lpstr>Calibri Light</vt:lpstr>
      <vt:lpstr>黑体</vt:lpstr>
      <vt:lpstr>楷体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2024-09-15T05:02:36.431</cp:lastPrinted>
  <dcterms:created xsi:type="dcterms:W3CDTF">2024-09-14T21:02:36Z</dcterms:created>
  <dcterms:modified xsi:type="dcterms:W3CDTF">2024-09-14T21:02:38Z</dcterms:modified>
</cp:coreProperties>
</file>