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4282C4E-D979-49D4-A72D-29F0EBBAB9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EBB6CCB-04BF-4933-9937-C1B443592F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E92996C-E79E-4CDA-A3B9-3DBCB74C67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E1D48E4-C5B5-4E27-88D4-5A651BBEB2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F53108F-AA6F-4F9F-A70A-AD40E2DBCC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B522CB6-4A14-488D-B77C-5CFAE56424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DC8E227-D258-4C72-9EB3-84106612B5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2232AD6-BF83-4D5A-B23A-503C6A090A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7FF19B3-5371-4A1E-92D7-62EB2C2CD5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A492CC0-2B06-464D-8623-C613585701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D7BF942-DBC6-4ECD-B768-6E6E1C70DF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88030140014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49867" y="5173998"/>
            <a:ext cx="3454400" cy="612806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49867" y="4442659"/>
            <a:ext cx="3454400" cy="612806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049867" y="1052928"/>
            <a:ext cx="10114374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汽车市场营销环境分析</a:t>
            </a:r>
          </a:p>
        </p:txBody>
      </p:sp>
      <p:sp>
        <p:nvSpPr>
          <p:cNvPr id="7" name="AutoShape 7"/>
          <p:cNvSpPr/>
          <p:nvPr/>
        </p:nvSpPr>
        <p:spPr>
          <a:xfrm>
            <a:off x="1049867" y="4442659"/>
            <a:ext cx="203200" cy="61280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049867" y="5173998"/>
            <a:ext cx="203200" cy="61280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宏观市场营销环境分析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微观市场营销环境分析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汽车市场现状分析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汽车市场营销策略分析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汽车市场营销环境挑战与机遇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结论与建议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27474" y="2630710"/>
            <a:ext cx="2226278" cy="222627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3728313" y="2422931"/>
            <a:ext cx="1246133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>
            <a:off x="4309187" y="3726659"/>
            <a:ext cx="665253" cy="0"/>
          </a:xfrm>
          <a:prstGeom prst="line">
            <a:avLst/>
          </a:prstGeom>
          <a:ln w="12700">
            <a:solidFill>
              <a:schemeClr val="accent4"/>
            </a:solidFill>
            <a:prstDash val="dash"/>
            <a:headEnd type="none"/>
            <a:tailEnd type="oval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>
            <a:off x="3728313" y="5030388"/>
            <a:ext cx="1246133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6" name="AutoShape 6"/>
          <p:cNvSpPr/>
          <p:nvPr/>
        </p:nvSpPr>
        <p:spPr>
          <a:xfrm>
            <a:off x="3098006" y="4715256"/>
            <a:ext cx="630365" cy="63026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7" name="Group 7"/>
          <p:cNvGrpSpPr/>
          <p:nvPr/>
        </p:nvGrpSpPr>
        <p:grpSpPr>
          <a:xfrm>
            <a:off x="3242405" y="4895659"/>
            <a:ext cx="352711" cy="269463"/>
            <a:chOff x="3242405" y="4895659"/>
            <a:chExt cx="352711" cy="269463"/>
          </a:xfrm>
        </p:grpSpPr>
        <p:sp>
          <p:nvSpPr>
            <p:cNvPr id="8" name="Freeform 8"/>
            <p:cNvSpPr/>
            <p:nvPr/>
          </p:nvSpPr>
          <p:spPr>
            <a:xfrm>
              <a:off x="3242405" y="4895659"/>
              <a:ext cx="283845" cy="220980"/>
            </a:xfrm>
            <a:custGeom>
              <a:rect l="l" t="t" r="r" b="b"/>
              <a:pathLst>
                <a:path w="141" h="110">
                  <a:moveTo>
                    <a:pt x="92" y="95"/>
                  </a:moveTo>
                  <a:cubicBezTo>
                    <a:pt x="105" y="92"/>
                    <a:pt x="117" y="87"/>
                    <a:pt x="126" y="77"/>
                  </a:cubicBezTo>
                  <a:cubicBezTo>
                    <a:pt x="137" y="66"/>
                    <a:pt x="141" y="53"/>
                    <a:pt x="136" y="38"/>
                  </a:cubicBezTo>
                  <a:cubicBezTo>
                    <a:pt x="132" y="25"/>
                    <a:pt x="123" y="17"/>
                    <a:pt x="111" y="10"/>
                  </a:cubicBezTo>
                  <a:cubicBezTo>
                    <a:pt x="100" y="4"/>
                    <a:pt x="87" y="1"/>
                    <a:pt x="75" y="1"/>
                  </a:cubicBezTo>
                  <a:cubicBezTo>
                    <a:pt x="54" y="0"/>
                    <a:pt x="35" y="5"/>
                    <a:pt x="20" y="19"/>
                  </a:cubicBezTo>
                  <a:cubicBezTo>
                    <a:pt x="1" y="35"/>
                    <a:pt x="0" y="59"/>
                    <a:pt x="17" y="77"/>
                  </a:cubicBezTo>
                  <a:cubicBezTo>
                    <a:pt x="20" y="81"/>
                    <a:pt x="25" y="84"/>
                    <a:pt x="30" y="88"/>
                  </a:cubicBezTo>
                  <a:cubicBezTo>
                    <a:pt x="30" y="88"/>
                    <a:pt x="30" y="88"/>
                    <a:pt x="29" y="88"/>
                  </a:cubicBezTo>
                  <a:cubicBezTo>
                    <a:pt x="27" y="94"/>
                    <a:pt x="23" y="99"/>
                    <a:pt x="19" y="103"/>
                  </a:cubicBezTo>
                  <a:cubicBezTo>
                    <a:pt x="17" y="105"/>
                    <a:pt x="16" y="106"/>
                    <a:pt x="17" y="108"/>
                  </a:cubicBezTo>
                  <a:cubicBezTo>
                    <a:pt x="18" y="110"/>
                    <a:pt x="20" y="110"/>
                    <a:pt x="22" y="110"/>
                  </a:cubicBezTo>
                  <a:cubicBezTo>
                    <a:pt x="33" y="108"/>
                    <a:pt x="43" y="104"/>
                    <a:pt x="53" y="98"/>
                  </a:cubicBezTo>
                  <a:cubicBezTo>
                    <a:pt x="54" y="97"/>
                    <a:pt x="56" y="96"/>
                    <a:pt x="58" y="97"/>
                  </a:cubicBezTo>
                  <a:cubicBezTo>
                    <a:pt x="69" y="98"/>
                    <a:pt x="81" y="98"/>
                    <a:pt x="92" y="95"/>
                  </a:cubicBezTo>
                  <a:close/>
                  <a:moveTo>
                    <a:pt x="55" y="84"/>
                  </a:moveTo>
                  <a:cubicBezTo>
                    <a:pt x="53" y="84"/>
                    <a:pt x="51" y="84"/>
                    <a:pt x="50" y="85"/>
                  </a:cubicBezTo>
                  <a:cubicBezTo>
                    <a:pt x="47" y="87"/>
                    <a:pt x="45" y="88"/>
                    <a:pt x="43" y="90"/>
                  </a:cubicBezTo>
                  <a:cubicBezTo>
                    <a:pt x="43" y="89"/>
                    <a:pt x="42" y="89"/>
                    <a:pt x="42" y="89"/>
                  </a:cubicBezTo>
                  <a:cubicBezTo>
                    <a:pt x="43" y="87"/>
                    <a:pt x="44" y="85"/>
                    <a:pt x="45" y="82"/>
                  </a:cubicBezTo>
                  <a:cubicBezTo>
                    <a:pt x="42" y="80"/>
                    <a:pt x="40" y="79"/>
                    <a:pt x="37" y="77"/>
                  </a:cubicBezTo>
                  <a:cubicBezTo>
                    <a:pt x="31" y="74"/>
                    <a:pt x="26" y="70"/>
                    <a:pt x="22" y="64"/>
                  </a:cubicBezTo>
                  <a:cubicBezTo>
                    <a:pt x="14" y="53"/>
                    <a:pt x="16" y="40"/>
                    <a:pt x="25" y="30"/>
                  </a:cubicBezTo>
                  <a:cubicBezTo>
                    <a:pt x="35" y="20"/>
                    <a:pt x="48" y="15"/>
                    <a:pt x="62" y="14"/>
                  </a:cubicBezTo>
                  <a:cubicBezTo>
                    <a:pt x="76" y="12"/>
                    <a:pt x="90" y="14"/>
                    <a:pt x="103" y="20"/>
                  </a:cubicBezTo>
                  <a:cubicBezTo>
                    <a:pt x="112" y="24"/>
                    <a:pt x="119" y="30"/>
                    <a:pt x="123" y="38"/>
                  </a:cubicBezTo>
                  <a:cubicBezTo>
                    <a:pt x="128" y="47"/>
                    <a:pt x="127" y="56"/>
                    <a:pt x="121" y="64"/>
                  </a:cubicBezTo>
                  <a:cubicBezTo>
                    <a:pt x="113" y="75"/>
                    <a:pt x="102" y="81"/>
                    <a:pt x="89" y="84"/>
                  </a:cubicBezTo>
                  <a:cubicBezTo>
                    <a:pt x="78" y="86"/>
                    <a:pt x="66" y="86"/>
                    <a:pt x="55" y="84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3371564" y="4966240"/>
              <a:ext cx="223552" cy="198882"/>
            </a:xfrm>
            <a:custGeom>
              <a:rect l="l" t="t" r="r" b="b"/>
              <a:pathLst>
                <a:path w="110" h="99">
                  <a:moveTo>
                    <a:pt x="94" y="90"/>
                  </a:moveTo>
                  <a:cubicBezTo>
                    <a:pt x="91" y="86"/>
                    <a:pt x="87" y="82"/>
                    <a:pt x="85" y="77"/>
                  </a:cubicBezTo>
                  <a:cubicBezTo>
                    <a:pt x="100" y="68"/>
                    <a:pt x="111" y="56"/>
                    <a:pt x="110" y="38"/>
                  </a:cubicBezTo>
                  <a:cubicBezTo>
                    <a:pt x="110" y="20"/>
                    <a:pt x="99" y="9"/>
                    <a:pt x="84" y="0"/>
                  </a:cubicBezTo>
                  <a:cubicBezTo>
                    <a:pt x="85" y="1"/>
                    <a:pt x="85" y="2"/>
                    <a:pt x="85" y="3"/>
                  </a:cubicBezTo>
                  <a:cubicBezTo>
                    <a:pt x="86" y="9"/>
                    <a:pt x="87" y="15"/>
                    <a:pt x="86" y="21"/>
                  </a:cubicBezTo>
                  <a:cubicBezTo>
                    <a:pt x="84" y="35"/>
                    <a:pt x="77" y="46"/>
                    <a:pt x="66" y="55"/>
                  </a:cubicBezTo>
                  <a:cubicBezTo>
                    <a:pt x="54" y="66"/>
                    <a:pt x="39" y="71"/>
                    <a:pt x="23" y="74"/>
                  </a:cubicBezTo>
                  <a:cubicBezTo>
                    <a:pt x="16" y="75"/>
                    <a:pt x="8" y="75"/>
                    <a:pt x="0" y="75"/>
                  </a:cubicBezTo>
                  <a:cubicBezTo>
                    <a:pt x="3" y="77"/>
                    <a:pt x="7" y="79"/>
                    <a:pt x="10" y="81"/>
                  </a:cubicBezTo>
                  <a:cubicBezTo>
                    <a:pt x="26" y="87"/>
                    <a:pt x="42" y="88"/>
                    <a:pt x="58" y="86"/>
                  </a:cubicBezTo>
                  <a:cubicBezTo>
                    <a:pt x="60" y="86"/>
                    <a:pt x="61" y="86"/>
                    <a:pt x="62" y="87"/>
                  </a:cubicBezTo>
                  <a:cubicBezTo>
                    <a:pt x="72" y="93"/>
                    <a:pt x="82" y="97"/>
                    <a:pt x="94" y="99"/>
                  </a:cubicBezTo>
                  <a:cubicBezTo>
                    <a:pt x="95" y="99"/>
                    <a:pt x="97" y="98"/>
                    <a:pt x="98" y="97"/>
                  </a:cubicBezTo>
                  <a:cubicBezTo>
                    <a:pt x="98" y="97"/>
                    <a:pt x="98" y="95"/>
                    <a:pt x="97" y="93"/>
                  </a:cubicBezTo>
                  <a:cubicBezTo>
                    <a:pt x="97" y="92"/>
                    <a:pt x="95" y="91"/>
                    <a:pt x="94" y="9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098006" y="2107787"/>
            <a:ext cx="630365" cy="630269"/>
            <a:chOff x="3098006" y="2107787"/>
            <a:chExt cx="630365" cy="630269"/>
          </a:xfrm>
        </p:grpSpPr>
        <p:sp>
          <p:nvSpPr>
            <p:cNvPr id="11" name="AutoShape 11"/>
            <p:cNvSpPr/>
            <p:nvPr/>
          </p:nvSpPr>
          <p:spPr>
            <a:xfrm>
              <a:off x="3098006" y="2107787"/>
              <a:ext cx="630365" cy="630269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3310033" y="2255329"/>
              <a:ext cx="234601" cy="304229"/>
            </a:xfrm>
            <a:custGeom>
              <a:rect l="l" t="t" r="r" b="b"/>
              <a:pathLst>
                <a:path w="438150" h="568325">
                  <a:moveTo>
                    <a:pt x="344255" y="320246"/>
                  </a:moveTo>
                  <a:cubicBezTo>
                    <a:pt x="393080" y="312737"/>
                    <a:pt x="434394" y="346528"/>
                    <a:pt x="438150" y="399092"/>
                  </a:cubicBezTo>
                  <a:cubicBezTo>
                    <a:pt x="438150" y="399092"/>
                    <a:pt x="438150" y="402847"/>
                    <a:pt x="438150" y="406601"/>
                  </a:cubicBezTo>
                  <a:cubicBezTo>
                    <a:pt x="438150" y="451656"/>
                    <a:pt x="438150" y="496711"/>
                    <a:pt x="438150" y="545520"/>
                  </a:cubicBezTo>
                  <a:cubicBezTo>
                    <a:pt x="438150" y="545520"/>
                    <a:pt x="438150" y="545520"/>
                    <a:pt x="438150" y="549275"/>
                  </a:cubicBezTo>
                  <a:cubicBezTo>
                    <a:pt x="438150" y="549275"/>
                    <a:pt x="438150" y="549275"/>
                    <a:pt x="284162" y="549275"/>
                  </a:cubicBezTo>
                  <a:cubicBezTo>
                    <a:pt x="284162" y="549275"/>
                    <a:pt x="284162" y="545520"/>
                    <a:pt x="284162" y="545520"/>
                  </a:cubicBezTo>
                  <a:cubicBezTo>
                    <a:pt x="284162" y="496711"/>
                    <a:pt x="284162" y="451656"/>
                    <a:pt x="284162" y="402847"/>
                  </a:cubicBezTo>
                  <a:cubicBezTo>
                    <a:pt x="284162" y="361546"/>
                    <a:pt x="310453" y="327755"/>
                    <a:pt x="344255" y="320246"/>
                  </a:cubicBezTo>
                  <a:close/>
                  <a:moveTo>
                    <a:pt x="352879" y="200025"/>
                  </a:moveTo>
                  <a:cubicBezTo>
                    <a:pt x="352879" y="200025"/>
                    <a:pt x="352879" y="200025"/>
                    <a:pt x="356621" y="200025"/>
                  </a:cubicBezTo>
                  <a:cubicBezTo>
                    <a:pt x="356621" y="200025"/>
                    <a:pt x="356621" y="200025"/>
                    <a:pt x="367847" y="200025"/>
                  </a:cubicBezTo>
                  <a:cubicBezTo>
                    <a:pt x="371589" y="200025"/>
                    <a:pt x="375330" y="203767"/>
                    <a:pt x="379072" y="203767"/>
                  </a:cubicBezTo>
                  <a:cubicBezTo>
                    <a:pt x="401524" y="211251"/>
                    <a:pt x="412750" y="237445"/>
                    <a:pt x="409008" y="263638"/>
                  </a:cubicBezTo>
                  <a:cubicBezTo>
                    <a:pt x="405266" y="286090"/>
                    <a:pt x="386556" y="304800"/>
                    <a:pt x="360363" y="304800"/>
                  </a:cubicBezTo>
                  <a:cubicBezTo>
                    <a:pt x="337911" y="304800"/>
                    <a:pt x="319201" y="286090"/>
                    <a:pt x="311717" y="263638"/>
                  </a:cubicBezTo>
                  <a:cubicBezTo>
                    <a:pt x="307975" y="233703"/>
                    <a:pt x="326685" y="207509"/>
                    <a:pt x="352879" y="200025"/>
                  </a:cubicBezTo>
                  <a:close/>
                  <a:moveTo>
                    <a:pt x="100853" y="196018"/>
                  </a:moveTo>
                  <a:cubicBezTo>
                    <a:pt x="175559" y="180975"/>
                    <a:pt x="246529" y="241146"/>
                    <a:pt x="254000" y="320120"/>
                  </a:cubicBezTo>
                  <a:cubicBezTo>
                    <a:pt x="254000" y="323881"/>
                    <a:pt x="254000" y="327642"/>
                    <a:pt x="254000" y="331402"/>
                  </a:cubicBezTo>
                  <a:cubicBezTo>
                    <a:pt x="254000" y="406616"/>
                    <a:pt x="254000" y="481829"/>
                    <a:pt x="254000" y="557043"/>
                  </a:cubicBezTo>
                  <a:cubicBezTo>
                    <a:pt x="254000" y="557043"/>
                    <a:pt x="254000" y="557043"/>
                    <a:pt x="254000" y="568325"/>
                  </a:cubicBezTo>
                  <a:cubicBezTo>
                    <a:pt x="254000" y="568325"/>
                    <a:pt x="254000" y="568325"/>
                    <a:pt x="0" y="568325"/>
                  </a:cubicBezTo>
                  <a:cubicBezTo>
                    <a:pt x="0" y="564564"/>
                    <a:pt x="0" y="564564"/>
                    <a:pt x="0" y="560804"/>
                  </a:cubicBezTo>
                  <a:cubicBezTo>
                    <a:pt x="0" y="485590"/>
                    <a:pt x="0" y="406616"/>
                    <a:pt x="0" y="327642"/>
                  </a:cubicBezTo>
                  <a:cubicBezTo>
                    <a:pt x="0" y="263710"/>
                    <a:pt x="44823" y="211060"/>
                    <a:pt x="100853" y="196018"/>
                  </a:cubicBezTo>
                  <a:close/>
                  <a:moveTo>
                    <a:pt x="112091" y="0"/>
                  </a:moveTo>
                  <a:cubicBezTo>
                    <a:pt x="115818" y="0"/>
                    <a:pt x="115818" y="0"/>
                    <a:pt x="115818" y="0"/>
                  </a:cubicBezTo>
                  <a:cubicBezTo>
                    <a:pt x="115818" y="0"/>
                    <a:pt x="115818" y="0"/>
                    <a:pt x="138181" y="0"/>
                  </a:cubicBezTo>
                  <a:cubicBezTo>
                    <a:pt x="141909" y="0"/>
                    <a:pt x="149363" y="3762"/>
                    <a:pt x="153090" y="3762"/>
                  </a:cubicBezTo>
                  <a:cubicBezTo>
                    <a:pt x="190362" y="18808"/>
                    <a:pt x="212725" y="60187"/>
                    <a:pt x="205271" y="101566"/>
                  </a:cubicBezTo>
                  <a:cubicBezTo>
                    <a:pt x="197816" y="139183"/>
                    <a:pt x="164272" y="169276"/>
                    <a:pt x="127000" y="169276"/>
                  </a:cubicBezTo>
                  <a:cubicBezTo>
                    <a:pt x="89728" y="173038"/>
                    <a:pt x="56184" y="142944"/>
                    <a:pt x="48729" y="101566"/>
                  </a:cubicBezTo>
                  <a:cubicBezTo>
                    <a:pt x="41275" y="52664"/>
                    <a:pt x="71092" y="7523"/>
                    <a:pt x="112091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AutoShape 13"/>
          <p:cNvSpPr/>
          <p:nvPr/>
        </p:nvSpPr>
        <p:spPr>
          <a:xfrm>
            <a:off x="3678841" y="3411474"/>
            <a:ext cx="630365" cy="630269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4" name="Group 14"/>
          <p:cNvGrpSpPr/>
          <p:nvPr/>
        </p:nvGrpSpPr>
        <p:grpSpPr>
          <a:xfrm>
            <a:off x="3842099" y="3569779"/>
            <a:ext cx="313754" cy="313849"/>
            <a:chOff x="3842099" y="3569779"/>
            <a:chExt cx="313754" cy="313849"/>
          </a:xfrm>
        </p:grpSpPr>
        <p:sp>
          <p:nvSpPr>
            <p:cNvPr id="15" name="Freeform 15"/>
            <p:cNvSpPr/>
            <p:nvPr/>
          </p:nvSpPr>
          <p:spPr>
            <a:xfrm>
              <a:off x="3842099" y="3598926"/>
              <a:ext cx="284702" cy="284702"/>
            </a:xfrm>
            <a:custGeom>
              <a:rect l="l" t="t" r="r" b="b"/>
              <a:pathLst>
                <a:path w="184" h="184">
                  <a:moveTo>
                    <a:pt x="92" y="184"/>
                  </a:moveTo>
                  <a:cubicBezTo>
                    <a:pt x="143" y="184"/>
                    <a:pt x="184" y="143"/>
                    <a:pt x="184" y="92"/>
                  </a:cubicBezTo>
                  <a:cubicBezTo>
                    <a:pt x="184" y="76"/>
                    <a:pt x="180" y="62"/>
                    <a:pt x="173" y="49"/>
                  </a:cubicBezTo>
                  <a:cubicBezTo>
                    <a:pt x="172" y="49"/>
                    <a:pt x="172" y="49"/>
                    <a:pt x="171" y="49"/>
                  </a:cubicBezTo>
                  <a:cubicBezTo>
                    <a:pt x="170" y="49"/>
                    <a:pt x="170" y="49"/>
                    <a:pt x="170" y="49"/>
                  </a:cubicBezTo>
                  <a:cubicBezTo>
                    <a:pt x="158" y="48"/>
                    <a:pt x="158" y="48"/>
                    <a:pt x="158" y="48"/>
                  </a:cubicBezTo>
                  <a:cubicBezTo>
                    <a:pt x="149" y="56"/>
                    <a:pt x="149" y="56"/>
                    <a:pt x="149" y="56"/>
                  </a:cubicBezTo>
                  <a:cubicBezTo>
                    <a:pt x="156" y="67"/>
                    <a:pt x="160" y="79"/>
                    <a:pt x="160" y="92"/>
                  </a:cubicBezTo>
                  <a:cubicBezTo>
                    <a:pt x="160" y="129"/>
                    <a:pt x="129" y="160"/>
                    <a:pt x="92" y="160"/>
                  </a:cubicBezTo>
                  <a:cubicBezTo>
                    <a:pt x="55" y="160"/>
                    <a:pt x="24" y="129"/>
                    <a:pt x="24" y="92"/>
                  </a:cubicBezTo>
                  <a:cubicBezTo>
                    <a:pt x="24" y="55"/>
                    <a:pt x="55" y="24"/>
                    <a:pt x="92" y="24"/>
                  </a:cubicBezTo>
                  <a:cubicBezTo>
                    <a:pt x="105" y="24"/>
                    <a:pt x="117" y="28"/>
                    <a:pt x="128" y="35"/>
                  </a:cubicBezTo>
                  <a:cubicBezTo>
                    <a:pt x="135" y="27"/>
                    <a:pt x="135" y="27"/>
                    <a:pt x="135" y="27"/>
                  </a:cubicBezTo>
                  <a:cubicBezTo>
                    <a:pt x="134" y="14"/>
                    <a:pt x="134" y="14"/>
                    <a:pt x="134" y="14"/>
                  </a:cubicBezTo>
                  <a:cubicBezTo>
                    <a:pt x="134" y="12"/>
                    <a:pt x="134" y="11"/>
                    <a:pt x="134" y="10"/>
                  </a:cubicBezTo>
                  <a:cubicBezTo>
                    <a:pt x="122" y="4"/>
                    <a:pt x="107" y="0"/>
                    <a:pt x="92" y="0"/>
                  </a:cubicBezTo>
                  <a:cubicBezTo>
                    <a:pt x="41" y="0"/>
                    <a:pt x="0" y="41"/>
                    <a:pt x="0" y="92"/>
                  </a:cubicBezTo>
                  <a:cubicBezTo>
                    <a:pt x="0" y="143"/>
                    <a:pt x="41" y="184"/>
                    <a:pt x="92" y="184"/>
                  </a:cubicBezTo>
                  <a:close/>
                  <a:moveTo>
                    <a:pt x="92" y="184"/>
                  </a:moveTo>
                  <a:cubicBezTo>
                    <a:pt x="92" y="184"/>
                    <a:pt x="92" y="184"/>
                    <a:pt x="92" y="18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3914965" y="3671697"/>
              <a:ext cx="139065" cy="139065"/>
            </a:xfrm>
            <a:custGeom>
              <a:rect l="l" t="t" r="r" b="b"/>
              <a:pathLst>
                <a:path w="90" h="90">
                  <a:moveTo>
                    <a:pt x="45" y="21"/>
                  </a:moveTo>
                  <a:cubicBezTo>
                    <a:pt x="46" y="21"/>
                    <a:pt x="46" y="21"/>
                    <a:pt x="47" y="21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58" y="1"/>
                    <a:pt x="52" y="0"/>
                    <a:pt x="45" y="0"/>
                  </a:cubicBezTo>
                  <a:cubicBezTo>
                    <a:pt x="20" y="0"/>
                    <a:pt x="0" y="20"/>
                    <a:pt x="0" y="45"/>
                  </a:cubicBezTo>
                  <a:cubicBezTo>
                    <a:pt x="0" y="70"/>
                    <a:pt x="20" y="90"/>
                    <a:pt x="45" y="90"/>
                  </a:cubicBezTo>
                  <a:cubicBezTo>
                    <a:pt x="70" y="90"/>
                    <a:pt x="90" y="70"/>
                    <a:pt x="90" y="45"/>
                  </a:cubicBezTo>
                  <a:cubicBezTo>
                    <a:pt x="90" y="38"/>
                    <a:pt x="89" y="32"/>
                    <a:pt x="86" y="26"/>
                  </a:cubicBezTo>
                  <a:cubicBezTo>
                    <a:pt x="86" y="26"/>
                    <a:pt x="86" y="26"/>
                    <a:pt x="86" y="26"/>
                  </a:cubicBezTo>
                  <a:cubicBezTo>
                    <a:pt x="69" y="43"/>
                    <a:pt x="69" y="43"/>
                    <a:pt x="69" y="43"/>
                  </a:cubicBezTo>
                  <a:cubicBezTo>
                    <a:pt x="69" y="44"/>
                    <a:pt x="69" y="44"/>
                    <a:pt x="69" y="45"/>
                  </a:cubicBezTo>
                  <a:cubicBezTo>
                    <a:pt x="69" y="58"/>
                    <a:pt x="58" y="69"/>
                    <a:pt x="45" y="69"/>
                  </a:cubicBezTo>
                  <a:cubicBezTo>
                    <a:pt x="32" y="69"/>
                    <a:pt x="21" y="58"/>
                    <a:pt x="21" y="45"/>
                  </a:cubicBezTo>
                  <a:cubicBezTo>
                    <a:pt x="21" y="32"/>
                    <a:pt x="32" y="21"/>
                    <a:pt x="45" y="21"/>
                  </a:cubicBezTo>
                  <a:close/>
                  <a:moveTo>
                    <a:pt x="45" y="21"/>
                  </a:moveTo>
                  <a:cubicBezTo>
                    <a:pt x="45" y="21"/>
                    <a:pt x="45" y="21"/>
                    <a:pt x="45" y="21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3998309" y="3569779"/>
              <a:ext cx="157544" cy="157544"/>
            </a:xfrm>
            <a:custGeom>
              <a:rect l="l" t="t" r="r" b="b"/>
              <a:pathLst>
                <a:path w="102" h="102">
                  <a:moveTo>
                    <a:pt x="86" y="28"/>
                  </a:moveTo>
                  <a:cubicBezTo>
                    <a:pt x="91" y="23"/>
                    <a:pt x="91" y="23"/>
                    <a:pt x="91" y="23"/>
                  </a:cubicBezTo>
                  <a:cubicBezTo>
                    <a:pt x="93" y="20"/>
                    <a:pt x="93" y="17"/>
                    <a:pt x="91" y="14"/>
                  </a:cubicBezTo>
                  <a:cubicBezTo>
                    <a:pt x="87" y="11"/>
                    <a:pt x="87" y="11"/>
                    <a:pt x="87" y="11"/>
                  </a:cubicBezTo>
                  <a:cubicBezTo>
                    <a:pt x="86" y="10"/>
                    <a:pt x="85" y="9"/>
                    <a:pt x="83" y="9"/>
                  </a:cubicBezTo>
                  <a:cubicBezTo>
                    <a:pt x="82" y="9"/>
                    <a:pt x="80" y="10"/>
                    <a:pt x="79" y="11"/>
                  </a:cubicBezTo>
                  <a:cubicBezTo>
                    <a:pt x="74" y="17"/>
                    <a:pt x="74" y="17"/>
                    <a:pt x="74" y="17"/>
                  </a:cubicBezTo>
                  <a:cubicBezTo>
                    <a:pt x="72" y="2"/>
                    <a:pt x="72" y="2"/>
                    <a:pt x="72" y="2"/>
                  </a:cubicBezTo>
                  <a:cubicBezTo>
                    <a:pt x="72" y="0"/>
                    <a:pt x="71" y="0"/>
                    <a:pt x="70" y="0"/>
                  </a:cubicBezTo>
                  <a:cubicBezTo>
                    <a:pt x="70" y="0"/>
                    <a:pt x="69" y="0"/>
                    <a:pt x="69" y="0"/>
                  </a:cubicBezTo>
                  <a:cubicBezTo>
                    <a:pt x="47" y="23"/>
                    <a:pt x="47" y="23"/>
                    <a:pt x="47" y="23"/>
                  </a:cubicBezTo>
                  <a:cubicBezTo>
                    <a:pt x="45" y="25"/>
                    <a:pt x="44" y="28"/>
                    <a:pt x="44" y="30"/>
                  </a:cubicBezTo>
                  <a:cubicBezTo>
                    <a:pt x="44" y="31"/>
                    <a:pt x="44" y="31"/>
                    <a:pt x="44" y="31"/>
                  </a:cubicBezTo>
                  <a:cubicBezTo>
                    <a:pt x="45" y="45"/>
                    <a:pt x="45" y="45"/>
                    <a:pt x="45" y="45"/>
                  </a:cubicBezTo>
                  <a:cubicBezTo>
                    <a:pt x="37" y="53"/>
                    <a:pt x="37" y="53"/>
                    <a:pt x="37" y="53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8" y="82"/>
                    <a:pt x="8" y="82"/>
                    <a:pt x="8" y="82"/>
                  </a:cubicBezTo>
                  <a:cubicBezTo>
                    <a:pt x="2" y="89"/>
                    <a:pt x="2" y="89"/>
                    <a:pt x="2" y="89"/>
                  </a:cubicBezTo>
                  <a:cubicBezTo>
                    <a:pt x="1" y="90"/>
                    <a:pt x="0" y="91"/>
                    <a:pt x="0" y="92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0"/>
                    <a:pt x="2" y="102"/>
                    <a:pt x="5" y="102"/>
                  </a:cubicBezTo>
                  <a:cubicBezTo>
                    <a:pt x="5" y="102"/>
                    <a:pt x="5" y="102"/>
                    <a:pt x="5" y="102"/>
                  </a:cubicBezTo>
                  <a:cubicBezTo>
                    <a:pt x="10" y="102"/>
                    <a:pt x="10" y="102"/>
                    <a:pt x="10" y="102"/>
                  </a:cubicBezTo>
                  <a:cubicBezTo>
                    <a:pt x="11" y="102"/>
                    <a:pt x="12" y="101"/>
                    <a:pt x="13" y="100"/>
                  </a:cubicBezTo>
                  <a:cubicBezTo>
                    <a:pt x="57" y="56"/>
                    <a:pt x="57" y="56"/>
                    <a:pt x="57" y="56"/>
                  </a:cubicBezTo>
                  <a:cubicBezTo>
                    <a:pt x="70" y="57"/>
                    <a:pt x="70" y="57"/>
                    <a:pt x="70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4" y="57"/>
                    <a:pt x="77" y="56"/>
                    <a:pt x="78" y="54"/>
                  </a:cubicBezTo>
                  <a:cubicBezTo>
                    <a:pt x="101" y="32"/>
                    <a:pt x="101" y="32"/>
                    <a:pt x="101" y="32"/>
                  </a:cubicBezTo>
                  <a:cubicBezTo>
                    <a:pt x="102" y="31"/>
                    <a:pt x="101" y="29"/>
                    <a:pt x="100" y="29"/>
                  </a:cubicBezTo>
                  <a:lnTo>
                    <a:pt x="86" y="28"/>
                  </a:lnTo>
                  <a:close/>
                  <a:moveTo>
                    <a:pt x="86" y="28"/>
                  </a:moveTo>
                  <a:cubicBezTo>
                    <a:pt x="86" y="28"/>
                    <a:pt x="86" y="28"/>
                    <a:pt x="86" y="2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8" name="Freeform 18"/>
          <p:cNvSpPr/>
          <p:nvPr/>
        </p:nvSpPr>
        <p:spPr>
          <a:xfrm rot="16200000" flipH="1">
            <a:off x="7464743" y="-536734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 rot="16200000" flipH="1">
            <a:off x="4751927" y="2176082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 rot="5400000">
            <a:off x="10177558" y="2176082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5650706" y="2152763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2" name="Freeform 22"/>
          <p:cNvSpPr/>
          <p:nvPr/>
        </p:nvSpPr>
        <p:spPr>
          <a:xfrm rot="16200000" flipH="1">
            <a:off x="7464743" y="766953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4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 rot="16200000" flipH="1">
            <a:off x="4751927" y="3479768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 rot="5400000">
            <a:off x="10177558" y="3479768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5650706" y="3472386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6" name="Freeform 26"/>
          <p:cNvSpPr/>
          <p:nvPr/>
        </p:nvSpPr>
        <p:spPr>
          <a:xfrm rot="16200000" flipH="1">
            <a:off x="7464743" y="2070735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Freeform 27"/>
          <p:cNvSpPr/>
          <p:nvPr/>
        </p:nvSpPr>
        <p:spPr>
          <a:xfrm rot="16200000" flipH="1">
            <a:off x="4751927" y="4783550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 rot="5400000">
            <a:off x="10177558" y="4783550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5650706" y="4802600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0" name="Freeform 30"/>
          <p:cNvSpPr/>
          <p:nvPr/>
        </p:nvSpPr>
        <p:spPr>
          <a:xfrm>
            <a:off x="1877711" y="3429001"/>
            <a:ext cx="725805" cy="725805"/>
          </a:xfrm>
          <a:custGeom>
            <a:rect l="l" t="t" r="r" b="b"/>
            <a:pathLst>
              <a:path w="442" h="445">
                <a:moveTo>
                  <a:pt x="70" y="400"/>
                </a:moveTo>
                <a:lnTo>
                  <a:pt x="70" y="400"/>
                </a:lnTo>
                <a:cubicBezTo>
                  <a:pt x="70" y="426"/>
                  <a:pt x="98" y="444"/>
                  <a:pt x="124" y="444"/>
                </a:cubicBezTo>
                <a:cubicBezTo>
                  <a:pt x="151" y="444"/>
                  <a:pt x="168" y="426"/>
                  <a:pt x="168" y="400"/>
                </a:cubicBezTo>
                <a:cubicBezTo>
                  <a:pt x="168" y="373"/>
                  <a:pt x="151" y="346"/>
                  <a:pt x="124" y="346"/>
                </a:cubicBezTo>
                <a:cubicBezTo>
                  <a:pt x="98" y="346"/>
                  <a:pt x="70" y="373"/>
                  <a:pt x="70" y="400"/>
                </a:cubicBezTo>
                <a:close/>
                <a:moveTo>
                  <a:pt x="319" y="400"/>
                </a:moveTo>
                <a:lnTo>
                  <a:pt x="319" y="400"/>
                </a:lnTo>
                <a:cubicBezTo>
                  <a:pt x="319" y="426"/>
                  <a:pt x="345" y="444"/>
                  <a:pt x="372" y="444"/>
                </a:cubicBezTo>
                <a:cubicBezTo>
                  <a:pt x="399" y="444"/>
                  <a:pt x="417" y="426"/>
                  <a:pt x="417" y="400"/>
                </a:cubicBezTo>
                <a:cubicBezTo>
                  <a:pt x="417" y="373"/>
                  <a:pt x="399" y="346"/>
                  <a:pt x="372" y="346"/>
                </a:cubicBezTo>
                <a:cubicBezTo>
                  <a:pt x="345" y="346"/>
                  <a:pt x="319" y="373"/>
                  <a:pt x="319" y="400"/>
                </a:cubicBezTo>
                <a:close/>
                <a:moveTo>
                  <a:pt x="159" y="284"/>
                </a:moveTo>
                <a:lnTo>
                  <a:pt x="159" y="284"/>
                </a:lnTo>
                <a:cubicBezTo>
                  <a:pt x="434" y="204"/>
                  <a:pt x="434" y="204"/>
                  <a:pt x="434" y="204"/>
                </a:cubicBezTo>
                <a:cubicBezTo>
                  <a:pt x="443" y="204"/>
                  <a:pt x="443" y="195"/>
                  <a:pt x="443" y="187"/>
                </a:cubicBezTo>
                <a:cubicBezTo>
                  <a:pt x="443" y="54"/>
                  <a:pt x="443" y="54"/>
                  <a:pt x="443" y="54"/>
                </a:cubicBezTo>
                <a:cubicBezTo>
                  <a:pt x="98" y="54"/>
                  <a:pt x="98" y="54"/>
                  <a:pt x="98" y="54"/>
                </a:cubicBezTo>
                <a:cubicBezTo>
                  <a:pt x="98" y="10"/>
                  <a:pt x="98" y="10"/>
                  <a:pt x="98" y="10"/>
                </a:cubicBezTo>
                <a:lnTo>
                  <a:pt x="89" y="0"/>
                </a:lnTo>
                <a:cubicBezTo>
                  <a:pt x="9" y="0"/>
                  <a:pt x="9" y="0"/>
                  <a:pt x="9" y="0"/>
                </a:cubicBezTo>
                <a:cubicBezTo>
                  <a:pt x="0" y="0"/>
                  <a:pt x="0" y="10"/>
                  <a:pt x="0" y="10"/>
                </a:cubicBezTo>
                <a:cubicBezTo>
                  <a:pt x="0" y="54"/>
                  <a:pt x="0" y="54"/>
                  <a:pt x="0" y="54"/>
                </a:cubicBezTo>
                <a:cubicBezTo>
                  <a:pt x="45" y="54"/>
                  <a:pt x="45" y="54"/>
                  <a:pt x="45" y="54"/>
                </a:cubicBezTo>
                <a:cubicBezTo>
                  <a:pt x="98" y="275"/>
                  <a:pt x="98" y="275"/>
                  <a:pt x="98" y="275"/>
                </a:cubicBezTo>
                <a:cubicBezTo>
                  <a:pt x="98" y="302"/>
                  <a:pt x="98" y="302"/>
                  <a:pt x="98" y="302"/>
                </a:cubicBezTo>
                <a:cubicBezTo>
                  <a:pt x="98" y="338"/>
                  <a:pt x="98" y="338"/>
                  <a:pt x="98" y="338"/>
                </a:cubicBezTo>
                <a:cubicBezTo>
                  <a:pt x="98" y="346"/>
                  <a:pt x="106" y="346"/>
                  <a:pt x="106" y="346"/>
                </a:cubicBezTo>
                <a:cubicBezTo>
                  <a:pt x="124" y="346"/>
                  <a:pt x="124" y="346"/>
                  <a:pt x="124" y="346"/>
                </a:cubicBezTo>
                <a:cubicBezTo>
                  <a:pt x="372" y="346"/>
                  <a:pt x="372" y="346"/>
                  <a:pt x="372" y="346"/>
                </a:cubicBezTo>
                <a:cubicBezTo>
                  <a:pt x="434" y="346"/>
                  <a:pt x="434" y="346"/>
                  <a:pt x="434" y="346"/>
                </a:cubicBezTo>
                <a:cubicBezTo>
                  <a:pt x="443" y="346"/>
                  <a:pt x="443" y="346"/>
                  <a:pt x="443" y="338"/>
                </a:cubicBezTo>
                <a:cubicBezTo>
                  <a:pt x="443" y="302"/>
                  <a:pt x="443" y="302"/>
                  <a:pt x="443" y="302"/>
                </a:cubicBezTo>
                <a:cubicBezTo>
                  <a:pt x="168" y="302"/>
                  <a:pt x="168" y="302"/>
                  <a:pt x="168" y="302"/>
                </a:cubicBezTo>
                <a:cubicBezTo>
                  <a:pt x="133" y="302"/>
                  <a:pt x="133" y="284"/>
                  <a:pt x="159" y="284"/>
                </a:cubicBezTo>
                <a:close/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342361" y="1913983"/>
            <a:ext cx="4203080" cy="1017878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分析汽车市场的营销环境，了解市场现状和未来趋势。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6329284" y="3234910"/>
            <a:ext cx="4203080" cy="1017878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探讨汽车企业在市场营销环境中所面临的挑战和机遇。</a:t>
            </a:r>
            <a:endParaRPr lang="en-US" sz="1100"/>
          </a:p>
        </p:txBody>
      </p:sp>
      <p:sp>
        <p:nvSpPr>
          <p:cNvPr id="33" name="AutoShape 33"/>
          <p:cNvSpPr/>
          <p:nvPr/>
        </p:nvSpPr>
        <p:spPr>
          <a:xfrm>
            <a:off x="6329284" y="4521452"/>
            <a:ext cx="4203080" cy="1017878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为汽车企业制定有效的市场营销策略提供参考。</a:t>
            </a:r>
            <a:endParaRPr lang="en-US" sz="1100"/>
          </a:p>
        </p:txBody>
      </p:sp>
      <p:grpSp>
        <p:nvGrpSpPr>
          <p:cNvPr id="34" name="Group 3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5" name="AutoShape 3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TextBox 5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10750"/>
            <a:ext cx="2553871" cy="131513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87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汽车市场的宏观环境分析，包括政治、经济、社会、技术等方面。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8888726" y="1610750"/>
            <a:ext cx="2569478" cy="137756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汽车企业的内部环境分析，包括资源、能力、文化等。</a:t>
            </a:r>
            <a:endParaRPr lang="en-US" sz="1100"/>
          </a:p>
        </p:txBody>
      </p:sp>
      <p:grpSp>
        <p:nvGrpSpPr>
          <p:cNvPr id="4" name="Group 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" name="AutoShape 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TextBox 2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  <p:sp>
        <p:nvSpPr>
          <p:cNvPr id="26" name="AutoShape 26"/>
          <p:cNvSpPr/>
          <p:nvPr/>
        </p:nvSpPr>
        <p:spPr>
          <a:xfrm>
            <a:off x="1556971" y="4386298"/>
            <a:ext cx="2552700" cy="144029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汽车市场的竞争环境分析，包括竞争对手、市场份额、消费者需求等。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8049592" y="4406623"/>
            <a:ext cx="2552700" cy="141997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基于以上分析，提出汽车企业的市场营销策略建议。</a:t>
            </a:r>
            <a:endParaRPr lang="en-US" sz="1100"/>
          </a:p>
        </p:txBody>
      </p: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2134" r="12134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30" name="Group 30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31" name="AutoShape 31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" name="Group 33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34" name="AutoShape 34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" name="Group 36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37" name="AutoShape 37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9" name="Group 39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40" name="AutoShape 40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宏观市场营销环境分析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695570" y="1775671"/>
            <a:ext cx="3353958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政治稳定性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政治稳定是汽车市场营销的重要前提，政治动荡可能导致市场需求的波动和营销策略的调整。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489344" y="1899496"/>
            <a:ext cx="3368604" cy="685800"/>
          </a:xfrm>
          <a:prstGeom prst="rect">
            <a:avLst/>
          </a:prstGeom>
        </p:spPr>
        <p:txBody>
          <a:bodyPr vert="horz" wrap="square" lIns="0" tIns="0" rIns="0" bIns="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法律法规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汽车市场营销需遵守相关法律法规，如产品安全法规、环保法规、消费者权益保护法等，法律法规的变化对市场营销策略产生直接影响。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244774" y="1751287"/>
            <a:ext cx="3353753" cy="933450"/>
          </a:xfrm>
          <a:prstGeom prst="rect">
            <a:avLst/>
          </a:prstGeom>
        </p:spPr>
        <p:txBody>
          <a:bodyPr vert="horz" wrap="square" lIns="0" tIns="0" rIns="0" bIns="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贸易政策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贸易政策的变化对汽车进出口市场产生重大影响，如关税调整、贸易壁垒等。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政治法律环境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消费者信心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消费者信心是影响汽车消费的重要因素，消费者对未来经济前景的预期和信心水平将影响购车决策。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金融市场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金融市场的波动对汽车市场营销产生影响，如利率变化、汇率波动等，将影响汽车企业的融资成本和出口竞争力。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经济增长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经济增长水平直接影响汽车市场的需求和消费能力，经济增长较快的地区通常汽车市场也较为活跃。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经济环境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659243" y="3119345"/>
            <a:ext cx="5783287" cy="1160526"/>
            <a:chOff x="5659243" y="3119345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659243" y="3119345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生活方式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659243" y="3577688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消费者的生活方式和价值观对汽车消费产生影响，如追求环保、节能、智能化的生活方式将促进新能源汽车市场的发展。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659243" y="4772000"/>
            <a:ext cx="5783287" cy="1160526"/>
            <a:chOff x="5659243" y="4772000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659243" y="477200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文化传统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659243" y="5230343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文化传统对汽车市场营销策略的制定产生影响，如不同地区的审美观念、消费习惯等。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482093" y="4861535"/>
            <a:ext cx="810236" cy="810236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659243" y="1470704"/>
            <a:ext cx="5783287" cy="1160526"/>
            <a:chOff x="5659243" y="1470704"/>
            <a:chExt cx="5783287" cy="1160526"/>
          </a:xfrm>
        </p:grpSpPr>
        <p:sp>
          <p:nvSpPr>
            <p:cNvPr id="10" name="TextBox 10"/>
            <p:cNvSpPr txBox="1"/>
            <p:nvPr/>
          </p:nvSpPr>
          <p:spPr>
            <a:xfrm>
              <a:off x="5659243" y="14707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人口结构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59243" y="19290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人口结构的变化对汽车市场需求产生影响，如人口老龄化可能导致对小型、节能、安全性能高的汽车需求增加。</a:t>
              </a:r>
            </a:p>
          </p:txBody>
        </p:sp>
      </p:grpSp>
      <p:sp>
        <p:nvSpPr>
          <p:cNvPr id="12" name="Freeform 12"/>
          <p:cNvSpPr/>
          <p:nvPr/>
        </p:nvSpPr>
        <p:spPr>
          <a:xfrm>
            <a:off x="4610240" y="4989683"/>
            <a:ext cx="553940" cy="553940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482093" y="3221072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482093" y="156013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666510" y="1762961"/>
            <a:ext cx="405314" cy="405314"/>
          </a:xfrm>
          <a:custGeom>
            <a:rect l="l" t="t" r="r" b="b"/>
            <a:pathLst>
              <a:path w="304800" h="304800">
                <a:moveTo>
                  <a:pt x="173841" y="122930"/>
                </a:moveTo>
                <a:cubicBezTo>
                  <a:pt x="179718" y="102937"/>
                  <a:pt x="177232" y="81020"/>
                  <a:pt x="166392" y="62665"/>
                </a:cubicBezTo>
                <a:cubicBezTo>
                  <a:pt x="166630" y="62998"/>
                  <a:pt x="62770" y="167697"/>
                  <a:pt x="62027" y="167040"/>
                </a:cubicBezTo>
                <a:cubicBezTo>
                  <a:pt x="80077" y="177698"/>
                  <a:pt x="101994" y="180699"/>
                  <a:pt x="121720" y="175193"/>
                </a:cubicBezTo>
                <a:cubicBezTo>
                  <a:pt x="121577" y="174689"/>
                  <a:pt x="173422" y="122853"/>
                  <a:pt x="173841" y="122930"/>
                </a:cubicBezTo>
                <a:close/>
                <a:moveTo>
                  <a:pt x="155315" y="45968"/>
                </a:moveTo>
                <a:cubicBezTo>
                  <a:pt x="141322" y="32175"/>
                  <a:pt x="121301" y="22822"/>
                  <a:pt x="100127" y="22822"/>
                </a:cubicBezTo>
                <a:cubicBezTo>
                  <a:pt x="57331" y="22822"/>
                  <a:pt x="22631" y="57607"/>
                  <a:pt x="22631" y="100508"/>
                </a:cubicBezTo>
                <a:cubicBezTo>
                  <a:pt x="22631" y="121444"/>
                  <a:pt x="32156" y="141713"/>
                  <a:pt x="45587" y="155686"/>
                </a:cubicBezTo>
                <a:cubicBezTo>
                  <a:pt x="45615" y="155686"/>
                  <a:pt x="154657" y="46863"/>
                  <a:pt x="155315" y="45968"/>
                </a:cubicBezTo>
                <a:close/>
                <a:moveTo>
                  <a:pt x="264909" y="252089"/>
                </a:moveTo>
                <a:cubicBezTo>
                  <a:pt x="264909" y="252089"/>
                  <a:pt x="267443" y="230200"/>
                  <a:pt x="261128" y="223885"/>
                </a:cubicBezTo>
                <a:cubicBezTo>
                  <a:pt x="260709" y="223466"/>
                  <a:pt x="188300" y="135065"/>
                  <a:pt x="188300" y="135065"/>
                </a:cubicBezTo>
                <a:lnTo>
                  <a:pt x="134417" y="188947"/>
                </a:lnTo>
                <a:lnTo>
                  <a:pt x="222818" y="262185"/>
                </a:lnTo>
                <a:cubicBezTo>
                  <a:pt x="228714" y="268919"/>
                  <a:pt x="251441" y="265557"/>
                  <a:pt x="251441" y="265557"/>
                </a:cubicBezTo>
                <a:lnTo>
                  <a:pt x="269538" y="281978"/>
                </a:lnTo>
                <a:lnTo>
                  <a:pt x="282169" y="269348"/>
                </a:lnTo>
                <a:lnTo>
                  <a:pt x="264909" y="2520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4678702" y="3406734"/>
            <a:ext cx="424244" cy="424244"/>
          </a:xfrm>
          <a:custGeom>
            <a:rect l="l" t="t" r="r" b="b"/>
            <a:pathLst>
              <a:path w="304800" h="304800">
                <a:moveTo>
                  <a:pt x="167640" y="106680"/>
                </a:moveTo>
                <a:lnTo>
                  <a:pt x="189586" y="139598"/>
                </a:lnTo>
                <a:cubicBezTo>
                  <a:pt x="194310" y="146761"/>
                  <a:pt x="204978" y="152400"/>
                  <a:pt x="213512" y="152400"/>
                </a:cubicBezTo>
                <a:lnTo>
                  <a:pt x="259080" y="152400"/>
                </a:lnTo>
                <a:lnTo>
                  <a:pt x="259080" y="121920"/>
                </a:lnTo>
                <a:lnTo>
                  <a:pt x="213360" y="121920"/>
                </a:lnTo>
                <a:lnTo>
                  <a:pt x="191414" y="89002"/>
                </a:lnTo>
                <a:cubicBezTo>
                  <a:pt x="185452" y="80686"/>
                  <a:pt x="178394" y="73628"/>
                  <a:pt x="170345" y="67847"/>
                </a:cubicBezTo>
                <a:lnTo>
                  <a:pt x="170069" y="67666"/>
                </a:lnTo>
                <a:lnTo>
                  <a:pt x="149952" y="54254"/>
                </a:lnTo>
                <a:cubicBezTo>
                  <a:pt x="146104" y="51911"/>
                  <a:pt x="141446" y="50521"/>
                  <a:pt x="136465" y="50521"/>
                </a:cubicBezTo>
                <a:cubicBezTo>
                  <a:pt x="131912" y="50521"/>
                  <a:pt x="127635" y="51683"/>
                  <a:pt x="123911" y="53721"/>
                </a:cubicBezTo>
                <a:lnTo>
                  <a:pt x="124044" y="53654"/>
                </a:lnTo>
                <a:lnTo>
                  <a:pt x="60950" y="91450"/>
                </a:lnTo>
                <a:lnTo>
                  <a:pt x="60950" y="167650"/>
                </a:lnTo>
                <a:lnTo>
                  <a:pt x="91430" y="167650"/>
                </a:lnTo>
                <a:lnTo>
                  <a:pt x="91430" y="106690"/>
                </a:lnTo>
                <a:lnTo>
                  <a:pt x="121910" y="91450"/>
                </a:lnTo>
                <a:lnTo>
                  <a:pt x="76190" y="304810"/>
                </a:lnTo>
                <a:lnTo>
                  <a:pt x="106670" y="304810"/>
                </a:lnTo>
                <a:lnTo>
                  <a:pt x="142484" y="188224"/>
                </a:lnTo>
                <a:lnTo>
                  <a:pt x="167630" y="213370"/>
                </a:lnTo>
                <a:lnTo>
                  <a:pt x="167630" y="304810"/>
                </a:lnTo>
                <a:lnTo>
                  <a:pt x="198110" y="304810"/>
                </a:lnTo>
                <a:lnTo>
                  <a:pt x="198110" y="182890"/>
                </a:lnTo>
                <a:lnTo>
                  <a:pt x="156962" y="141742"/>
                </a:lnTo>
                <a:lnTo>
                  <a:pt x="167630" y="106690"/>
                </a:lnTo>
                <a:close/>
                <a:moveTo>
                  <a:pt x="182880" y="60960"/>
                </a:moveTo>
                <a:cubicBezTo>
                  <a:pt x="199711" y="60960"/>
                  <a:pt x="213360" y="47311"/>
                  <a:pt x="213360" y="30480"/>
                </a:cubicBezTo>
                <a:cubicBezTo>
                  <a:pt x="213360" y="13649"/>
                  <a:pt x="199711" y="0"/>
                  <a:pt x="182880" y="0"/>
                </a:cubicBezTo>
                <a:lnTo>
                  <a:pt x="182880" y="0"/>
                </a:lnTo>
                <a:cubicBezTo>
                  <a:pt x="166049" y="0"/>
                  <a:pt x="152400" y="13649"/>
                  <a:pt x="152400" y="30480"/>
                </a:cubicBezTo>
                <a:cubicBezTo>
                  <a:pt x="152400" y="47311"/>
                  <a:pt x="166049" y="60960"/>
                  <a:pt x="182880" y="60960"/>
                </a:cubicBezTo>
                <a:lnTo>
                  <a:pt x="18288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70539" y="2236546"/>
            <a:ext cx="2648574" cy="2933980"/>
          </a:xfrm>
          <a:custGeom>
            <a:rect l="l" t="t" r="r" b="b"/>
            <a:pathLst>
              <a:path w="1905000" h="1905000">
                <a:moveTo>
                  <a:pt x="0" y="952500"/>
                </a:moveTo>
                <a:lnTo>
                  <a:pt x="476250" y="190500"/>
                </a:lnTo>
                <a:lnTo>
                  <a:pt x="1428750" y="190500"/>
                </a:lnTo>
                <a:lnTo>
                  <a:pt x="1905000" y="952500"/>
                </a:lnTo>
                <a:lnTo>
                  <a:pt x="1428750" y="1714500"/>
                </a:lnTo>
                <a:lnTo>
                  <a:pt x="476250" y="17145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  <a:ln w="762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655515" y="3001353"/>
            <a:ext cx="1278622" cy="119519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社会文化环境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新技术的发展为汽车市场营销带来新的机遇和挑战，如智能化、电动化、网联化等技术的发展将推动汽车产业的转型升级。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新技术发展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环保要求的提高将促进汽车企业加大新能源汽车的研发和推广力度，以满足日益严格的环保法规。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环保要求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制造技术的改进将提高汽车的生产效率和质量水平，降低成本，提升市场竞争力。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制造技术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27271" r="27271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技术环境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微观市场营销环境分析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企业的内部环境包括其文化、价值观、使命和愿景，这些因素影响着企业的营销策略和决策。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企业文化和价值观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企业的组织结构、管理层对市场的理解以及对营销的支持程度，都会影响营销活动的执行和效果。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组织结构和管理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企业的资金、技术、人才等资源，以及研发、生产、销售等能力，决定了其在市场中的竞争地位。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资源和能力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企业内部环境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2476" r="12476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供应商的价格策略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供应商的价格策略对企业的成本控制和盈利能力有重要影响。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供应商的数量和规模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供应商的数量和规模影响着企业的采购成本和供应链的稳定性。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供应商的合作意愿和能力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供应商的合作意愿、技术水平和服务质量，直接影响企业的产品质量和交货期。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供应商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营销中介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中间商的类型和服务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中间商如批发商、零售商等，他们的类型和服务质量影响着产品的分销效率和消费者满意度。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中间商的合作关系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企业与中间商的合作关系，包括合作期限、合作条件等，影响着产品的市场覆盖率和销售稳定性。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顾客的需求和偏好是企业制定营销策略的基础，了解顾客需求有助于企业提供更符合市场需求的产品和服务。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顾客需求和偏好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研究顾客的购买行为和决策过程，有助于企业制定更有效的营销策略和销售技巧。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顾客购买行为和决策过程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顾客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竞争者的数量和实力决定了市场的竞争程度，影响着企业的市场份额和盈利能力。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竞争者的营销策略和动态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关注竞争者的营销策略和动态，有助于企业及时调整自身的营销策略以应对市场竞争。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竞争者的数量和实力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竞争者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https://d.book118.com/788030140014006036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93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2024-09-15T05:38:17.948</cp:lastPrinted>
  <dcterms:created xsi:type="dcterms:W3CDTF">2024-09-14T21:38:17Z</dcterms:created>
  <dcterms:modified xsi:type="dcterms:W3CDTF">2024-09-14T21:38:20Z</dcterms:modified>
</cp:coreProperties>
</file>