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7CB054-C8D2-44E1-A280-21681F601D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A77F4E-31F8-4B07-80E9-A21445CAAB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DD2BB4-12E8-4904-9C5F-30CAC1B480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888DD16-10E9-4349-8107-4BA1AD82B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F9A9D6-C7E1-4E15-8378-BEF81707D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A019EB7-B97D-4FF7-8398-827D51F9A1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F463C0-2581-41C3-9E90-D5A5524AE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539F10-3010-4A7C-A28D-6BF977A90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8AA680-24FA-4869-9840-03022AEF39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C0A80A-291C-40F1-80D2-5BD6DE220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882428-F01C-4F39-9FE4-A33E99B9AD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2829721" y="2606765"/>
            <a:ext cx="6532559" cy="1421928"/>
          </a:xfrm>
        </p:spPr>
        <p:txBody>
          <a:bodyPr wrap="none" anchor="t">
            <a:spAutoFit/>
          </a:bodyPr>
          <a:lstStyle>
            <a:lvl1pPr algn="ctr">
              <a:defRPr sz="9600" b="1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4560965" y="4178609"/>
            <a:ext cx="3070071" cy="397032"/>
          </a:xfrm>
        </p:spPr>
        <p:txBody>
          <a:bodyPr wrap="none">
            <a:spAutoFit/>
          </a:bodyPr>
          <a:lstStyle>
            <a:lvl1pPr marL="0" indent="0" algn="ctr">
              <a:buNone/>
              <a:defRPr sz="2200" b="0" i="0" spc="300">
                <a:solidFill>
                  <a:schemeClr val="bg1"/>
                </a:solidFill>
                <a:latin typeface="+mj-ea"/>
                <a:ea typeface="+mj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4176242" y="1627639"/>
            <a:ext cx="3839514" cy="840230"/>
          </a:xfrm>
        </p:spPr>
        <p:txBody>
          <a:bodyPr wrap="none" anchor="b">
            <a:spAutoFit/>
          </a:bodyPr>
          <a:lstStyle>
            <a:lvl1pPr marL="0" indent="0" algn="ctr">
              <a:buNone/>
              <a:defRPr sz="5400" b="0" i="0" spc="300">
                <a:solidFill>
                  <a:schemeClr val="bg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3610012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上肢损伤的护理\n## 1.上肢损伤概述及原因分析\n### 1.1上肢损伤的定义与分类\n### 1.2上肢损伤的常见原因\n### 1.3上肢损伤的临床症状\n## 2.上肢损伤的诊断与评估\n### 2.1上肢损伤的诊断方法\n### 2.2上肢损伤的严重程度评估\n### 2.3上肢损伤的影像学检查\n## 3.上肢损伤的急救与处理\n### 3.1上肢损伤的急救原则\n### 3.2上肢损伤的处理方法\n### 3.3上肢损伤的术后护理\n## 4.上肢损伤的康复治疗与功能锻炼\n### 4.1上肢损伤的康复治疗方法\n### 4.2上肢损伤的功能锻炼原则\n### 4.3上肢损伤的康复护理指导\n## 5.上肢损伤的心理护理与健康教育\n### 5.1上肢损伤的心理护理策略\n### 5.2上肢损伤的健康教育内容\n### 5.3上肢损伤的护理沟通技巧\n## 6.上肢损伤的案例分析\n### 6.1上肢损伤的典型案例介绍\n### 6.2上肢损伤的护理经验总结\n### 6.3上肢损伤的预防措施与建议\n&quot;,&quot;templateId&quot;:&quot;4wo77tdatif1zkf5up7jagxk9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499" y="2606765"/>
            <a:ext cx="11055350" cy="1409700"/>
          </a:xfrm>
        </p:spPr>
        <p:txBody>
          <a:bodyPr vert="horz" wrap="square" lIns="91440" tIns="45720" rIns="91440" bIns="45720" anchor="t">
            <a:spAutoFit/>
          </a:bodyPr>
          <a:lstStyle/>
          <a:p>
            <a:r>
              <a:rPr lang="zh-CN"/>
              <a:t>上肢损伤的护理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2695577" y="1991619"/>
            <a:ext cx="6800850" cy="476250"/>
          </a:xfrm>
        </p:spPr>
        <p:txBody>
          <a:bodyPr/>
          <a:lstStyle/>
          <a:p>
            <a:pPr>
              <a:buFont typeface="Arial" pitchFamily="34" charset="0"/>
              <a:buNone/>
            </a:pPr>
            <a:r>
              <a:rPr lang="en-US" sz="2800"/>
              <a:t>TENCENT DOCS SMART CREATE</a:t>
            </a:r>
            <a:endParaRPr/>
          </a:p>
        </p:txBody>
      </p:sp>
      <p:sp>
        <p:nvSpPr>
          <p:cNvPr id="4" name="文本占位符 20"/>
          <p:cNvSpPr txBox="1"/>
          <p:nvPr/>
        </p:nvSpPr>
        <p:spPr>
          <a:xfrm>
            <a:off x="571499" y="6171840"/>
            <a:ext cx="1844479" cy="33509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n-lt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n-lt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136120" y="6170237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2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23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124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上肢损伤概述及原因分析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9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9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骨折：包括开放性骨折和闭合性骨折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肌肉损伤：包括肌肉拉伤、撕裂伤等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关节损伤：包括关节脱位、半脱位、骨折脱位等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韧带损伤：包括韧带拉伤、撕裂伤等</a:t>
                </a:r>
                <a:endParaRPr/>
              </a:p>
            </p:txBody>
          </p:sp>
          <p:sp>
            <p:nvSpPr>
              <p:cNvPr id="19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上肢损伤是指上肢骨骼、肌肉、关节、韧带等组织结构的损伤</a:t>
                </a:r>
                <a:endParaRPr/>
              </a:p>
            </p:txBody>
          </p:sp>
          <p:sp>
            <p:nvSpPr>
              <p:cNvPr id="20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20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20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根据损伤部位：肩关节损伤、肘关节损伤、腕关节损伤、手指损伤等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根据损伤程度：轻度损伤、中度损伤、重度损伤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根据损伤类型：急性损伤、慢性损伤</a:t>
                </a:r>
                <a:endParaRPr/>
              </a:p>
            </p:txBody>
          </p:sp>
          <p:sp>
            <p:nvSpPr>
              <p:cNvPr id="20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上肢损伤的分类</a:t>
                </a:r>
                <a:endParaRPr/>
              </a:p>
            </p:txBody>
          </p:sp>
          <p:sp>
            <p:nvSpPr>
              <p:cNvPr id="20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上肢损伤的定义与分类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0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1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意外事故：如跌倒、车祸、工伤等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跌倒：老年人、儿童容易发生上肢损伤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车祸：驾驶员、乘客可能发生上肢损伤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工伤：工人可能在工作中发生上肢损伤</a:t>
                </a:r>
                <a:endParaRPr/>
              </a:p>
            </p:txBody>
          </p:sp>
          <p:pic>
            <p:nvPicPr>
              <p:cNvPr id="21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15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运动损伤：如篮球、足球、羽毛球等运动导致的损伤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篮球：手部、手腕、肩部容易受伤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足球：手臂、肩关节容易受伤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羽毛球：手腕、肩部容易受伤</a:t>
                </a:r>
                <a:endParaRPr/>
              </a:p>
            </p:txBody>
          </p:sp>
          <p:pic>
            <p:nvPicPr>
              <p:cNvPr id="219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疾病因素：如风湿性关节炎、骨折等导致的损伤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风湿性关节炎：关节炎症可能导致关节损伤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骨折：骨折愈合不良可能导致上肢功能障碍</a:t>
                </a:r>
                <a:endParaRPr/>
              </a:p>
            </p:txBody>
          </p:sp>
          <p:pic>
            <p:nvPicPr>
              <p:cNvPr id="224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上肢损伤的常见原因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2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2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2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疼痛：损伤部位出现疼痛，活动后加重</a:t>
                </a:r>
                <a:endParaRPr/>
              </a:p>
            </p:txBody>
          </p:sp>
          <p:sp>
            <p:nvSpPr>
              <p:cNvPr id="2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骨折：疼痛剧烈，不能活动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肌肉损伤：疼痛较轻，活动后加重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关节损伤：关节肿胀、疼痛、活动受限</a:t>
                </a:r>
                <a:endParaRPr/>
              </a:p>
            </p:txBody>
          </p:sp>
        </p:grpSp>
        <p:grpSp>
          <p:nvGrpSpPr>
            <p:cNvPr id="23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2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肿胀：损伤部位出现肿胀，皮肤紧张</a:t>
                </a:r>
                <a:endParaRPr/>
              </a:p>
            </p:txBody>
          </p:sp>
          <p:sp>
            <p:nvSpPr>
              <p:cNvPr id="2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骨折：肿胀明显，皮下血肿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肌肉损伤：肿胀较轻，局部压痛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关节损伤：肿胀、关节积液</a:t>
                </a:r>
                <a:endParaRPr/>
              </a:p>
            </p:txBody>
          </p:sp>
        </p:grpSp>
        <p:grpSp>
          <p:nvGrpSpPr>
            <p:cNvPr id="23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2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功能障碍：损伤部位活动受限，不能正常活动</a:t>
                </a:r>
                <a:endParaRPr/>
              </a:p>
            </p:txBody>
          </p:sp>
          <p:sp>
            <p:nvSpPr>
              <p:cNvPr id="2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骨折：关节活动受限，不能负重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肌肉损伤：肌力减弱，活动受限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关节损伤：关节活动受限，关节僵硬</a:t>
                </a:r>
                <a:endParaRPr/>
              </a:p>
            </p:txBody>
          </p:sp>
        </p:grpSp>
      </p:grpSp>
      <p:sp>
        <p:nvSpPr>
          <p:cNvPr id="2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上肢损伤的临床症状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40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41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242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上肢损伤的诊断与评估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3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4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245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24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临床检查：通过询问病史、观察损伤部位、检查关节活动等方式进行诊断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询问病史：了解损伤发生的时间、地点、原因等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观察损伤部位：检查肿胀、疼痛、皮肤破损等情况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检查关节活动：检查关节活动范围、关节稳定性等</a:t>
                </a:r>
                <a:endParaRPr/>
              </a:p>
            </p:txBody>
          </p:sp>
        </p:grpSp>
        <p:grpSp>
          <p:nvGrpSpPr>
            <p:cNvPr id="248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249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影像学检查：如X光、CT、MRI等检查，了解损伤的具体情况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X光：检查骨折、关节脱位等情况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CT：检查骨折、肿瘤等具体情况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MRI：检查肌肉、韧带等软组织损伤情况</a:t>
                </a:r>
                <a:endParaRPr/>
              </a:p>
            </p:txBody>
          </p:sp>
        </p:grpSp>
        <p:grpSp>
          <p:nvGrpSpPr>
            <p:cNvPr id="251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5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实验室检查：如血液检查、关节液检查等，了解损伤的严重程度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5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血液检查：检查红细胞、白细胞、血小板等指标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关节液检查：检查关节液的性状、白细胞数量等指标</a:t>
                </a:r>
                <a:endParaRPr/>
              </a:p>
            </p:txBody>
          </p:sp>
        </p:grpSp>
      </p:grpSp>
      <p:sp>
        <p:nvSpPr>
          <p:cNvPr id="2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上肢损伤的诊断方法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6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57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258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25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肩部损伤：影响肩关节活动、手部的功能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肘部损伤：影响前臂活动、手部的功能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腕部损伤：影响手腕活动、手指的功能</a:t>
                </a:r>
                <a:endParaRPr/>
              </a:p>
            </p:txBody>
          </p:sp>
          <p:sp>
            <p:nvSpPr>
              <p:cNvPr id="26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根据损伤部位：评估损伤对上肢功能的影响</a:t>
                </a:r>
                <a:endParaRPr/>
              </a:p>
            </p:txBody>
          </p:sp>
        </p:grpSp>
        <p:grpSp>
          <p:nvGrpSpPr>
            <p:cNvPr id="261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骨折：根据骨折部位、类型、程度评估严重程度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肌肉损伤：根据肌肉损伤部位、程度评估严重程度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关节损伤：根据关节损伤部位、类型、程度评估严重程度</a:t>
                </a:r>
                <a:endParaRPr/>
              </a:p>
            </p:txBody>
          </p:sp>
          <p:sp>
            <p:nvSpPr>
              <p:cNvPr id="26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根据损伤类型：评估损伤的严重程度</a:t>
                </a:r>
                <a:endParaRPr/>
              </a:p>
            </p:txBody>
          </p:sp>
        </p:grpSp>
        <p:grpSp>
          <p:nvGrpSpPr>
            <p:cNvPr id="264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6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X光：评估骨折、关节脱位等情况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CT：评估骨折、肿瘤等具体情况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MRI：评估肌肉、韧带等软组织损伤情况</a:t>
                </a:r>
                <a:endParaRPr/>
              </a:p>
            </p:txBody>
          </p:sp>
          <p:sp>
            <p:nvSpPr>
              <p:cNvPr id="26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根据影像学检查：评估损伤的具体情况</a:t>
                </a:r>
                <a:endParaRPr/>
              </a:p>
            </p:txBody>
          </p:sp>
        </p:grpSp>
      </p:grpSp>
      <p:pic>
        <p:nvPicPr>
          <p:cNvPr id="267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68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69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70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上肢损伤的严重程度评估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73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274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275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X光检查：了解骨折、关节脱位等情况</a:t>
                </a:r>
                <a:endParaRPr/>
              </a:p>
            </p:txBody>
          </p:sp>
          <p:sp>
            <p:nvSpPr>
              <p:cNvPr id="276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骨折：显示骨折线、骨折部位、骨折类型等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关节脱位：显示关节位置异常、关节结构紊乱等</a:t>
                </a:r>
                <a:endParaRPr/>
              </a:p>
            </p:txBody>
          </p:sp>
        </p:grpSp>
        <p:grpSp>
          <p:nvGrpSpPr>
            <p:cNvPr id="277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78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CT检查：了解骨折、肿瘤等具体情况</a:t>
                </a:r>
                <a:endParaRPr/>
              </a:p>
            </p:txBody>
          </p:sp>
          <p:sp>
            <p:nvSpPr>
              <p:cNvPr id="279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骨折：显示骨折线、骨折部位、骨折类型等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肿瘤：显示肿瘤位置、肿瘤大小、肿瘤性质等</a:t>
                </a:r>
                <a:endParaRPr/>
              </a:p>
            </p:txBody>
          </p:sp>
        </p:grpSp>
        <p:grpSp>
          <p:nvGrpSpPr>
            <p:cNvPr id="280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81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MRI检查：了解肌肉、韧带等软组织损伤情况</a:t>
                </a:r>
                <a:endParaRPr/>
              </a:p>
            </p:txBody>
          </p:sp>
          <p:sp>
            <p:nvSpPr>
              <p:cNvPr id="28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肌肉损伤：显示肌肉水肿、肌肉撕裂等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韧带损伤：显示韧带水肿、韧带撕裂等</a:t>
                </a:r>
                <a:endParaRPr/>
              </a:p>
            </p:txBody>
          </p:sp>
        </p:grpSp>
      </p:grpSp>
      <p:pic>
        <p:nvPicPr>
          <p:cNvPr id="283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上肢损伤的影像学检查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85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86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87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椭圆 1"/>
          <p:cNvSpPr>
            <a:spLocks noChangeAspect="1"/>
          </p:cNvSpPr>
          <p:nvPr/>
        </p:nvSpPr>
        <p:spPr>
          <a:xfrm>
            <a:off x="905941" y="2062530"/>
            <a:ext cx="2520000" cy="252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5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8" name="Tencent"/>
          <p:cNvSpPr txBox="1"/>
          <p:nvPr/>
        </p:nvSpPr>
        <p:spPr>
          <a:xfrm>
            <a:off x="1591103" y="2660810"/>
            <a:ext cx="1149675" cy="1323439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none" lIns="91440" tIns="45720" rIns="91440" bIns="45720" numCol="1" spcCol="0" rtlCol="0" fromWordArt="0" anchor="ctr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8000" b="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lang="zh-CN" altLang="en-US" sz="8000" b="0">
              <a:solidFill>
                <a:schemeClr val="bg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sp>
        <p:nvSpPr>
          <p:cNvPr id="9" name="Tencent" descr="{&quot;isTemplate&quot;:true,&quot;type&quot;:&quot;title&quot;,&quot;canOmit&quot;:false,&quot;range&quot;:0}"/>
          <p:cNvSpPr txBox="1"/>
          <p:nvPr/>
        </p:nvSpPr>
        <p:spPr>
          <a:xfrm>
            <a:off x="2887007" y="2762250"/>
            <a:ext cx="8674100" cy="825500"/>
          </a:xfrm>
          <a:prstGeom prst="rect">
            <a:avLst/>
          </a:prstGeom>
          <a:noFill/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b" anchorCtr="0" forceAA="0" compatLnSpc="1">
            <a:prstTxWarp prst="textNoShape">
              <a:avLst/>
            </a:prstTxWarp>
            <a:spAutoFit/>
          </a:bodyPr>
          <a:lstStyle>
            <a:defPPr>
              <a:defRPr lang="zh-CN"/>
            </a:defPPr>
            <a:lvl1pPr marL="0" algn="ctr" defTabSz="914354" rtl="0" eaLnBrk="1" latinLnBrk="0" hangingPunct="1">
              <a:lnSpc>
                <a:spcPct val="130000"/>
              </a:lnSpc>
              <a:defRPr sz="1400" b="1" kern="1200">
                <a:solidFill>
                  <a:schemeClr val="tx1">
                    <a:lumMod val="90000"/>
                    <a:lumOff val="10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sz="4800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</a:rPr>
              <a:t>上肢损伤的急救与处理</a:t>
            </a:r>
            <a:endParaRPr lang="en-US" sz="4800" b="1">
              <a:solidFill>
                <a:srgbClr val="FFFFFF">
                  <a:alpha val="100000"/>
                </a:srgbClr>
              </a:solidFill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3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315750" y="1584357"/>
            <a:ext cx="4575952" cy="4575952"/>
          </a:xfrm>
          <a:prstGeom prst="ellipse">
            <a:avLst/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5582412" y="1807048"/>
            <a:ext cx="5629118" cy="4659814"/>
            <a:chOff x="5582412" y="1807048"/>
            <a:chExt cx="5629118" cy="4659814"/>
          </a:xfrm>
        </p:grpSpPr>
        <p:grpSp>
          <p:nvGrpSpPr>
            <p:cNvPr id="13" name="组合 3"/>
            <p:cNvGrpSpPr/>
            <p:nvPr/>
          </p:nvGrpSpPr>
          <p:grpSpPr>
            <a:xfrm>
              <a:off x="5582412" y="1807048"/>
              <a:ext cx="5629117" cy="1487888"/>
              <a:chOff x="571500" y="1815543"/>
              <a:chExt cx="5629117" cy="1487888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制动：避免活动，减轻疼痛和肿胀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骨折：使用夹板、石膏固定骨折部位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关节损伤：使用支具、护具固定关节</a:t>
                </a:r>
                <a:endParaRPr/>
              </a:p>
            </p:txBody>
          </p:sp>
          <p:sp>
            <p:nvSpPr>
              <p:cNvPr id="16" name="椭圆 6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7"/>
            <p:cNvGrpSpPr/>
            <p:nvPr/>
          </p:nvGrpSpPr>
          <p:grpSpPr>
            <a:xfrm>
              <a:off x="5582412" y="3393011"/>
              <a:ext cx="5629118" cy="1487888"/>
              <a:chOff x="571500" y="1815543"/>
              <a:chExt cx="5629118" cy="1487888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6764"/>
                <a:ext cx="462920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冷敷：减轻疼痛和肿胀，降低炎症反应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使用冰袋、冷毛巾等冷敷损伤部位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每次冷敷15-20分钟，每日3-4次</a:t>
                </a:r>
                <a:endParaRPr/>
              </a:p>
            </p:txBody>
          </p:sp>
          <p:sp>
            <p:nvSpPr>
              <p:cNvPr id="20" name="椭圆 10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1"/>
            <p:cNvGrpSpPr/>
            <p:nvPr/>
          </p:nvGrpSpPr>
          <p:grpSpPr>
            <a:xfrm>
              <a:off x="5582412" y="4978974"/>
              <a:ext cx="5629118" cy="1487888"/>
              <a:chOff x="571500" y="1815543"/>
              <a:chExt cx="5629118" cy="1487888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22082"/>
                <a:ext cx="4634345" cy="36830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抗感染：预防感染，及时处理伤口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94250" cy="1109518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清洁伤口：使用生理盐水、碘伏等清洁伤口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抗生素治疗：根据病情使用抗生素治疗</a:t>
                </a:r>
                <a:endParaRPr/>
              </a:p>
            </p:txBody>
          </p:sp>
          <p:sp>
            <p:nvSpPr>
              <p:cNvPr id="24" name="椭圆 14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上肢损伤的急救原则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28" name="Group 40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468163"/>
            <a:ext cx="5783287" cy="4912094"/>
            <a:chOff x="5982796" y="1468163"/>
            <a:chExt cx="5783287" cy="4912094"/>
          </a:xfrm>
        </p:grpSpPr>
        <p:grpSp>
          <p:nvGrpSpPr>
            <p:cNvPr id="29" name="Group 2"/>
            <p:cNvGrpSpPr/>
            <p:nvPr/>
          </p:nvGrpSpPr>
          <p:grpSpPr>
            <a:xfrm>
              <a:off x="5982796" y="3116804"/>
              <a:ext cx="5783287" cy="1610798"/>
              <a:chOff x="5982796" y="3116804"/>
              <a:chExt cx="5783287" cy="1610798"/>
            </a:xfrm>
          </p:grpSpPr>
          <p:sp>
            <p:nvSpPr>
              <p:cNvPr id="30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16804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骨折处理：复位、固定、功能锻炼</a:t>
                </a:r>
                <a:endParaRPr/>
              </a:p>
            </p:txBody>
          </p:sp>
          <p:sp>
            <p:nvSpPr>
              <p:cNvPr id="31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575147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复位：手法复位或手术复位，恢复骨折正常位置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固定：使用夹板、石膏固定骨折部位，保持骨折稳定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功能锻炼：在医生指导下进行关节活动、肌力训练</a:t>
                </a:r>
                <a:endParaRPr/>
              </a:p>
            </p:txBody>
          </p:sp>
        </p:grpSp>
        <p:grpSp>
          <p:nvGrpSpPr>
            <p:cNvPr id="32" name="Group 5"/>
            <p:cNvGrpSpPr/>
            <p:nvPr/>
          </p:nvGrpSpPr>
          <p:grpSpPr>
            <a:xfrm>
              <a:off x="5982796" y="4769459"/>
              <a:ext cx="5783287" cy="1610798"/>
              <a:chOff x="5982796" y="4769459"/>
              <a:chExt cx="5783287" cy="1610798"/>
            </a:xfrm>
          </p:grpSpPr>
          <p:sp>
            <p:nvSpPr>
              <p:cNvPr id="33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769459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肌肉损伤处理：休息、冰敷、抗炎、功能锻炼</a:t>
                </a:r>
                <a:endParaRPr/>
              </a:p>
            </p:txBody>
          </p:sp>
          <p:sp>
            <p:nvSpPr>
              <p:cNvPr id="34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27802"/>
                <a:ext cx="5783287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休息：避免活动，减轻疼痛和肿胀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冰敷：减轻疼痛和肿胀，降低炎症反应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抗炎：根据病情使用抗炎药物治疗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功能锻炼：在医生指导下进行肌肉收缩、伸展训练</a:t>
                </a:r>
                <a:endParaRPr/>
              </a:p>
            </p:txBody>
          </p:sp>
        </p:grpSp>
        <p:grpSp>
          <p:nvGrpSpPr>
            <p:cNvPr id="35" name="Group 407"/>
            <p:cNvGrpSpPr/>
            <p:nvPr/>
          </p:nvGrpSpPr>
          <p:grpSpPr>
            <a:xfrm>
              <a:off x="5982796" y="1468163"/>
              <a:ext cx="5700871" cy="1610798"/>
              <a:chOff x="5982796" y="1468163"/>
              <a:chExt cx="5700871" cy="1610798"/>
            </a:xfrm>
          </p:grpSpPr>
          <p:sp>
            <p:nvSpPr>
              <p:cNvPr id="36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468163"/>
                <a:ext cx="5629563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关节损伤处理：制动、冷敷、抗感染、功能锻炼</a:t>
                </a:r>
                <a:endParaRPr/>
              </a:p>
            </p:txBody>
          </p:sp>
          <p:sp>
            <p:nvSpPr>
              <p:cNvPr id="37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26506"/>
                <a:ext cx="5700871" cy="1152455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制动：使用支具、护具固定关节，避免活动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冷敷：减轻疼痛和肿胀，降低炎症反应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抗感染：预防感染，及时处理伤口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功能锻炼：在医生指导下进行关节活动、肌力训练</a:t>
                </a:r>
                <a:endParaRPr/>
              </a:p>
            </p:txBody>
          </p:sp>
        </p:grpSp>
      </p:grpSp>
      <p:sp>
        <p:nvSpPr>
          <p:cNvPr id="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上肢损伤的处理方法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4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观察伤口：保持伤口清洁、干燥，预防感染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定期更换敷料，保持伤口清洁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观察伤口有无红肿、渗液等感染症状</a:t>
                </a:r>
                <a:endParaRPr/>
              </a:p>
            </p:txBody>
          </p:sp>
          <p:pic>
            <p:nvPicPr>
              <p:cNvPr id="4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4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疼痛护理：给予止痛药物，减轻疼痛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按医嘱给予止痛药物，如非甾体抗炎药、镇痛药等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提供舒适的休息环境，减轻疼痛</a:t>
                </a:r>
                <a:endParaRPr/>
              </a:p>
            </p:txBody>
          </p:sp>
          <p:pic>
            <p:nvPicPr>
              <p:cNvPr id="5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5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5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功能锻炼：在医生指导下进行功能锻炼，促进康复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关节活动：根据关节损伤部位、程度进行关节活动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肌力训练：根据肌肉损伤部位、程度进行肌力训练</a:t>
                </a:r>
                <a:endParaRPr/>
              </a:p>
            </p:txBody>
          </p:sp>
          <p:pic>
            <p:nvPicPr>
              <p:cNvPr id="5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5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上肢损伤的术后护理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https://d.book118.com/788036100127006037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urple">
      <a:dk1>
        <a:srgbClr val="000000"/>
      </a:dk1>
      <a:lt1>
        <a:srgbClr val="FFFFFF"/>
      </a:lt1>
      <a:dk2>
        <a:srgbClr val="161433"/>
      </a:dk2>
      <a:lt2>
        <a:srgbClr val="DFDBF8"/>
      </a:lt2>
      <a:accent1>
        <a:srgbClr val="6154FA"/>
      </a:accent1>
      <a:accent2>
        <a:srgbClr val="7E75FE"/>
      </a:accent2>
      <a:accent3>
        <a:srgbClr val="3023D6"/>
      </a:accent3>
      <a:accent4>
        <a:srgbClr val="8533FE"/>
      </a:accent4>
      <a:accent5>
        <a:srgbClr val="B26BFF"/>
      </a:accent5>
      <a:accent6>
        <a:srgbClr val="6B23D7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上肢损伤的护理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2024-09-17T21:33:20.727</cp:lastPrinted>
  <dcterms:created xsi:type="dcterms:W3CDTF">2024-09-17T13:33:20Z</dcterms:created>
  <dcterms:modified xsi:type="dcterms:W3CDTF">2024-09-17T13:33:22Z</dcterms:modified>
</cp:coreProperties>
</file>