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7"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6086AC3-C6DD-4382-A127-935B9A1C50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57DA1DE-7D20-478C-A65E-A2F4A81E40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F15C215-DFAB-48DD-90EA-EA9A8F1FABD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D4B828D-4B59-43E2-990C-F90ABED5980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0556D27-1B73-4832-9C7F-9D1C4101ECF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E120FA4-0261-46B5-A873-E66BADD27E6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2344074-E857-4193-96FF-9C3EFEF4C84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C2365F6-E71B-4545-B44D-4CB3817443D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0436AB0-C92F-4F08-9D89-3171F232879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068017F-7F6B-424A-BE90-5D8440AE05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6F23F2C-827F-4F6B-964E-BD54FC1182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spTree>
      <p:nvGrpSpPr>
        <p:cNvPr id="1" name=""/>
        <p:cNvGrpSpPr/>
        <p:nvPr/>
      </p:nvGrpSpPr>
      <p:grpSpPr>
        <a:xfrm>
          <a:off x="0" y="0"/>
          <a:ext cx="0" cy="0"/>
        </a:xfrm>
      </p:grpSpPr>
      <p:pic>
        <p:nvPicPr>
          <p:cNvPr id="2" name="图片 22"/>
          <p:cNvPicPr>
            <a:picLocks noChangeAspect="1"/>
          </p:cNvPicPr>
          <p:nvPr userDrawn="1"/>
        </p:nvPicPr>
        <p:blipFill>
          <a:blip r:embed="rId1"/>
          <a:stretch>
            <a:fillRect/>
          </a:stretch>
        </p:blipFill>
        <p:spPr>
          <a:xfrm>
            <a:off x="0" y="-1"/>
            <a:ext cx="12192000" cy="6858000"/>
          </a:xfrm>
          <a:prstGeom prst="rect">
            <a:avLst/>
          </a:prstGeom>
        </p:spPr>
      </p:pic>
      <p:sp>
        <p:nvSpPr>
          <p:cNvPr id="3" name="矩形 5"/>
          <p:cNvSpPr/>
          <p:nvPr userDrawn="1"/>
        </p:nvSpPr>
        <p:spPr>
          <a:xfrm>
            <a:off x="0" y="-1"/>
            <a:ext cx="12192000" cy="6857999"/>
          </a:xfrm>
          <a:prstGeom prst="rect">
            <a:avLst/>
          </a:prstGeom>
          <a:gradFill>
            <a:gsLst>
              <a:gs pos="10000">
                <a:schemeClr val="accent3"/>
              </a:gs>
              <a:gs pos="30000">
                <a:schemeClr val="accent4">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4" name="文本占位符 17"/>
          <p:cNvSpPr>
            <a:spLocks noGrp="1"/>
          </p:cNvSpPr>
          <p:nvPr>
            <p:ph type="body" sz="quarter" idx="11" hasCustomPrompt="1"/>
          </p:nvPr>
        </p:nvSpPr>
        <p:spPr>
          <a:xfrm>
            <a:off x="392698" y="4448586"/>
            <a:ext cx="2941831" cy="646331"/>
          </a:xfrm>
        </p:spPr>
        <p:txBody>
          <a:bodyPr wrap="none" anchor="b">
            <a:spAutoFit/>
          </a:bodyPr>
          <a:lstStyle>
            <a:lvl1pPr marL="0" indent="0" algn="l">
              <a:buNone/>
              <a:defRPr sz="4000" b="0" i="0" spc="300">
                <a:solidFill>
                  <a:schemeClr val="bg1"/>
                </a:solidFill>
                <a:latin typeface="Microsoft YaHei Light" panose="020b0503020204020204" pitchFamily="34" charset="-122"/>
                <a:ea typeface="Microsoft YaHei Light" panose="020b0503020204020204" pitchFamily="34" charset="-122"/>
              </a:defRPr>
            </a:lvl1pPr>
          </a:lstStyle>
          <a:p>
            <a:pPr lvl="0"/>
            <a:r>
              <a:rPr kumimoji="1" lang="zh-CN" altLang="en-US"/>
              <a:t>主标题样式</a:t>
            </a:r>
            <a:endParaRPr/>
          </a:p>
        </p:txBody>
      </p:sp>
      <p:sp>
        <p:nvSpPr>
          <p:cNvPr id="5" name="标题 1"/>
          <p:cNvSpPr>
            <a:spLocks noGrp="1"/>
          </p:cNvSpPr>
          <p:nvPr>
            <p:ph type="ctrTitle" idx="2147483647" hasCustomPrompt="1"/>
          </p:nvPr>
        </p:nvSpPr>
        <p:spPr>
          <a:xfrm>
            <a:off x="392698" y="5131305"/>
            <a:ext cx="6019597" cy="1311128"/>
          </a:xfrm>
        </p:spPr>
        <p:txBody>
          <a:bodyPr wrap="none" anchor="b">
            <a:spAutoFit/>
          </a:bodyPr>
          <a:lstStyle>
            <a:lvl1pPr algn="l">
              <a:defRPr sz="8800" b="0" i="0" spc="300">
                <a:solidFill>
                  <a:schemeClr val="bg1"/>
                </a:solidFill>
                <a:latin typeface="Microsoft YaHei" panose="020b0503020204020204" pitchFamily="34" charset="-122"/>
                <a:ea typeface="Microsoft YaHei" panose="020b0503020204020204" pitchFamily="34" charset="-122"/>
              </a:defRPr>
            </a:lvl1pPr>
          </a:lstStyle>
          <a:p>
            <a:r>
              <a:rPr kumimoji="1" lang="zh-CN" altLang="en-US"/>
              <a:t>主标题样式</a:t>
            </a:r>
            <a:endParaRPr/>
          </a:p>
        </p:txBody>
      </p:sp>
    </p:spTree>
  </p:cSld>
  <p:clrMapOvr>
    <a:masterClrMapping/>
  </p:clrMapOvr>
  <p:transition/>
  <p:timing/>
  <p:extLst>
    <p:ext uri="{DCECCB84-F9BA-43D5-87BE-67443E8EF086}">
      <p15:sldGuideLst xmlns:p15="http://schemas.microsoft.com/office/powerpoint/2012/main">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spTree>
      <p:nvGrpSpPr>
        <p:cNvPr id="6" name=""/>
        <p:cNvGrpSpPr/>
        <p:nvPr/>
      </p:nvGrpSpPr>
      <p:grpSpPr>
        <a:xfrm>
          <a:off x="0" y="0"/>
          <a:ext cx="0" cy="0"/>
        </a:xfrm>
      </p:grpSpPr>
      <p:sp>
        <p:nvSpPr>
          <p:cNvPr id="7" name="标题 1"/>
          <p:cNvSpPr>
            <a:spLocks noGrp="1"/>
          </p:cNvSpPr>
          <p:nvPr>
            <p:ph type="title" idx="2147483647"/>
          </p:nvPr>
        </p:nvSpPr>
        <p:spPr/>
        <p:txBody>
          <a:bodyPr/>
          <a:lstStyle>
            <a:lvl1pPr>
              <a:defRPr b="0" i="0">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a:p>
        </p:txBody>
      </p:sp>
      <p:sp>
        <p:nvSpPr>
          <p:cNvPr id="8" name="内容占位符 2"/>
          <p:cNvSpPr>
            <a:spLocks noGrp="1"/>
          </p:cNvSpPr>
          <p:nvPr>
            <p:ph idx="1"/>
          </p:nvPr>
        </p:nvSpPr>
        <p:spPr/>
        <p:txBody>
          <a:bodyPr/>
          <a:lstStyle>
            <a:lvl1pPr>
              <a:defRPr b="0" i="0">
                <a:latin typeface="Microsoft YaHei" panose="020b0503020204020204" pitchFamily="34" charset="-122"/>
                <a:ea typeface="Microsoft YaHei" panose="020b0503020204020204" pitchFamily="34" charset="-122"/>
              </a:defRPr>
            </a:lvl1pPr>
            <a:lvl2pPr>
              <a:defRPr b="0" i="0">
                <a:latin typeface="Microsoft YaHei" panose="020b0503020204020204" pitchFamily="34" charset="-122"/>
                <a:ea typeface="Microsoft YaHei" panose="020b0503020204020204" pitchFamily="34" charset="-122"/>
              </a:defRPr>
            </a:lvl2pPr>
            <a:lvl3pPr>
              <a:defRPr b="0" i="0">
                <a:latin typeface="Microsoft YaHei" panose="020b0503020204020204" pitchFamily="34" charset="-122"/>
                <a:ea typeface="Microsoft YaHei" panose="020b0503020204020204" pitchFamily="34" charset="-122"/>
              </a:defRPr>
            </a:lvl3pPr>
            <a:lvl4pPr>
              <a:defRPr b="0" i="0">
                <a:latin typeface="Microsoft YaHei" panose="020b0503020204020204" pitchFamily="34" charset="-122"/>
                <a:ea typeface="Microsoft YaHei" panose="020b0503020204020204" pitchFamily="34" charset="-122"/>
              </a:defRPr>
            </a:lvl4pPr>
            <a:lvl5pPr>
              <a:defRPr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9"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10"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1"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spTree>
      <p:nvGrpSpPr>
        <p:cNvPr id="12" name=""/>
        <p:cNvGrpSpPr/>
        <p:nvPr/>
      </p:nvGrpSpPr>
      <p:grpSpPr>
        <a:xfrm>
          <a:off x="0" y="0"/>
          <a:ext cx="0" cy="0"/>
        </a:xfrm>
      </p:grpSpPr>
      <p:sp>
        <p:nvSpPr>
          <p:cNvPr id="13"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14"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5"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pic>
        <p:nvPicPr>
          <p:cNvPr id="16" name="图片 7"/>
          <p:cNvPicPr>
            <a:picLocks noChangeAspect="1"/>
          </p:cNvPicPr>
          <p:nvPr userDrawn="1"/>
        </p:nvPicPr>
        <p:blipFill>
          <a:blip r:embed="rId1"/>
          <a:stretch>
            <a:fillRect/>
          </a:stretch>
        </p:blipFill>
        <p:spPr>
          <a:xfrm>
            <a:off x="0" y="-1"/>
            <a:ext cx="12192000" cy="6858000"/>
          </a:xfrm>
          <a:prstGeom prst="rect">
            <a:avLst/>
          </a:prstGeom>
        </p:spPr>
      </p:pic>
      <p:sp>
        <p:nvSpPr>
          <p:cNvPr id="17" name="矩形 8"/>
          <p:cNvSpPr/>
          <p:nvPr userDrawn="1"/>
        </p:nvSpPr>
        <p:spPr>
          <a:xfrm>
            <a:off x="0" y="-1"/>
            <a:ext cx="12192000" cy="6857999"/>
          </a:xfrm>
          <a:prstGeom prst="rect">
            <a:avLst/>
          </a:prstGeom>
          <a:gradFill>
            <a:gsLst>
              <a:gs pos="10000">
                <a:schemeClr val="accent3"/>
              </a:gs>
              <a:gs pos="30000">
                <a:schemeClr val="accent4">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0000">
              <a:schemeClr val="bg1"/>
            </a:gs>
            <a:gs pos="100000">
              <a:schemeClr val="accent1">
                <a:lumMod val="20000"/>
                <a:lumOff val="80000"/>
              </a:schemeClr>
            </a:gs>
          </a:gsLst>
          <a:lin ang="16200000" scaled="1"/>
        </a:gradFill>
        <a:effectLst/>
      </p:bgPr>
    </p:bg>
    <p:spTree>
      <p:nvGrpSpPr>
        <p:cNvPr id="18" name=""/>
        <p:cNvGrpSpPr/>
        <p:nvPr/>
      </p:nvGrpSpPr>
      <p:grpSpPr>
        <a:xfrm>
          <a:off x="0" y="0"/>
          <a:ext cx="0" cy="0"/>
        </a:xfrm>
      </p:grpSpPr>
      <p:pic>
        <p:nvPicPr>
          <p:cNvPr id="19" name="图片 7"/>
          <p:cNvPicPr>
            <a:picLocks noChangeAspect="1"/>
          </p:cNvPicPr>
          <p:nvPr userDrawn="1"/>
        </p:nvPicPr>
        <p:blipFill>
          <a:blip r:embed="rId1"/>
          <a:stretch>
            <a:fillRect/>
          </a:stretch>
        </p:blipFill>
        <p:spPr>
          <a:xfrm flipH="1">
            <a:off x="0" y="-1"/>
            <a:ext cx="12192000" cy="6858000"/>
          </a:xfrm>
          <a:prstGeom prst="rect">
            <a:avLst/>
          </a:prstGeom>
        </p:spPr>
      </p:pic>
      <p:sp>
        <p:nvSpPr>
          <p:cNvPr id="20" name="矩形 6"/>
          <p:cNvSpPr/>
          <p:nvPr userDrawn="1"/>
        </p:nvSpPr>
        <p:spPr>
          <a:xfrm>
            <a:off x="0" y="1"/>
            <a:ext cx="12192000" cy="6857999"/>
          </a:xfrm>
          <a:prstGeom prst="rect">
            <a:avLst/>
          </a:prstGeom>
          <a:gradFill>
            <a:gsLst>
              <a:gs pos="85000">
                <a:schemeClr val="bg1"/>
              </a:gs>
              <a:gs pos="100000">
                <a:schemeClr val="bg1">
                  <a:alpha val="75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21"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22"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3"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24" name=""/>
        <p:cNvGrpSpPr/>
        <p:nvPr/>
      </p:nvGrpSpPr>
      <p:grpSpPr>
        <a:xfrm>
          <a:off x="0" y="0"/>
          <a:ext cx="0" cy="0"/>
        </a:xfrm>
      </p:grpSpPr>
      <p:sp>
        <p:nvSpPr>
          <p:cNvPr id="25" name="日期占位符 1"/>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26" name="页脚占位符 2"/>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7" name="灯片编号占位符 3"/>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spTree>
      <p:nvGrpSpPr>
        <p:cNvPr id="28" name=""/>
        <p:cNvGrpSpPr/>
        <p:nvPr/>
      </p:nvGrpSpPr>
      <p:grpSpPr>
        <a:xfrm>
          <a:off x="0" y="0"/>
          <a:ext cx="0" cy="0"/>
        </a:xfrm>
      </p:grpSpPr>
      <p:pic>
        <p:nvPicPr>
          <p:cNvPr id="29" name="图片 2"/>
          <p:cNvPicPr>
            <a:picLocks noChangeAspect="1"/>
          </p:cNvPicPr>
          <p:nvPr userDrawn="1"/>
        </p:nvPicPr>
        <p:blipFill>
          <a:blip r:embed="rId1"/>
          <a:stretch>
            <a:fillRect/>
          </a:stretch>
        </p:blipFill>
        <p:spPr>
          <a:xfrm>
            <a:off x="0" y="-1"/>
            <a:ext cx="12192000" cy="6858000"/>
          </a:xfrm>
          <a:prstGeom prst="rect">
            <a:avLst/>
          </a:prstGeom>
        </p:spPr>
      </p:pic>
      <p:sp>
        <p:nvSpPr>
          <p:cNvPr id="30" name="矩形 3"/>
          <p:cNvSpPr/>
          <p:nvPr userDrawn="1"/>
        </p:nvSpPr>
        <p:spPr>
          <a:xfrm>
            <a:off x="0" y="-1"/>
            <a:ext cx="12192000" cy="6857999"/>
          </a:xfrm>
          <a:prstGeom prst="rect">
            <a:avLst/>
          </a:prstGeom>
          <a:gradFill>
            <a:gsLst>
              <a:gs pos="10000">
                <a:schemeClr val="accent3"/>
              </a:gs>
              <a:gs pos="30000">
                <a:schemeClr val="accent4">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masterClrMapping/>
  </p:clrMapOvr>
  <p:transition/>
  <p:timing/>
  <p:extLst>
    <p:ext uri="{DCECCB84-F9BA-43D5-87BE-67443E8EF086}">
      <p15:sldGuideLst xmlns:p15="http://schemas.microsoft.com/office/powerpoint/2012/main">
        <p15:guide id="3" orient="horz" pos="2160" userDrawn="true">
          <p15:clr>
            <a:srgbClr val="FBAE40"/>
          </p15:clr>
        </p15:guide>
        <p15:guide id="4" pos="3840" userDrawn="true">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Contents Layout">
    <p:spTree>
      <p:nvGrpSpPr>
        <p:cNvPr id="31" name=""/>
        <p:cNvGrpSpPr/>
        <p:nvPr/>
      </p:nvGrpSpPr>
      <p:grpSpPr>
        <a:xfrm>
          <a:off x="0" y="0"/>
          <a:ext cx="0" cy="0"/>
        </a:xfrm>
      </p:grpSpPr>
      <p:sp>
        <p:nvSpPr>
          <p:cNvPr id="32" name="文本占位符 8"/>
          <p:cNvSpPr>
            <a:spLocks noGrp="1"/>
          </p:cNvSpPr>
          <p:nvPr>
            <p:ph type="body" sz="quarter" idx="14" hasCustomPrompt="1"/>
          </p:nvPr>
        </p:nvSpPr>
        <p:spPr>
          <a:xfrm>
            <a:off x="673100" y="1500188"/>
            <a:ext cx="2836562" cy="696024"/>
          </a:xfrm>
        </p:spPr>
        <p:txBody>
          <a:bodyPr>
            <a:spAutoFit/>
          </a:bodyPr>
          <a:lstStyle>
            <a:lvl1pPr marL="0" indent="0" algn="l">
              <a:buFont typeface="+mj-lt"/>
              <a:buNone/>
              <a:defRPr sz="3600" b="1"/>
            </a:lvl1pPr>
            <a:lvl2pPr marL="457200" indent="0">
              <a:buFont typeface="+mj-ea"/>
              <a:buNone/>
              <a:defRPr/>
            </a:lvl2pPr>
            <a:lvl3pPr marL="1257300" indent="-342900">
              <a:buFont typeface="+mj-lt"/>
              <a:buAutoNum type="alphaLcParenR"/>
              <a:defRPr/>
            </a:lvl3pPr>
          </a:lstStyle>
          <a:p>
            <a:pPr lvl="0"/>
            <a:r>
              <a:rPr lang="en-US" altLang="zh-CN"/>
              <a:t>CONTENTS</a:t>
            </a:r>
            <a:endParaRPr lang="zh-CN" altLang="en-US"/>
          </a:p>
        </p:txBody>
      </p:sp>
      <p:sp>
        <p:nvSpPr>
          <p:cNvPr id="33" name="文本占位符 6"/>
          <p:cNvSpPr>
            <a:spLocks noGrp="1"/>
          </p:cNvSpPr>
          <p:nvPr>
            <p:ph type="body" sz="quarter" idx="13"/>
          </p:nvPr>
        </p:nvSpPr>
        <p:spPr>
          <a:xfrm>
            <a:off x="3660536" y="1500187"/>
            <a:ext cx="7871045" cy="4633913"/>
          </a:xfrm>
        </p:spPr>
        <p:txBody>
          <a:bodyPr/>
          <a:lstStyle>
            <a:lvl1pPr marL="342900" indent="-342900">
              <a:buFont typeface="+mj-lt"/>
              <a:buAutoNum type="arabicPeriod"/>
              <a:defRPr/>
            </a:lvl1pPr>
            <a:lvl2pPr marL="800100" indent="-342900">
              <a:buFont typeface="+mj-ea"/>
              <a:buAutoNum type="circleNumDbPlain"/>
              <a:defRPr/>
            </a:lvl2pPr>
            <a:lvl3pPr marL="1257300" indent="-342900">
              <a:buFont typeface="+mj-lt"/>
              <a:buAutoNum type="alphaLcParenR"/>
              <a:defRPr/>
            </a:lvl3pPr>
          </a:lstStyle>
          <a:p>
            <a:pPr lvl="0"/>
            <a:r>
              <a:rPr lang="en-US" altLang="zh-CN"/>
              <a:t>Click to edit Master text styles</a:t>
            </a:r>
            <a:endParaRPr/>
          </a:p>
          <a:p>
            <a:pPr lvl="1"/>
            <a:r>
              <a:rPr lang="en-US" altLang="zh-CN"/>
              <a:t>Second level</a:t>
            </a:r>
            <a:endParaRPr/>
          </a:p>
          <a:p>
            <a:pPr lvl="2"/>
            <a:r>
              <a:rPr lang="en-US" altLang="zh-CN"/>
              <a:t>Third level</a:t>
            </a:r>
            <a:endParaRPr/>
          </a:p>
          <a:p>
            <a:pPr lvl="3"/>
            <a:r>
              <a:rPr lang="en-US" altLang="zh-CN"/>
              <a:t>Fourth level</a:t>
            </a:r>
            <a:endParaRPr/>
          </a:p>
          <a:p>
            <a:pPr lvl="4"/>
            <a:r>
              <a:rPr lang="en-US" altLang="zh-CN"/>
              <a:t>Fifth level</a:t>
            </a:r>
            <a:endParaRPr lang="zh-CN" altLang="en-US"/>
          </a:p>
        </p:txBody>
      </p:sp>
      <p:sp>
        <p:nvSpPr>
          <p:cNvPr id="34" name="页脚占位符 2"/>
          <p:cNvSpPr>
            <a:spLocks noGrp="1"/>
          </p:cNvSpPr>
          <p:nvPr>
            <p:ph type="ftr" sz="quarter" idx="10"/>
          </p:nvPr>
        </p:nvSpPr>
        <p:spPr>
          <a:xfrm>
            <a:off x="673101" y="6423740"/>
            <a:ext cx="3992171" cy="246221"/>
          </a:xfrm>
        </p:spPr>
        <p:txBody>
          <a:bodyPr/>
          <a:lstStyle/>
          <a:p>
            <a:endParaRPr lang="zh-CN" altLang="en-US"/>
          </a:p>
        </p:txBody>
      </p:sp>
      <p:sp>
        <p:nvSpPr>
          <p:cNvPr id="35" name="日期占位符 3"/>
          <p:cNvSpPr>
            <a:spLocks noGrp="1"/>
          </p:cNvSpPr>
          <p:nvPr>
            <p:ph type="dt" sz="half" idx="11"/>
          </p:nvPr>
        </p:nvSpPr>
        <p:spPr>
          <a:xfrm>
            <a:off x="5517356" y="6423740"/>
            <a:ext cx="1802924" cy="246221"/>
          </a:xfrm>
        </p:spPr>
        <p:txBody>
          <a:bodyPr/>
          <a:lstStyle/>
          <a:p>
            <a:fld id="{AC4CC43B-9EB6-4465-8B1A-3F7180DAD0DF}" type="datetime1">
              <a:rPr/>
              <a:t>2023/11/22</a:t>
            </a:fld>
            <a:endParaRPr lang="en-US" altLang="zh-CN"/>
          </a:p>
        </p:txBody>
      </p:sp>
      <p:sp>
        <p:nvSpPr>
          <p:cNvPr id="36" name="灯片编号占位符 4"/>
          <p:cNvSpPr>
            <a:spLocks noGrp="1"/>
          </p:cNvSpPr>
          <p:nvPr>
            <p:ph type="sldNum" sz="quarter" idx="12"/>
          </p:nvPr>
        </p:nvSpPr>
        <p:spPr/>
        <p:txBody>
          <a:bodyPr/>
          <a:lstStyle/>
          <a:p>
            <a:fld id="{7F65B630-C7FF-41C0-9923-C5E5E29EED81}" type="slidenum">
              <a:rPr/>
              <a:t>‹#›</a:t>
            </a:fld>
            <a:endParaRPr lang="en-US" altLang="zh-CN"/>
          </a:p>
        </p:txBody>
      </p:sp>
      <p:cxnSp>
        <p:nvCxnSpPr>
          <p:cNvPr id="37" name="î$ļíďé"/>
          <p:cNvCxnSpPr/>
          <p:nvPr userDrawn="1"/>
        </p:nvCxnSpPr>
        <p:spPr>
          <a:xfrm flipH="1">
            <a:off x="3621019" y="1500188"/>
            <a:ext cx="0" cy="4633913"/>
          </a:xfrm>
          <a:prstGeom prst="line">
            <a:avLst/>
          </a:prstGeom>
          <a:solidFill>
            <a:srgbClr val="FFCC00"/>
          </a:solidFill>
          <a:ln w="3175" cap="flat" cmpd="sng" algn="ctr">
            <a:solidFill>
              <a:schemeClr val="bg1">
                <a:lumMod val="75000"/>
                <a:alpha val="0"/>
              </a:schemeClr>
            </a:solidFill>
            <a:prstDash val="solid"/>
            <a:round/>
            <a:headEnd type="none" w="med" len="med"/>
            <a:tailEnd type="none" w="med" len="med"/>
          </a:ln>
          <a:effectLst/>
        </p:spPr>
      </p:cxnSp>
      <p:sp>
        <p:nvSpPr>
          <p:cNvPr id="38" name="iṣļiďê"/>
          <p:cNvSpPr>
            <a:spLocks noChangeAspect="1"/>
          </p:cNvSpPr>
          <p:nvPr userDrawn="1"/>
        </p:nvSpPr>
        <p:spPr bwMode="auto">
          <a:xfrm>
            <a:off x="2626456" y="5219207"/>
            <a:ext cx="870506" cy="915667"/>
          </a:xfrm>
          <a:custGeom>
            <a:gdLst>
              <a:gd name="T0" fmla="*/ 3353 w 5127"/>
              <a:gd name="T1" fmla="*/ 1728 h 5401"/>
              <a:gd name="T2" fmla="*/ 2183 w 5127"/>
              <a:gd name="T3" fmla="*/ 1608 h 5401"/>
              <a:gd name="T4" fmla="*/ 3353 w 5127"/>
              <a:gd name="T5" fmla="*/ 1488 h 5401"/>
              <a:gd name="T6" fmla="*/ 3103 w 5127"/>
              <a:gd name="T7" fmla="*/ 2231 h 5401"/>
              <a:gd name="T8" fmla="*/ 3103 w 5127"/>
              <a:gd name="T9" fmla="*/ 1991 h 5401"/>
              <a:gd name="T10" fmla="*/ 2432 w 5127"/>
              <a:gd name="T11" fmla="*/ 2111 h 5401"/>
              <a:gd name="T12" fmla="*/ 3103 w 5127"/>
              <a:gd name="T13" fmla="*/ 2231 h 5401"/>
              <a:gd name="T14" fmla="*/ 3353 w 5127"/>
              <a:gd name="T15" fmla="*/ 2648 h 5401"/>
              <a:gd name="T16" fmla="*/ 2183 w 5127"/>
              <a:gd name="T17" fmla="*/ 2768 h 5401"/>
              <a:gd name="T18" fmla="*/ 3353 w 5127"/>
              <a:gd name="T19" fmla="*/ 2888 h 5401"/>
              <a:gd name="T20" fmla="*/ 2552 w 5127"/>
              <a:gd name="T21" fmla="*/ 3151 h 5401"/>
              <a:gd name="T22" fmla="*/ 2552 w 5127"/>
              <a:gd name="T23" fmla="*/ 3391 h 5401"/>
              <a:gd name="T24" fmla="*/ 3223 w 5127"/>
              <a:gd name="T25" fmla="*/ 3271 h 5401"/>
              <a:gd name="T26" fmla="*/ 2552 w 5127"/>
              <a:gd name="T27" fmla="*/ 3151 h 5401"/>
              <a:gd name="T28" fmla="*/ 4448 w 5127"/>
              <a:gd name="T29" fmla="*/ 1442 h 5401"/>
              <a:gd name="T30" fmla="*/ 4688 w 5127"/>
              <a:gd name="T31" fmla="*/ 1442 h 5401"/>
              <a:gd name="T32" fmla="*/ 3988 w 5127"/>
              <a:gd name="T33" fmla="*/ 0 h 5401"/>
              <a:gd name="T34" fmla="*/ 0 w 5127"/>
              <a:gd name="T35" fmla="*/ 604 h 5401"/>
              <a:gd name="T36" fmla="*/ 120 w 5127"/>
              <a:gd name="T37" fmla="*/ 1792 h 5401"/>
              <a:gd name="T38" fmla="*/ 686 w 5127"/>
              <a:gd name="T39" fmla="*/ 1672 h 5401"/>
              <a:gd name="T40" fmla="*/ 240 w 5127"/>
              <a:gd name="T41" fmla="*/ 1552 h 5401"/>
              <a:gd name="T42" fmla="*/ 604 w 5127"/>
              <a:gd name="T43" fmla="*/ 240 h 5401"/>
              <a:gd name="T44" fmla="*/ 968 w 5127"/>
              <a:gd name="T45" fmla="*/ 4179 h 5401"/>
              <a:gd name="T46" fmla="*/ 3904 w 5127"/>
              <a:gd name="T47" fmla="*/ 4879 h 5401"/>
              <a:gd name="T48" fmla="*/ 3904 w 5127"/>
              <a:gd name="T49" fmla="*/ 4639 h 5401"/>
              <a:gd name="T50" fmla="*/ 1208 w 5127"/>
              <a:gd name="T51" fmla="*/ 4179 h 5401"/>
              <a:gd name="T52" fmla="*/ 1086 w 5127"/>
              <a:gd name="T53" fmla="*/ 240 h 5401"/>
              <a:gd name="T54" fmla="*/ 4448 w 5127"/>
              <a:gd name="T55" fmla="*/ 700 h 5401"/>
              <a:gd name="T56" fmla="*/ 4568 w 5127"/>
              <a:gd name="T57" fmla="*/ 2000 h 5401"/>
              <a:gd name="T58" fmla="*/ 4568 w 5127"/>
              <a:gd name="T59" fmla="*/ 2240 h 5401"/>
              <a:gd name="T60" fmla="*/ 4887 w 5127"/>
              <a:gd name="T61" fmla="*/ 2340 h 5401"/>
              <a:gd name="T62" fmla="*/ 5007 w 5127"/>
              <a:gd name="T63" fmla="*/ 3838 h 5401"/>
              <a:gd name="T64" fmla="*/ 5127 w 5127"/>
              <a:gd name="T65" fmla="*/ 2340 h 5401"/>
              <a:gd name="T66" fmla="*/ 4568 w 5127"/>
              <a:gd name="T67" fmla="*/ 5139 h 5401"/>
              <a:gd name="T68" fmla="*/ 4448 w 5127"/>
              <a:gd name="T69" fmla="*/ 5281 h 5401"/>
              <a:gd name="T70" fmla="*/ 4688 w 5127"/>
              <a:gd name="T71" fmla="*/ 5281 h 5401"/>
              <a:gd name="T72" fmla="*/ 4568 w 5127"/>
              <a:gd name="T73" fmla="*/ 5139 h 5401"/>
              <a:gd name="T74" fmla="*/ 4448 w 5127"/>
              <a:gd name="T75" fmla="*/ 2559 h 5401"/>
              <a:gd name="T76" fmla="*/ 4568 w 5127"/>
              <a:gd name="T77" fmla="*/ 4974 h 5401"/>
              <a:gd name="T78" fmla="*/ 4688 w 5127"/>
              <a:gd name="T79" fmla="*/ 2559 h 540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27" h="5401">
                <a:moveTo>
                  <a:pt x="3473" y="1608"/>
                </a:moveTo>
                <a:cubicBezTo>
                  <a:pt x="3473" y="1674"/>
                  <a:pt x="3419" y="1728"/>
                  <a:pt x="3353" y="1728"/>
                </a:cubicBezTo>
                <a:lnTo>
                  <a:pt x="2303" y="1728"/>
                </a:lnTo>
                <a:cubicBezTo>
                  <a:pt x="2236" y="1728"/>
                  <a:pt x="2183" y="1674"/>
                  <a:pt x="2183" y="1608"/>
                </a:cubicBezTo>
                <a:cubicBezTo>
                  <a:pt x="2183" y="1542"/>
                  <a:pt x="2236" y="1488"/>
                  <a:pt x="2303" y="1488"/>
                </a:cubicBezTo>
                <a:lnTo>
                  <a:pt x="3353" y="1488"/>
                </a:lnTo>
                <a:cubicBezTo>
                  <a:pt x="3419" y="1488"/>
                  <a:pt x="3473" y="1542"/>
                  <a:pt x="3473" y="1608"/>
                </a:cubicBezTo>
                <a:close/>
                <a:moveTo>
                  <a:pt x="3103" y="2231"/>
                </a:moveTo>
                <a:cubicBezTo>
                  <a:pt x="3170" y="2231"/>
                  <a:pt x="3223" y="2178"/>
                  <a:pt x="3223" y="2111"/>
                </a:cubicBezTo>
                <a:cubicBezTo>
                  <a:pt x="3223" y="2045"/>
                  <a:pt x="3170" y="1991"/>
                  <a:pt x="3103" y="1991"/>
                </a:cubicBezTo>
                <a:lnTo>
                  <a:pt x="2552" y="1991"/>
                </a:lnTo>
                <a:cubicBezTo>
                  <a:pt x="2486" y="1991"/>
                  <a:pt x="2432" y="2045"/>
                  <a:pt x="2432" y="2111"/>
                </a:cubicBezTo>
                <a:cubicBezTo>
                  <a:pt x="2432" y="2178"/>
                  <a:pt x="2486" y="2231"/>
                  <a:pt x="2552" y="2231"/>
                </a:cubicBezTo>
                <a:lnTo>
                  <a:pt x="3103" y="2231"/>
                </a:lnTo>
                <a:close/>
                <a:moveTo>
                  <a:pt x="3473" y="2768"/>
                </a:moveTo>
                <a:cubicBezTo>
                  <a:pt x="3473" y="2701"/>
                  <a:pt x="3419" y="2648"/>
                  <a:pt x="3353" y="2648"/>
                </a:cubicBezTo>
                <a:lnTo>
                  <a:pt x="2303" y="2648"/>
                </a:lnTo>
                <a:cubicBezTo>
                  <a:pt x="2236" y="2648"/>
                  <a:pt x="2183" y="2701"/>
                  <a:pt x="2183" y="2768"/>
                </a:cubicBezTo>
                <a:cubicBezTo>
                  <a:pt x="2183" y="2834"/>
                  <a:pt x="2236" y="2888"/>
                  <a:pt x="2303" y="2888"/>
                </a:cubicBezTo>
                <a:lnTo>
                  <a:pt x="3353" y="2888"/>
                </a:lnTo>
                <a:cubicBezTo>
                  <a:pt x="3419" y="2888"/>
                  <a:pt x="3473" y="2834"/>
                  <a:pt x="3473" y="2768"/>
                </a:cubicBezTo>
                <a:close/>
                <a:moveTo>
                  <a:pt x="2552" y="3151"/>
                </a:moveTo>
                <a:cubicBezTo>
                  <a:pt x="2486" y="3151"/>
                  <a:pt x="2432" y="3205"/>
                  <a:pt x="2432" y="3271"/>
                </a:cubicBezTo>
                <a:cubicBezTo>
                  <a:pt x="2432" y="3338"/>
                  <a:pt x="2486" y="3391"/>
                  <a:pt x="2552" y="3391"/>
                </a:cubicBezTo>
                <a:lnTo>
                  <a:pt x="3103" y="3391"/>
                </a:lnTo>
                <a:cubicBezTo>
                  <a:pt x="3170" y="3391"/>
                  <a:pt x="3223" y="3338"/>
                  <a:pt x="3223" y="3271"/>
                </a:cubicBezTo>
                <a:cubicBezTo>
                  <a:pt x="3223" y="3205"/>
                  <a:pt x="3170" y="3151"/>
                  <a:pt x="3103" y="3151"/>
                </a:cubicBezTo>
                <a:lnTo>
                  <a:pt x="2552" y="3151"/>
                </a:lnTo>
                <a:close/>
                <a:moveTo>
                  <a:pt x="4448" y="700"/>
                </a:moveTo>
                <a:lnTo>
                  <a:pt x="4448" y="1442"/>
                </a:lnTo>
                <a:cubicBezTo>
                  <a:pt x="4448" y="1509"/>
                  <a:pt x="4501" y="1562"/>
                  <a:pt x="4568" y="1562"/>
                </a:cubicBezTo>
                <a:cubicBezTo>
                  <a:pt x="4634" y="1562"/>
                  <a:pt x="4688" y="1509"/>
                  <a:pt x="4688" y="1442"/>
                </a:cubicBezTo>
                <a:lnTo>
                  <a:pt x="4688" y="700"/>
                </a:lnTo>
                <a:cubicBezTo>
                  <a:pt x="4688" y="314"/>
                  <a:pt x="4374" y="0"/>
                  <a:pt x="3988" y="0"/>
                </a:cubicBezTo>
                <a:lnTo>
                  <a:pt x="604" y="0"/>
                </a:lnTo>
                <a:cubicBezTo>
                  <a:pt x="271" y="0"/>
                  <a:pt x="0" y="271"/>
                  <a:pt x="0" y="604"/>
                </a:cubicBezTo>
                <a:lnTo>
                  <a:pt x="0" y="1672"/>
                </a:lnTo>
                <a:cubicBezTo>
                  <a:pt x="0" y="1738"/>
                  <a:pt x="53" y="1792"/>
                  <a:pt x="120" y="1792"/>
                </a:cubicBezTo>
                <a:lnTo>
                  <a:pt x="566" y="1792"/>
                </a:lnTo>
                <a:cubicBezTo>
                  <a:pt x="632" y="1792"/>
                  <a:pt x="686" y="1738"/>
                  <a:pt x="686" y="1672"/>
                </a:cubicBezTo>
                <a:cubicBezTo>
                  <a:pt x="686" y="1606"/>
                  <a:pt x="632" y="1552"/>
                  <a:pt x="566" y="1552"/>
                </a:cubicBezTo>
                <a:lnTo>
                  <a:pt x="240" y="1552"/>
                </a:lnTo>
                <a:lnTo>
                  <a:pt x="240" y="604"/>
                </a:lnTo>
                <a:cubicBezTo>
                  <a:pt x="240" y="403"/>
                  <a:pt x="403" y="240"/>
                  <a:pt x="604" y="240"/>
                </a:cubicBezTo>
                <a:cubicBezTo>
                  <a:pt x="805" y="240"/>
                  <a:pt x="968" y="403"/>
                  <a:pt x="968" y="604"/>
                </a:cubicBezTo>
                <a:lnTo>
                  <a:pt x="968" y="4179"/>
                </a:lnTo>
                <a:cubicBezTo>
                  <a:pt x="968" y="4565"/>
                  <a:pt x="1282" y="4879"/>
                  <a:pt x="1668" y="4879"/>
                </a:cubicBezTo>
                <a:lnTo>
                  <a:pt x="3904" y="4879"/>
                </a:lnTo>
                <a:cubicBezTo>
                  <a:pt x="3970" y="4879"/>
                  <a:pt x="4024" y="4825"/>
                  <a:pt x="4024" y="4759"/>
                </a:cubicBezTo>
                <a:cubicBezTo>
                  <a:pt x="4024" y="4693"/>
                  <a:pt x="3970" y="4639"/>
                  <a:pt x="3904" y="4639"/>
                </a:cubicBezTo>
                <a:lnTo>
                  <a:pt x="1668" y="4639"/>
                </a:lnTo>
                <a:cubicBezTo>
                  <a:pt x="1415" y="4639"/>
                  <a:pt x="1208" y="4433"/>
                  <a:pt x="1208" y="4179"/>
                </a:cubicBezTo>
                <a:lnTo>
                  <a:pt x="1208" y="604"/>
                </a:lnTo>
                <a:cubicBezTo>
                  <a:pt x="1208" y="468"/>
                  <a:pt x="1163" y="341"/>
                  <a:pt x="1086" y="240"/>
                </a:cubicBezTo>
                <a:lnTo>
                  <a:pt x="3988" y="240"/>
                </a:lnTo>
                <a:cubicBezTo>
                  <a:pt x="4241" y="240"/>
                  <a:pt x="4448" y="446"/>
                  <a:pt x="4448" y="700"/>
                </a:cubicBezTo>
                <a:close/>
                <a:moveTo>
                  <a:pt x="4787" y="2000"/>
                </a:moveTo>
                <a:lnTo>
                  <a:pt x="4568" y="2000"/>
                </a:lnTo>
                <a:cubicBezTo>
                  <a:pt x="4501" y="2000"/>
                  <a:pt x="4448" y="2054"/>
                  <a:pt x="4448" y="2120"/>
                </a:cubicBezTo>
                <a:cubicBezTo>
                  <a:pt x="4448" y="2187"/>
                  <a:pt x="4501" y="2240"/>
                  <a:pt x="4568" y="2240"/>
                </a:cubicBezTo>
                <a:lnTo>
                  <a:pt x="4787" y="2240"/>
                </a:lnTo>
                <a:cubicBezTo>
                  <a:pt x="4842" y="2240"/>
                  <a:pt x="4887" y="2285"/>
                  <a:pt x="4887" y="2340"/>
                </a:cubicBezTo>
                <a:lnTo>
                  <a:pt x="4887" y="3718"/>
                </a:lnTo>
                <a:cubicBezTo>
                  <a:pt x="4887" y="3785"/>
                  <a:pt x="4941" y="3838"/>
                  <a:pt x="5007" y="3838"/>
                </a:cubicBezTo>
                <a:cubicBezTo>
                  <a:pt x="5073" y="3838"/>
                  <a:pt x="5127" y="3785"/>
                  <a:pt x="5127" y="3718"/>
                </a:cubicBezTo>
                <a:lnTo>
                  <a:pt x="5127" y="2340"/>
                </a:lnTo>
                <a:cubicBezTo>
                  <a:pt x="5127" y="2153"/>
                  <a:pt x="4975" y="2000"/>
                  <a:pt x="4787" y="2000"/>
                </a:cubicBezTo>
                <a:close/>
                <a:moveTo>
                  <a:pt x="4568" y="5139"/>
                </a:moveTo>
                <a:cubicBezTo>
                  <a:pt x="4501" y="5139"/>
                  <a:pt x="4448" y="5193"/>
                  <a:pt x="4448" y="5259"/>
                </a:cubicBezTo>
                <a:lnTo>
                  <a:pt x="4448" y="5281"/>
                </a:lnTo>
                <a:cubicBezTo>
                  <a:pt x="4448" y="5347"/>
                  <a:pt x="4501" y="5401"/>
                  <a:pt x="4568" y="5401"/>
                </a:cubicBezTo>
                <a:cubicBezTo>
                  <a:pt x="4634" y="5401"/>
                  <a:pt x="4688" y="5347"/>
                  <a:pt x="4688" y="5281"/>
                </a:cubicBezTo>
                <a:lnTo>
                  <a:pt x="4688" y="5259"/>
                </a:lnTo>
                <a:cubicBezTo>
                  <a:pt x="4688" y="5193"/>
                  <a:pt x="4634" y="5139"/>
                  <a:pt x="4568" y="5139"/>
                </a:cubicBezTo>
                <a:close/>
                <a:moveTo>
                  <a:pt x="4568" y="2439"/>
                </a:moveTo>
                <a:cubicBezTo>
                  <a:pt x="4501" y="2439"/>
                  <a:pt x="4448" y="2492"/>
                  <a:pt x="4448" y="2559"/>
                </a:cubicBezTo>
                <a:lnTo>
                  <a:pt x="4448" y="4854"/>
                </a:lnTo>
                <a:cubicBezTo>
                  <a:pt x="4448" y="4920"/>
                  <a:pt x="4501" y="4974"/>
                  <a:pt x="4568" y="4974"/>
                </a:cubicBezTo>
                <a:cubicBezTo>
                  <a:pt x="4634" y="4974"/>
                  <a:pt x="4688" y="4920"/>
                  <a:pt x="4688" y="4854"/>
                </a:cubicBezTo>
                <a:lnTo>
                  <a:pt x="4688" y="2559"/>
                </a:lnTo>
                <a:cubicBezTo>
                  <a:pt x="4688" y="2492"/>
                  <a:pt x="4634" y="2439"/>
                  <a:pt x="4568" y="2439"/>
                </a:cubicBezTo>
                <a:close/>
              </a:path>
            </a:pathLst>
          </a:custGeom>
          <a:solidFill>
            <a:schemeClr val="bg1">
              <a:lumMod val="85000"/>
              <a:alpha val="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2147483647"/>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a:t>2023/11/22</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4.jpeg" /><Relationship Id="rId3" Type="http://schemas.openxmlformats.org/officeDocument/2006/relationships/image" Target="../media/image5.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6.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7.jpeg" /><Relationship Id="rId3" Type="http://schemas.openxmlformats.org/officeDocument/2006/relationships/image" Target="../media/image8.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9.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0.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1.jpeg" /><Relationship Id="rId3" Type="http://schemas.openxmlformats.org/officeDocument/2006/relationships/image" Target="../media/image1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88040016121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出入境人员、携带物、快件和邮寄物的报检课件\n## 1.出入境人员报检概述\n### 1.1出入境人员报检的基本概念与意义\n### 1.2出入境人员报检的分类与流程\n### 1.3出入境人员报检的重要性和作用\n## 2.携带物报检规定与流程\n### 2.1携带物报检的范围与要求\n### 2.2携带物报检的流程与操作\n### 2.3携带物报检的注意事项与风险\n## 3.快件报检的相关规定与操作\n### 3.1快件报检的定义与特点\n### 3.2快件报检的流程与要求\n### 3.3快件报检的常见问题及解决方案\n## 4.邮寄物报检的要求与流程\n### 4.1邮寄物报检的范围与分类\n### 4.2邮寄物报检的流程与操作\n### 4.3邮寄物报检的注意事项与风险\n## 5.报检机构的职责与选择\n### 5.1报检机构的主要职责与业务范围\n### 5.2如何选择合适的报检机构\n### 5.3报检机构的服务质量评估与监督\n## 6.报检行业的发展趋势与挑战\n### 6.1报检行业的发展趋势与机遇\n### 6.2报检行业面临的挑战与应对措施\n### 6.3报检行业的未来展望与建议\n&quot;,&quot;templateId&quot;:&quot;nagpdhr1t7f5bfz8ouwztpjxgw&quot;}}"/>
        <p:cNvGrpSpPr/>
        <p:nvPr/>
      </p:nvGrpSpPr>
      <p:grpSpPr>
        <a:xfrm>
          <a:off x="0" y="0"/>
          <a:ext cx="0" cy="0"/>
        </a:xfrm>
      </p:grpSpPr>
      <p:sp>
        <p:nvSpPr>
          <p:cNvPr id="2" name="文本占位符 3"/>
          <p:cNvSpPr>
            <a:spLocks noGrp="1"/>
          </p:cNvSpPr>
          <p:nvPr>
            <p:ph type="body" sz="quarter" idx="11"/>
          </p:nvPr>
        </p:nvSpPr>
        <p:spPr>
          <a:xfrm>
            <a:off x="392698" y="4448586"/>
            <a:ext cx="9226550" cy="647700"/>
          </a:xfrm>
        </p:spPr>
        <p:txBody>
          <a:bodyPr/>
          <a:lstStyle/>
          <a:p>
            <a:r>
              <a:rPr lang="en-US"/>
              <a:t> </a:t>
            </a:r>
            <a:endParaRPr lang="zh-CN" spc="0"/>
          </a:p>
        </p:txBody>
      </p:sp>
      <p:sp>
        <p:nvSpPr>
          <p:cNvPr id="3" name="文本占位符 20"/>
          <p:cNvSpPr txBox="1"/>
          <p:nvPr/>
        </p:nvSpPr>
        <p:spPr>
          <a:xfrm>
            <a:off x="392698" y="580667"/>
            <a:ext cx="1758815" cy="336695"/>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endParaRPr kumimoji="1" lang="en-US" altLang="zh-CN" spc="80">
              <a:solidFill>
                <a:schemeClr val="bg1"/>
              </a:solidFill>
              <a:latin typeface="+mj-ea"/>
              <a:ea typeface="+mj-ea"/>
            </a:endParaRPr>
          </a:p>
        </p:txBody>
      </p:sp>
      <p:sp>
        <p:nvSpPr>
          <p:cNvPr id="4" name="文本占位符 20"/>
          <p:cNvSpPr txBox="1"/>
          <p:nvPr/>
        </p:nvSpPr>
        <p:spPr>
          <a:xfrm>
            <a:off x="10314921" y="580667"/>
            <a:ext cx="1484381" cy="336695"/>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r>
              <a:rPr lang="zh-CN" altLang="en-US" spc="80">
                <a:solidFill>
                  <a:schemeClr val="bg1"/>
                </a:solidFill>
                <a:effectLst/>
              </a:rPr>
              <a:t> </a:t>
            </a:r>
            <a:endParaRPr kumimoji="1" lang="en-US" altLang="zh-CN" spc="80">
              <a:solidFill>
                <a:schemeClr val="bg1"/>
              </a:solidFill>
            </a:endParaRPr>
          </a:p>
        </p:txBody>
      </p:sp>
      <p:cxnSp>
        <p:nvCxnSpPr>
          <p:cNvPr id="5" name="Tencent"/>
          <p:cNvCxnSpPr/>
          <p:nvPr/>
        </p:nvCxnSpPr>
        <p:spPr>
          <a:xfrm>
            <a:off x="443999" y="402867"/>
            <a:ext cx="113040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标题 1" descr="{&quot;isTemplate&quot;:true,&quot;type&quot;:&quot;title&quot;,&quot;canOmit&quot;:false,&quot;range&quot;:0}"/>
          <p:cNvSpPr>
            <a:spLocks noGrp="1"/>
          </p:cNvSpPr>
          <p:nvPr>
            <p:ph type="ctrTitle" idx="2147483647"/>
          </p:nvPr>
        </p:nvSpPr>
        <p:spPr>
          <a:xfrm>
            <a:off x="392698" y="5140683"/>
            <a:ext cx="11283950" cy="1301750"/>
          </a:xfrm>
        </p:spPr>
        <p:txBody>
          <a:bodyPr vert="horz" wrap="square" lIns="91440" tIns="45720" rIns="91440" bIns="45720" anchor="t">
            <a:spAutoFit/>
          </a:bodyPr>
          <a:lstStyle>
            <a:lvl1pPr algn="l">
              <a:defRPr sz="8800" b="0" i="0" spc="300">
                <a:solidFill>
                  <a:schemeClr val="bg1"/>
                </a:solidFill>
                <a:latin typeface="Microsoft YaHei" panose="020b0503020204020204" pitchFamily="34" charset="-122"/>
                <a:ea typeface="Microsoft YaHei" panose="020b0503020204020204" pitchFamily="34" charset="-122"/>
              </a:defRPr>
            </a:lvl1pPr>
          </a:lstStyle>
          <a:p>
            <a:r>
              <a:rPr kumimoji="1" lang="zh-CN" altLang="en-US" sz="4400"/>
              <a:t>出入境人员、携带物、快件和邮寄物的报检课件</a:t>
            </a:r>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6" name="" descr="{&quot;isTemplate&quot;:true,&quot;type&quot;:2}"/>
        <p:cNvGrpSpPr/>
        <p:nvPr/>
      </p:nvGrpSpPr>
      <p:grpSpPr>
        <a:xfrm>
          <a:off x="0" y="0"/>
          <a:ext cx="0" cy="0"/>
        </a:xfrm>
      </p:grpSpPr>
      <p:sp>
        <p:nvSpPr>
          <p:cNvPr id="117" name="标题 1" descr="{&quot;isTemplate&quot;:true,&quot;type&quot;:&quot;title&quot;,&quot;canOmit&quot;:false,&quot;range&quot;:0}"/>
          <p:cNvSpPr txBox="1"/>
          <p:nvPr/>
        </p:nvSpPr>
        <p:spPr>
          <a:xfrm>
            <a:off x="392698" y="4923294"/>
            <a:ext cx="11204984"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7200"/>
              <a:t>出入境人员报检概述</a:t>
            </a:r>
            <a:endParaRPr/>
          </a:p>
        </p:txBody>
      </p:sp>
      <p:sp>
        <p:nvSpPr>
          <p:cNvPr id="118"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01</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08" name="" descr="{&quot;isTemplate&quot;:true,&quot;type&quot;:3}"/>
        <p:cNvGrpSpPr/>
        <p:nvPr/>
      </p:nvGrpSpPr>
      <p:grpSpPr>
        <a:xfrm>
          <a:off x="0" y="0"/>
          <a:ext cx="0" cy="0"/>
        </a:xfrm>
      </p:grpSpPr>
      <p:grpSp>
        <p:nvGrpSpPr>
          <p:cNvPr id="209" name=""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210" name=""/>
            <p:cNvGrpSpPr/>
            <p:nvPr/>
          </p:nvGrpSpPr>
          <p:grpSpPr>
            <a:xfrm>
              <a:off x="685800" y="3146904"/>
              <a:ext cx="5760000" cy="3225487"/>
              <a:chOff x="685800" y="3146904"/>
              <a:chExt cx="5760000" cy="3225487"/>
            </a:xfrm>
          </p:grpSpPr>
          <p:sp>
            <p:nvSpPr>
              <p:cNvPr id="211"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出入境人员报检是指出入境人员按照法定程序向海关申报并接受检查的过程</a:t>
                </a:r>
                <a:endParaRPr kumimoji="1" lang="en-US" altLang="zh-CN" sz="1800" b="1">
                  <a:solidFill>
                    <a:schemeClr val="bg1"/>
                  </a:solidFill>
                  <a:latin typeface="+mj-ea"/>
                  <a:ea typeface="+mj-ea"/>
                </a:endParaRPr>
              </a:p>
            </p:txBody>
          </p:sp>
          <p:sp>
            <p:nvSpPr>
              <p:cNvPr id="212"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报检对象包括出入境人员、交通运输工具、货物等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报检目的是确保国家安全、防止疫情传入传出、保护生态环境等</a:t>
                </a:r>
                <a:endParaRPr/>
              </a:p>
            </p:txBody>
          </p:sp>
        </p:grpSp>
        <p:grpSp>
          <p:nvGrpSpPr>
            <p:cNvPr id="213" name=""/>
            <p:cNvGrpSpPr/>
            <p:nvPr/>
          </p:nvGrpSpPr>
          <p:grpSpPr>
            <a:xfrm>
              <a:off x="6016236" y="3146904"/>
              <a:ext cx="5400000" cy="3225487"/>
              <a:chOff x="6016236" y="3146904"/>
              <a:chExt cx="5400000" cy="3225487"/>
            </a:xfrm>
          </p:grpSpPr>
          <p:sp>
            <p:nvSpPr>
              <p:cNvPr id="214"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出入境人员报检的意义</a:t>
                </a:r>
                <a:endParaRPr kumimoji="1" lang="en-US" altLang="zh-CN" sz="1800" b="1">
                  <a:solidFill>
                    <a:schemeClr val="bg1"/>
                  </a:solidFill>
                  <a:latin typeface="+mj-ea"/>
                  <a:ea typeface="+mj-ea"/>
                </a:endParaRPr>
              </a:p>
            </p:txBody>
          </p:sp>
          <p:sp>
            <p:nvSpPr>
              <p:cNvPr id="215"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有助于维护国家安全和社会稳定</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有助于保护人民群众的生命安全和身体健康</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有助于促进对外经济贸易和科技文化交流</a:t>
                </a:r>
                <a:endParaRPr/>
              </a:p>
            </p:txBody>
          </p:sp>
        </p:grpSp>
      </p:grpSp>
      <p:sp>
        <p:nvSpPr>
          <p:cNvPr id="216"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出入境人员报检的基本概念与意义</a:t>
            </a:r>
            <a:endParaRPr lang="en-US" sz="2800" b="1">
              <a:latin typeface="微软雅黑"/>
              <a:ea typeface="微软雅黑"/>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17" name="" descr="{&quot;isTemplate&quot;:true,&quot;type&quot;:3}"/>
        <p:cNvGrpSpPr/>
        <p:nvPr/>
      </p:nvGrpSpPr>
      <p:grpSpPr>
        <a:xfrm>
          <a:off x="0" y="0"/>
          <a:ext cx="0" cy="0"/>
        </a:xfrm>
      </p:grpSpPr>
      <p:pic>
        <p:nvPicPr>
          <p:cNvPr id="218"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219"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220" name="Group 598"/>
            <p:cNvGrpSpPr/>
            <p:nvPr/>
          </p:nvGrpSpPr>
          <p:grpSpPr>
            <a:xfrm>
              <a:off x="763829" y="1414808"/>
              <a:ext cx="6972294" cy="2337649"/>
              <a:chOff x="763829" y="1414808"/>
              <a:chExt cx="6972294" cy="2337649"/>
            </a:xfrm>
          </p:grpSpPr>
          <p:sp>
            <p:nvSpPr>
              <p:cNvPr id="221"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出入境人员报检主要分为以下几类</a:t>
                </a:r>
                <a:endParaRPr/>
              </a:p>
            </p:txBody>
          </p:sp>
          <p:sp>
            <p:nvSpPr>
              <p:cNvPr id="222"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出入境人员健康报检</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出入境人员动植物检疫报检</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出入境人员卫生检疫报检</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出入境人员携带物报检</a:t>
                </a:r>
                <a:endParaRPr/>
              </a:p>
            </p:txBody>
          </p:sp>
          <p:sp>
            <p:nvSpPr>
              <p:cNvPr id="223"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4"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5"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26"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227" name="Group 591"/>
            <p:cNvGrpSpPr/>
            <p:nvPr/>
          </p:nvGrpSpPr>
          <p:grpSpPr>
            <a:xfrm>
              <a:off x="689593" y="3949139"/>
              <a:ext cx="7078256" cy="2128975"/>
              <a:chOff x="689593" y="3949139"/>
              <a:chExt cx="7078256" cy="2128975"/>
            </a:xfrm>
          </p:grpSpPr>
          <p:sp>
            <p:nvSpPr>
              <p:cNvPr id="228"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出入境人员报检的基本流程</a:t>
                </a:r>
                <a:endParaRPr/>
              </a:p>
            </p:txBody>
          </p:sp>
          <p:sp>
            <p:nvSpPr>
              <p:cNvPr id="229"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填写报检申请表</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提交相关证明材料</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接受海关检查</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办理通关手续</a:t>
                </a:r>
                <a:endParaRPr/>
              </a:p>
            </p:txBody>
          </p:sp>
          <p:sp>
            <p:nvSpPr>
              <p:cNvPr id="230"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1"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2"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33"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34"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出入境人员报检的分类与流程</a:t>
            </a:r>
            <a:endParaRPr lang="en-US" altLang="zh-CN" sz="2800" b="1">
              <a:latin typeface="+mj-ea"/>
              <a:ea typeface="+mj-ea"/>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35" name="" descr="{&quot;isTemplate&quot;:true,&quot;type&quot;:3}"/>
        <p:cNvGrpSpPr/>
        <p:nvPr/>
      </p:nvGrpSpPr>
      <p:grpSpPr>
        <a:xfrm>
          <a:off x="0" y="0"/>
          <a:ext cx="0" cy="0"/>
        </a:xfrm>
      </p:grpSpPr>
      <p:sp>
        <p:nvSpPr>
          <p:cNvPr id="236"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出入境人员报检的重要性和作用</a:t>
            </a:r>
            <a:endParaRPr lang="en-US" altLang="zh-CN" sz="2800" b="1">
              <a:latin typeface="+mj-ea"/>
              <a:ea typeface="+mj-ea"/>
            </a:endParaRPr>
          </a:p>
        </p:txBody>
      </p:sp>
      <p:grpSp>
        <p:nvGrpSpPr>
          <p:cNvPr id="237" name="" descr="{&quot;isTemplate&quot;:true,&quot;type&quot;:&quot;list&quot;,&quot;alignment&quot;:&quot;left&quot;,&quot;alignmentVertical&quot;:&quot;top&quot;,&quot;canOmit&quot;:false,&quot;scalable&quot;:false,&quot;minItemsCount&quot;:-1}"/>
          <p:cNvGrpSpPr/>
          <p:nvPr/>
        </p:nvGrpSpPr>
        <p:grpSpPr>
          <a:xfrm>
            <a:off x="660399" y="2074672"/>
            <a:ext cx="10871202" cy="4536540"/>
            <a:chOff x="660399" y="2074672"/>
            <a:chExt cx="10871202" cy="4536540"/>
          </a:xfrm>
        </p:grpSpPr>
        <p:grpSp>
          <p:nvGrpSpPr>
            <p:cNvPr id="238" name=""/>
            <p:cNvGrpSpPr/>
            <p:nvPr/>
          </p:nvGrpSpPr>
          <p:grpSpPr>
            <a:xfrm>
              <a:off x="660399" y="2074672"/>
              <a:ext cx="5100082" cy="4536540"/>
              <a:chOff x="660399" y="2074672"/>
              <a:chExt cx="5100082" cy="4536540"/>
            </a:xfrm>
          </p:grpSpPr>
          <p:sp>
            <p:nvSpPr>
              <p:cNvPr id="239"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40"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出入境人员报检的重要性</a:t>
                </a:r>
                <a:endParaRPr lang="en-US" altLang="zh-CN" sz="2000" b="1">
                  <a:latin typeface="Microsoft YaHei" panose="020b0503020204020204" pitchFamily="34" charset="-122"/>
                  <a:ea typeface="Microsoft YaHei" panose="020b0503020204020204" pitchFamily="34" charset="-122"/>
                </a:endParaRPr>
              </a:p>
            </p:txBody>
          </p:sp>
          <p:sp>
            <p:nvSpPr>
              <p:cNvPr id="241"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有助于防止疫情传入传出</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有助于保护生态环境</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有助于维护国家安全和社会稳定</a:t>
                </a:r>
                <a:endParaRPr/>
              </a:p>
            </p:txBody>
          </p:sp>
          <p:pic>
            <p:nvPicPr>
              <p:cNvPr id="242" name="图片 11" descr="{&quot;isTemplate&quot;:true,&quot;type&quot;:&quot;image&quot;,&quot;canOmit&quot;:false}"/>
              <p:cNvPicPr>
                <a:picLocks noChangeAspect="1"/>
              </p:cNvPicPr>
              <p:nvPr/>
            </p:nvPicPr>
            <p:blipFill>
              <a:blip r:embed="rId2"/>
              <a:srcRect t="21" b="21"/>
              <a:stretch>
                <a:fillRect/>
              </a:stretch>
            </p:blipFill>
            <p:spPr>
              <a:xfrm>
                <a:off x="803410" y="2212783"/>
                <a:ext cx="4809943" cy="2704406"/>
              </a:xfrm>
              <a:prstGeom prst="rect">
                <a:avLst/>
              </a:prstGeom>
              <a:noFill/>
              <a:ln w="0"/>
            </p:spPr>
          </p:pic>
        </p:grpSp>
        <p:grpSp>
          <p:nvGrpSpPr>
            <p:cNvPr id="243" name=""/>
            <p:cNvGrpSpPr/>
            <p:nvPr/>
          </p:nvGrpSpPr>
          <p:grpSpPr>
            <a:xfrm>
              <a:off x="6431519" y="2074672"/>
              <a:ext cx="5100082" cy="4536540"/>
              <a:chOff x="660399" y="2074672"/>
              <a:chExt cx="5100082" cy="4536540"/>
            </a:xfrm>
          </p:grpSpPr>
          <p:sp>
            <p:nvSpPr>
              <p:cNvPr id="244"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45"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出入境人员报检的作用</a:t>
                </a:r>
                <a:endParaRPr lang="en-US" altLang="zh-CN" sz="2000" b="1">
                  <a:latin typeface="Microsoft YaHei" panose="020b0503020204020204" pitchFamily="34" charset="-122"/>
                  <a:ea typeface="Microsoft YaHei" panose="020b0503020204020204" pitchFamily="34" charset="-122"/>
                </a:endParaRPr>
              </a:p>
            </p:txBody>
          </p:sp>
          <p:sp>
            <p:nvSpPr>
              <p:cNvPr id="246"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为海关提供准确的信息和数据</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为出入境人员提供便捷的通关服务</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为维护国家安全和公共利益提供有力保障</a:t>
                </a:r>
                <a:endParaRPr/>
              </a:p>
            </p:txBody>
          </p:sp>
          <p:pic>
            <p:nvPicPr>
              <p:cNvPr id="247" name="图片 11" descr="{&quot;isTemplate&quot;:true,&quot;type&quot;:&quot;image&quot;,&quot;canOmit&quot;:false}"/>
              <p:cNvPicPr>
                <a:picLocks noChangeAspect="1"/>
              </p:cNvPicPr>
              <p:nvPr/>
            </p:nvPicPr>
            <p:blipFill>
              <a:blip r:embed="rId3"/>
              <a:srcRect t="21" b="21"/>
              <a:stretch>
                <a:fillRect/>
              </a:stretch>
            </p:blipFill>
            <p:spPr>
              <a:xfrm>
                <a:off x="803410" y="2212783"/>
                <a:ext cx="4809943" cy="2704406"/>
              </a:xfrm>
              <a:prstGeom prst="rect">
                <a:avLst/>
              </a:prstGeom>
              <a:noFill/>
              <a:ln w="0"/>
            </p:spPr>
          </p:pic>
        </p:gr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48" name="" descr="{&quot;isTemplate&quot;:true,&quot;type&quot;:2}"/>
        <p:cNvGrpSpPr/>
        <p:nvPr/>
      </p:nvGrpSpPr>
      <p:grpSpPr>
        <a:xfrm>
          <a:off x="0" y="0"/>
          <a:ext cx="0" cy="0"/>
        </a:xfrm>
      </p:grpSpPr>
      <p:sp>
        <p:nvSpPr>
          <p:cNvPr id="249" name="标题 1" descr="{&quot;isTemplate&quot;:true,&quot;type&quot;:&quot;title&quot;,&quot;canOmit&quot;:false,&quot;range&quot;:0}"/>
          <p:cNvSpPr txBox="1"/>
          <p:nvPr/>
        </p:nvSpPr>
        <p:spPr>
          <a:xfrm>
            <a:off x="392698" y="4923294"/>
            <a:ext cx="11204984"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7200"/>
              <a:t>携带物报检规定与流程</a:t>
            </a:r>
            <a:endParaRPr/>
          </a:p>
        </p:txBody>
      </p:sp>
      <p:sp>
        <p:nvSpPr>
          <p:cNvPr id="250"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02</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51" name="" descr="{&quot;isTemplate&quot;:true,&quot;type&quot;:3}"/>
        <p:cNvGrpSpPr/>
        <p:nvPr/>
      </p:nvGrpSpPr>
      <p:grpSpPr>
        <a:xfrm>
          <a:off x="0" y="0"/>
          <a:ext cx="0" cy="0"/>
        </a:xfrm>
      </p:grpSpPr>
      <p:pic>
        <p:nvPicPr>
          <p:cNvPr id="252"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253"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254" name="Group 598"/>
            <p:cNvGrpSpPr/>
            <p:nvPr/>
          </p:nvGrpSpPr>
          <p:grpSpPr>
            <a:xfrm>
              <a:off x="763829" y="1414808"/>
              <a:ext cx="6972294" cy="2337649"/>
              <a:chOff x="763829" y="1414808"/>
              <a:chExt cx="6972294" cy="2337649"/>
            </a:xfrm>
          </p:grpSpPr>
          <p:sp>
            <p:nvSpPr>
              <p:cNvPr id="255"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携带物报检的范围</a:t>
                </a:r>
                <a:endParaRPr/>
              </a:p>
            </p:txBody>
          </p:sp>
          <p:sp>
            <p:nvSpPr>
              <p:cNvPr id="256"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携带物包括个人物品、商业样品、礼品等</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携带物报检适用于出入境人员、交通运输工具、货物等</a:t>
                </a:r>
                <a:endParaRPr/>
              </a:p>
            </p:txBody>
          </p:sp>
          <p:sp>
            <p:nvSpPr>
              <p:cNvPr id="257"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8"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9"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60"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261" name="Group 591"/>
            <p:cNvGrpSpPr/>
            <p:nvPr/>
          </p:nvGrpSpPr>
          <p:grpSpPr>
            <a:xfrm>
              <a:off x="689593" y="3949139"/>
              <a:ext cx="7078256" cy="2128975"/>
              <a:chOff x="689593" y="3949139"/>
              <a:chExt cx="7078256" cy="2128975"/>
            </a:xfrm>
          </p:grpSpPr>
          <p:sp>
            <p:nvSpPr>
              <p:cNvPr id="262"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携带物报检的要求</a:t>
                </a:r>
                <a:endParaRPr/>
              </a:p>
            </p:txBody>
          </p:sp>
          <p:sp>
            <p:nvSpPr>
              <p:cNvPr id="263"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携带物应当符合海关规定，不违反国家和地方相关法律法规</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携带物应当具有合法来源和证明</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携带物应当接受海关检查，如有问题应当配合处理</a:t>
                </a:r>
                <a:endParaRPr/>
              </a:p>
            </p:txBody>
          </p:sp>
          <p:sp>
            <p:nvSpPr>
              <p:cNvPr id="264"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5"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6"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67"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68"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携带物报检的范围与要求</a:t>
            </a:r>
            <a:endParaRPr lang="en-US" altLang="zh-CN" sz="2800" b="1">
              <a:latin typeface="+mj-ea"/>
              <a:ea typeface="+mj-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69" name="" descr="{&quot;isTemplate&quot;:true,&quot;type&quot;:3}"/>
        <p:cNvGrpSpPr/>
        <p:nvPr/>
      </p:nvGrpSpPr>
      <p:grpSpPr>
        <a:xfrm>
          <a:off x="0" y="0"/>
          <a:ext cx="0" cy="0"/>
        </a:xfrm>
      </p:grpSpPr>
      <p:sp>
        <p:nvSpPr>
          <p:cNvPr id="270"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携带物报检的流程与操作</a:t>
            </a:r>
            <a:endParaRPr lang="en-US" altLang="zh-CN" sz="2800" b="1">
              <a:latin typeface="+mj-ea"/>
              <a:ea typeface="+mj-ea"/>
            </a:endParaRPr>
          </a:p>
        </p:txBody>
      </p:sp>
      <p:grpSp>
        <p:nvGrpSpPr>
          <p:cNvPr id="271" name="" descr="{&quot;isTemplate&quot;:true,&quot;type&quot;:&quot;list&quot;,&quot;alignment&quot;:&quot;left&quot;,&quot;alignmentVertical&quot;:&quot;top&quot;,&quot;canOmit&quot;:false,&quot;scalable&quot;:false,&quot;minItemsCount&quot;:-1}"/>
          <p:cNvGrpSpPr/>
          <p:nvPr/>
        </p:nvGrpSpPr>
        <p:grpSpPr>
          <a:xfrm>
            <a:off x="660399" y="2074672"/>
            <a:ext cx="10871202" cy="4536540"/>
            <a:chOff x="660399" y="2074672"/>
            <a:chExt cx="10871202" cy="4536540"/>
          </a:xfrm>
        </p:grpSpPr>
        <p:grpSp>
          <p:nvGrpSpPr>
            <p:cNvPr id="272" name=""/>
            <p:cNvGrpSpPr/>
            <p:nvPr/>
          </p:nvGrpSpPr>
          <p:grpSpPr>
            <a:xfrm>
              <a:off x="660399" y="2074672"/>
              <a:ext cx="5100082" cy="4536540"/>
              <a:chOff x="660399" y="2074672"/>
              <a:chExt cx="5100082" cy="4536540"/>
            </a:xfrm>
          </p:grpSpPr>
          <p:sp>
            <p:nvSpPr>
              <p:cNvPr id="273"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74"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携带物报检的基本流程</a:t>
                </a:r>
                <a:endParaRPr lang="en-US" altLang="zh-CN" sz="2000" b="1">
                  <a:latin typeface="Microsoft YaHei" panose="020b0503020204020204" pitchFamily="34" charset="-122"/>
                  <a:ea typeface="Microsoft YaHei" panose="020b0503020204020204" pitchFamily="34" charset="-122"/>
                </a:endParaRPr>
              </a:p>
            </p:txBody>
          </p:sp>
          <p:sp>
            <p:nvSpPr>
              <p:cNvPr id="275"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填写报检申请表</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提交相关证明材料</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接受海关检查</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办理通关手续</a:t>
                </a:r>
                <a:endParaRPr/>
              </a:p>
            </p:txBody>
          </p:sp>
          <p:pic>
            <p:nvPicPr>
              <p:cNvPr id="276" name="图片 11" descr="{&quot;isTemplate&quot;:true,&quot;type&quot;:&quot;image&quot;,&quot;canOmit&quot;:false}"/>
              <p:cNvPicPr>
                <a:picLocks noChangeAspect="1"/>
              </p:cNvPicPr>
              <p:nvPr/>
            </p:nvPicPr>
            <p:blipFill>
              <a:blip r:embed="rId2"/>
              <a:srcRect t="21" b="21"/>
              <a:stretch>
                <a:fillRect/>
              </a:stretch>
            </p:blipFill>
            <p:spPr>
              <a:xfrm>
                <a:off x="803410" y="2212783"/>
                <a:ext cx="4809943" cy="2704406"/>
              </a:xfrm>
              <a:prstGeom prst="rect">
                <a:avLst/>
              </a:prstGeom>
              <a:noFill/>
              <a:ln w="0"/>
            </p:spPr>
          </p:pic>
        </p:grpSp>
        <p:grpSp>
          <p:nvGrpSpPr>
            <p:cNvPr id="277" name=""/>
            <p:cNvGrpSpPr/>
            <p:nvPr/>
          </p:nvGrpSpPr>
          <p:grpSpPr>
            <a:xfrm>
              <a:off x="6431519" y="2074672"/>
              <a:ext cx="5100082" cy="4536540"/>
              <a:chOff x="660399" y="2074672"/>
              <a:chExt cx="5100082" cy="4536540"/>
            </a:xfrm>
          </p:grpSpPr>
          <p:sp>
            <p:nvSpPr>
              <p:cNvPr id="278"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79"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携带物报检的操作</a:t>
                </a:r>
                <a:endParaRPr lang="en-US" altLang="zh-CN" sz="2000" b="1">
                  <a:latin typeface="Microsoft YaHei" panose="020b0503020204020204" pitchFamily="34" charset="-122"/>
                  <a:ea typeface="Microsoft YaHei" panose="020b0503020204020204" pitchFamily="34" charset="-122"/>
                </a:endParaRPr>
              </a:p>
            </p:txBody>
          </p:sp>
          <p:sp>
            <p:nvSpPr>
              <p:cNvPr id="280"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携带物报检前，应当了解携带物的海关规定和要求</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携带物报检时，应当提供真实、准确的信息和材料</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携带物报检后，应当配合海关进行检查和处理</a:t>
                </a:r>
                <a:endParaRPr/>
              </a:p>
            </p:txBody>
          </p:sp>
          <p:pic>
            <p:nvPicPr>
              <p:cNvPr id="281" name="图片 11" descr="{&quot;isTemplate&quot;:true,&quot;type&quot;:&quot;image&quot;,&quot;canOmit&quot;:false}"/>
              <p:cNvPicPr>
                <a:picLocks noChangeAspect="1"/>
              </p:cNvPicPr>
              <p:nvPr/>
            </p:nvPicPr>
            <p:blipFill>
              <a:blip r:embed="rId3"/>
              <a:srcRect t="21" b="21"/>
              <a:stretch>
                <a:fillRect/>
              </a:stretch>
            </p:blipFill>
            <p:spPr>
              <a:xfrm>
                <a:off x="803410" y="2212783"/>
                <a:ext cx="4809943" cy="2704406"/>
              </a:xfrm>
              <a:prstGeom prst="rect">
                <a:avLst/>
              </a:prstGeom>
              <a:noFill/>
              <a:ln w="0"/>
            </p:spPr>
          </p:pic>
        </p:gr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82" name="" descr="{&quot;isTemplate&quot;:true,&quot;type&quot;:3}"/>
        <p:cNvGrpSpPr/>
        <p:nvPr/>
      </p:nvGrpSpPr>
      <p:grpSpPr>
        <a:xfrm>
          <a:off x="0" y="0"/>
          <a:ext cx="0" cy="0"/>
        </a:xfrm>
      </p:grpSpPr>
      <p:pic>
        <p:nvPicPr>
          <p:cNvPr id="283"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284"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285" name="Group 598"/>
            <p:cNvGrpSpPr/>
            <p:nvPr/>
          </p:nvGrpSpPr>
          <p:grpSpPr>
            <a:xfrm>
              <a:off x="763829" y="1414808"/>
              <a:ext cx="6972294" cy="2337649"/>
              <a:chOff x="763829" y="1414808"/>
              <a:chExt cx="6972294" cy="2337649"/>
            </a:xfrm>
          </p:grpSpPr>
          <p:sp>
            <p:nvSpPr>
              <p:cNvPr id="286"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携带物报检的注意事项</a:t>
                </a:r>
                <a:endParaRPr/>
              </a:p>
            </p:txBody>
          </p:sp>
          <p:sp>
            <p:nvSpPr>
              <p:cNvPr id="287"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携带物应当符合海关规定，不违反国家和地方相关法律法规</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携带物应当具有合法来源和证明</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携带物应当接受海关检查，如有问题应当配合处理</a:t>
                </a:r>
                <a:endParaRPr/>
              </a:p>
            </p:txBody>
          </p:sp>
          <p:sp>
            <p:nvSpPr>
              <p:cNvPr id="288"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9"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0"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91"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292" name="Group 591"/>
            <p:cNvGrpSpPr/>
            <p:nvPr/>
          </p:nvGrpSpPr>
          <p:grpSpPr>
            <a:xfrm>
              <a:off x="689593" y="3949139"/>
              <a:ext cx="7078256" cy="2128975"/>
              <a:chOff x="689593" y="3949139"/>
              <a:chExt cx="7078256" cy="2128975"/>
            </a:xfrm>
          </p:grpSpPr>
          <p:sp>
            <p:nvSpPr>
              <p:cNvPr id="293"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携带物报检的风险</a:t>
                </a:r>
                <a:endParaRPr/>
              </a:p>
            </p:txBody>
          </p:sp>
          <p:sp>
            <p:nvSpPr>
              <p:cNvPr id="294"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携带物如涉及国家禁止或限制进出境的物品，可能会被海关扣留或销毁</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携带物如未按照规定报检，可能会被海关罚款或追究刑事责任</a:t>
                </a:r>
                <a:endParaRPr/>
              </a:p>
            </p:txBody>
          </p:sp>
          <p:sp>
            <p:nvSpPr>
              <p:cNvPr id="295"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6"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7"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98"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99"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携带物报检的注意事项与风险</a:t>
            </a:r>
            <a:endParaRPr lang="en-US" altLang="zh-CN" sz="2800" b="1">
              <a:latin typeface="+mj-ea"/>
              <a:ea typeface="+mj-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 name="" descr="{&quot;isTemplate&quot;:true,&quot;type&quot;:2}"/>
        <p:cNvGrpSpPr/>
        <p:nvPr/>
      </p:nvGrpSpPr>
      <p:grpSpPr>
        <a:xfrm>
          <a:off x="0" y="0"/>
          <a:ext cx="0" cy="0"/>
        </a:xfrm>
      </p:grpSpPr>
      <p:sp>
        <p:nvSpPr>
          <p:cNvPr id="8" name="标题 1" descr="{&quot;isTemplate&quot;:true,&quot;type&quot;:&quot;title&quot;,&quot;canOmit&quot;:false,&quot;range&quot;:0}"/>
          <p:cNvSpPr txBox="1"/>
          <p:nvPr/>
        </p:nvSpPr>
        <p:spPr>
          <a:xfrm>
            <a:off x="392698" y="4923294"/>
            <a:ext cx="11204984"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6000"/>
              <a:t>快件报检的相关规定与操作</a:t>
            </a:r>
            <a:endParaRPr/>
          </a:p>
        </p:txBody>
      </p:sp>
      <p:sp>
        <p:nvSpPr>
          <p:cNvPr id="9"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03</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 name="" descr="{&quot;isTemplate&quot;:true,&quot;type&quot;:3}"/>
        <p:cNvGrpSpPr/>
        <p:nvPr/>
      </p:nvGrpSpPr>
      <p:grpSpPr>
        <a:xfrm>
          <a:off x="0" y="0"/>
          <a:ext cx="0" cy="0"/>
        </a:xfrm>
      </p:grpSpPr>
      <p:grpSp>
        <p:nvGrpSpPr>
          <p:cNvPr id="11" name="Group 685" descr="{&quot;isTemplate&quot;:true,&quot;type&quot;:&quot;list&quot;,&quot;alignment&quot;:&quot;left&quot;,&quot;alignmentVertical&quot;:&quot;top&quot;,&quot;canOmit&quot;:false,&quot;scalable&quot;:false,&quot;minItemsCount&quot;:-1}"/>
          <p:cNvGrpSpPr/>
          <p:nvPr/>
        </p:nvGrpSpPr>
        <p:grpSpPr>
          <a:xfrm>
            <a:off x="1075314" y="1520189"/>
            <a:ext cx="9868911" cy="4434111"/>
            <a:chOff x="1075314" y="1520189"/>
            <a:chExt cx="9868911" cy="4434111"/>
          </a:xfrm>
        </p:grpSpPr>
        <p:grpSp>
          <p:nvGrpSpPr>
            <p:cNvPr id="12" name="Group 686"/>
            <p:cNvGrpSpPr/>
            <p:nvPr/>
          </p:nvGrpSpPr>
          <p:grpSpPr>
            <a:xfrm>
              <a:off x="1075314" y="1520189"/>
              <a:ext cx="9868911" cy="2072418"/>
              <a:chOff x="1075314" y="1520189"/>
              <a:chExt cx="9868911" cy="2072418"/>
            </a:xfrm>
          </p:grpSpPr>
          <p:sp>
            <p:nvSpPr>
              <p:cNvPr id="13" name="TextBox 25" descr="{&quot;isTemplate&quot;:true,&quot;type&quot;:&quot;content&quot;,&quot;canOmit&quot;:false,&quot;range&quot;:0}"/>
              <p:cNvSpPr txBox="1"/>
              <p:nvPr/>
            </p:nvSpPr>
            <p:spPr>
              <a:xfrm>
                <a:off x="3561535" y="2061200"/>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快件报检适用于出入境快件、跨境快递等</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快件报检的特点是速度快、数量大、种类多</a:t>
                </a:r>
                <a:endParaRPr/>
              </a:p>
            </p:txBody>
          </p:sp>
          <p:sp>
            <p:nvSpPr>
              <p:cNvPr id="14" name="TextBox 27" descr="{&quot;isTemplate&quot;:true,&quot;type&quot;:&quot;title&quot;,&quot;canOmit&quot;:false,&quot;range&quot;:0}"/>
              <p:cNvSpPr txBox="1"/>
              <p:nvPr/>
            </p:nvSpPr>
            <p:spPr>
              <a:xfrm>
                <a:off x="3561535" y="1520189"/>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快件报检是指对快件按照法定程序向海关申报并接受检查的过程</a:t>
                </a:r>
                <a:endParaRPr/>
              </a:p>
            </p:txBody>
          </p:sp>
          <p:sp>
            <p:nvSpPr>
              <p:cNvPr id="15" name="AutoShape 33"/>
              <p:cNvSpPr/>
              <p:nvPr/>
            </p:nvSpPr>
            <p:spPr>
              <a:xfrm>
                <a:off x="1075314" y="1789318"/>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7" name="Group 691"/>
            <p:cNvGrpSpPr/>
            <p:nvPr/>
          </p:nvGrpSpPr>
          <p:grpSpPr>
            <a:xfrm>
              <a:off x="1075314" y="3881882"/>
              <a:ext cx="9868911" cy="2072418"/>
              <a:chOff x="1075314" y="3881882"/>
              <a:chExt cx="9868911" cy="2072418"/>
            </a:xfrm>
          </p:grpSpPr>
          <p:sp>
            <p:nvSpPr>
              <p:cNvPr id="18" name="TextBox 29" descr="{&quot;isTemplate&quot;:true,&quot;type&quot;:&quot;content&quot;,&quot;canOmit&quot;:false,&quot;range&quot;:0}"/>
              <p:cNvSpPr txBox="1"/>
              <p:nvPr/>
            </p:nvSpPr>
            <p:spPr>
              <a:xfrm>
                <a:off x="3561535" y="4422893"/>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快件报检是海关对快件进行监管的一种手段</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快件报检的目的是确保快件安全、合规地进出境</a:t>
                </a:r>
                <a:endParaRPr/>
              </a:p>
            </p:txBody>
          </p:sp>
          <p:sp>
            <p:nvSpPr>
              <p:cNvPr id="19" name="TextBox 31" descr="{&quot;isTemplate&quot;:true,&quot;type&quot;:&quot;title&quot;,&quot;canOmit&quot;:false,&quot;range&quot;:0}"/>
              <p:cNvSpPr txBox="1"/>
              <p:nvPr/>
            </p:nvSpPr>
            <p:spPr>
              <a:xfrm>
                <a:off x="3561535" y="3881882"/>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快件报检的定义</a:t>
                </a:r>
                <a:endParaRPr/>
              </a:p>
            </p:txBody>
          </p:sp>
          <p:sp>
            <p:nvSpPr>
              <p:cNvPr id="20" name="AutoShape 32"/>
              <p:cNvSpPr/>
              <p:nvPr/>
            </p:nvSpPr>
            <p:spPr>
              <a:xfrm>
                <a:off x="1075314" y="4179055"/>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
        <p:nvSpPr>
          <p:cNvPr id="22"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快件报检的定义与特点</a:t>
            </a:r>
            <a:endParaRPr lang="en-US" altLang="zh-CN" sz="2800" b="1">
              <a:latin typeface="+mj-ea"/>
              <a:ea typeface="+mj-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3" name="" descr="{&quot;isTemplate&quot;:true,&quot;type&quot;:3}"/>
        <p:cNvGrpSpPr/>
        <p:nvPr/>
      </p:nvGrpSpPr>
      <p:grpSpPr>
        <a:xfrm>
          <a:off x="0" y="0"/>
          <a:ext cx="0" cy="0"/>
        </a:xfrm>
      </p:grpSpPr>
      <p:sp>
        <p:nvSpPr>
          <p:cNvPr id="24"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快件报检的流程与要求</a:t>
            </a:r>
            <a:endParaRPr lang="en-US" altLang="zh-CN" sz="2800" b="1">
              <a:latin typeface="+mj-ea"/>
              <a:ea typeface="+mj-ea"/>
            </a:endParaRPr>
          </a:p>
        </p:txBody>
      </p:sp>
      <p:grpSp>
        <p:nvGrpSpPr>
          <p:cNvPr id="25" name="" descr="{&quot;isTemplate&quot;:true,&quot;type&quot;:&quot;list&quot;,&quot;alignment&quot;:&quot;left&quot;,&quot;alignmentVertical&quot;:&quot;top&quot;,&quot;canOmit&quot;:false,&quot;scalable&quot;:false,&quot;minItemsCount&quot;:-1}"/>
          <p:cNvGrpSpPr/>
          <p:nvPr/>
        </p:nvGrpSpPr>
        <p:grpSpPr>
          <a:xfrm>
            <a:off x="660399" y="2074672"/>
            <a:ext cx="10871202" cy="4536540"/>
            <a:chOff x="660399" y="2074672"/>
            <a:chExt cx="10871202" cy="4536540"/>
          </a:xfrm>
        </p:grpSpPr>
        <p:grpSp>
          <p:nvGrpSpPr>
            <p:cNvPr id="26" name=""/>
            <p:cNvGrpSpPr/>
            <p:nvPr/>
          </p:nvGrpSpPr>
          <p:grpSpPr>
            <a:xfrm>
              <a:off x="660399" y="2074672"/>
              <a:ext cx="5100082" cy="4536540"/>
              <a:chOff x="660399" y="2074672"/>
              <a:chExt cx="5100082" cy="4536540"/>
            </a:xfrm>
          </p:grpSpPr>
          <p:sp>
            <p:nvSpPr>
              <p:cNvPr id="27"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8"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快件报检的基本流程</a:t>
                </a:r>
                <a:endParaRPr lang="en-US" altLang="zh-CN" sz="2000" b="1">
                  <a:latin typeface="Microsoft YaHei" panose="020b0503020204020204" pitchFamily="34" charset="-122"/>
                  <a:ea typeface="Microsoft YaHei" panose="020b0503020204020204" pitchFamily="34" charset="-122"/>
                </a:endParaRPr>
              </a:p>
            </p:txBody>
          </p:sp>
          <p:sp>
            <p:nvSpPr>
              <p:cNvPr id="29"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填写报检申请表</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提交相关证明材料</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接受海关检查</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办理通关手续</a:t>
                </a:r>
                <a:endParaRPr/>
              </a:p>
            </p:txBody>
          </p:sp>
          <p:pic>
            <p:nvPicPr>
              <p:cNvPr id="30" name="图片 11" descr="{&quot;isTemplate&quot;:true,&quot;type&quot;:&quot;image&quot;,&quot;canOmit&quot;:false}"/>
              <p:cNvPicPr>
                <a:picLocks noChangeAspect="1"/>
              </p:cNvPicPr>
              <p:nvPr/>
            </p:nvPicPr>
            <p:blipFill>
              <a:blip r:embed="rId2"/>
              <a:srcRect t="21" b="21"/>
              <a:stretch>
                <a:fillRect/>
              </a:stretch>
            </p:blipFill>
            <p:spPr>
              <a:xfrm>
                <a:off x="803410" y="2212783"/>
                <a:ext cx="4809943" cy="2704406"/>
              </a:xfrm>
              <a:prstGeom prst="rect">
                <a:avLst/>
              </a:prstGeom>
              <a:noFill/>
              <a:ln w="0"/>
            </p:spPr>
          </p:pic>
        </p:grpSp>
        <p:grpSp>
          <p:nvGrpSpPr>
            <p:cNvPr id="31" name=""/>
            <p:cNvGrpSpPr/>
            <p:nvPr/>
          </p:nvGrpSpPr>
          <p:grpSpPr>
            <a:xfrm>
              <a:off x="6431519" y="2074672"/>
              <a:ext cx="5100082" cy="4536540"/>
              <a:chOff x="660399" y="2074672"/>
              <a:chExt cx="5100082" cy="4536540"/>
            </a:xfrm>
          </p:grpSpPr>
          <p:sp>
            <p:nvSpPr>
              <p:cNvPr id="32"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33"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快件报检的要求</a:t>
                </a:r>
                <a:endParaRPr lang="en-US" altLang="zh-CN" sz="2000" b="1">
                  <a:latin typeface="Microsoft YaHei" panose="020b0503020204020204" pitchFamily="34" charset="-122"/>
                  <a:ea typeface="Microsoft YaHei" panose="020b0503020204020204" pitchFamily="34" charset="-122"/>
                </a:endParaRPr>
              </a:p>
            </p:txBody>
          </p:sp>
          <p:sp>
            <p:nvSpPr>
              <p:cNvPr id="34"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快件应当符合海关规定，不违反国家和地方相关法律法规</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快件应当具有合法来源和证明</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快件应当接受海关检查，如有问题应当配合处理</a:t>
                </a:r>
                <a:endParaRPr/>
              </a:p>
            </p:txBody>
          </p:sp>
          <p:pic>
            <p:nvPicPr>
              <p:cNvPr id="35" name="图片 11" descr="{&quot;isTemplate&quot;:true,&quot;type&quot;:&quot;image&quot;,&quot;canOmit&quot;:false}"/>
              <p:cNvPicPr>
                <a:picLocks noChangeAspect="1"/>
              </p:cNvPicPr>
              <p:nvPr/>
            </p:nvPicPr>
            <p:blipFill>
              <a:blip r:embed="rId2"/>
              <a:srcRect t="21" b="21"/>
              <a:stretch>
                <a:fillRect/>
              </a:stretch>
            </p:blipFill>
            <p:spPr>
              <a:xfrm>
                <a:off x="803410" y="2212783"/>
                <a:ext cx="4809943" cy="2704406"/>
              </a:xfrm>
              <a:prstGeom prst="rect">
                <a:avLst/>
              </a:prstGeom>
              <a:noFill/>
              <a:ln w="0"/>
            </p:spPr>
          </p:pic>
        </p:gr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36" name="" descr="{&quot;isTemplate&quot;:true,&quot;type&quot;:3}"/>
        <p:cNvGrpSpPr/>
        <p:nvPr/>
      </p:nvGrpSpPr>
      <p:grpSpPr>
        <a:xfrm>
          <a:off x="0" y="0"/>
          <a:ext cx="0" cy="0"/>
        </a:xfrm>
      </p:grpSpPr>
      <p:sp>
        <p:nvSpPr>
          <p:cNvPr id="37"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快件报检的常见问题及解决方案</a:t>
            </a:r>
            <a:endParaRPr lang="en-US" altLang="zh-CN" sz="2800" b="1">
              <a:latin typeface="+mj-ea"/>
              <a:ea typeface="+mj-ea"/>
            </a:endParaRPr>
          </a:p>
        </p:txBody>
      </p:sp>
      <p:grpSp>
        <p:nvGrpSpPr>
          <p:cNvPr id="38" name="" descr="{&quot;isTemplate&quot;:true,&quot;type&quot;:&quot;list&quot;,&quot;alignment&quot;:&quot;left&quot;,&quot;alignmentVertical&quot;:&quot;top&quot;,&quot;canOmit&quot;:false,&quot;scalable&quot;:false,&quot;minItemsCount&quot;:-1}"/>
          <p:cNvGrpSpPr/>
          <p:nvPr/>
        </p:nvGrpSpPr>
        <p:grpSpPr>
          <a:xfrm>
            <a:off x="660399" y="2074672"/>
            <a:ext cx="10871202" cy="4536540"/>
            <a:chOff x="660399" y="2074672"/>
            <a:chExt cx="10871202" cy="4536540"/>
          </a:xfrm>
        </p:grpSpPr>
        <p:grpSp>
          <p:nvGrpSpPr>
            <p:cNvPr id="39" name=""/>
            <p:cNvGrpSpPr/>
            <p:nvPr/>
          </p:nvGrpSpPr>
          <p:grpSpPr>
            <a:xfrm>
              <a:off x="660399" y="2074672"/>
              <a:ext cx="5100082" cy="4536540"/>
              <a:chOff x="660399" y="2074672"/>
              <a:chExt cx="5100082" cy="4536540"/>
            </a:xfrm>
          </p:grpSpPr>
          <p:sp>
            <p:nvSpPr>
              <p:cNvPr id="40"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41"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快件报检的常见问题</a:t>
                </a:r>
                <a:endParaRPr lang="en-US" altLang="zh-CN" sz="2000" b="1">
                  <a:latin typeface="Microsoft YaHei" panose="020b0503020204020204" pitchFamily="34" charset="-122"/>
                  <a:ea typeface="Microsoft YaHei" panose="020b0503020204020204" pitchFamily="34" charset="-122"/>
                </a:endParaRPr>
              </a:p>
            </p:txBody>
          </p:sp>
          <p:sp>
            <p:nvSpPr>
              <p:cNvPr id="42"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快件报检时，信息填写错误或不完整</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快件报检时，未提供合法来源和证明</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快件报检后，未配合海关进行检查和处理</a:t>
                </a:r>
                <a:endParaRPr/>
              </a:p>
            </p:txBody>
          </p:sp>
          <p:pic>
            <p:nvPicPr>
              <p:cNvPr id="43" name="图片 11" descr="{&quot;isTemplate&quot;:true,&quot;type&quot;:&quot;image&quot;,&quot;canOmit&quot;:false}"/>
              <p:cNvPicPr>
                <a:picLocks noChangeAspect="1"/>
              </p:cNvPicPr>
              <p:nvPr/>
            </p:nvPicPr>
            <p:blipFill>
              <a:blip r:embed="rId2"/>
              <a:srcRect t="21" b="21"/>
              <a:stretch>
                <a:fillRect/>
              </a:stretch>
            </p:blipFill>
            <p:spPr>
              <a:xfrm>
                <a:off x="803410" y="2212783"/>
                <a:ext cx="4809943" cy="2704406"/>
              </a:xfrm>
              <a:prstGeom prst="rect">
                <a:avLst/>
              </a:prstGeom>
              <a:noFill/>
              <a:ln w="0"/>
            </p:spPr>
          </p:pic>
        </p:grpSp>
        <p:grpSp>
          <p:nvGrpSpPr>
            <p:cNvPr id="44" name=""/>
            <p:cNvGrpSpPr/>
            <p:nvPr/>
          </p:nvGrpSpPr>
          <p:grpSpPr>
            <a:xfrm>
              <a:off x="6431519" y="2074672"/>
              <a:ext cx="5100082" cy="4536540"/>
              <a:chOff x="660399" y="2074672"/>
              <a:chExt cx="5100082" cy="4536540"/>
            </a:xfrm>
          </p:grpSpPr>
          <p:sp>
            <p:nvSpPr>
              <p:cNvPr id="45"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46"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快件报检的解决方案</a:t>
                </a:r>
                <a:endParaRPr lang="en-US" altLang="zh-CN" sz="2000" b="1">
                  <a:latin typeface="Microsoft YaHei" panose="020b0503020204020204" pitchFamily="34" charset="-122"/>
                  <a:ea typeface="Microsoft YaHei" panose="020b0503020204020204" pitchFamily="34" charset="-122"/>
                </a:endParaRPr>
              </a:p>
            </p:txBody>
          </p:sp>
          <p:sp>
            <p:nvSpPr>
              <p:cNvPr id="47"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准确填写报检申请表，确保信息完整无误</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提供合法来源和证明，确保快件合规</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积极配合海关进行检查和处理，确保快件安全通关</a:t>
                </a:r>
                <a:endParaRPr/>
              </a:p>
            </p:txBody>
          </p:sp>
          <p:pic>
            <p:nvPicPr>
              <p:cNvPr id="48" name="图片 11" descr="{&quot;isTemplate&quot;:true,&quot;type&quot;:&quot;image&quot;,&quot;canOmit&quot;:false}"/>
              <p:cNvPicPr>
                <a:picLocks noChangeAspect="1"/>
              </p:cNvPicPr>
              <p:nvPr/>
            </p:nvPicPr>
            <p:blipFill>
              <a:blip r:embed="rId3"/>
              <a:srcRect t="21" b="21"/>
              <a:stretch>
                <a:fillRect/>
              </a:stretch>
            </p:blipFill>
            <p:spPr>
              <a:xfrm>
                <a:off x="803410" y="2212783"/>
                <a:ext cx="4809943" cy="2704406"/>
              </a:xfrm>
              <a:prstGeom prst="rect">
                <a:avLst/>
              </a:prstGeom>
              <a:noFill/>
              <a:ln w="0"/>
            </p:spPr>
          </p:pic>
        </p:gr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https://d.book118.com/788040016121006037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techno_silky_red">
      <a:dk1>
        <a:srgbClr val="000000"/>
      </a:dk1>
      <a:lt1>
        <a:srgbClr val="FFFFFF"/>
      </a:lt1>
      <a:dk2>
        <a:srgbClr val="2B111D"/>
      </a:dk2>
      <a:lt2>
        <a:srgbClr val="FEF2FD"/>
      </a:lt2>
      <a:accent1>
        <a:srgbClr val="F777C1"/>
      </a:accent1>
      <a:accent2>
        <a:srgbClr val="FCA1DA"/>
      </a:accent2>
      <a:accent3>
        <a:srgbClr val="F8498D"/>
      </a:accent3>
      <a:accent4>
        <a:srgbClr val="C62C5E"/>
      </a:accent4>
      <a:accent5>
        <a:srgbClr val="F8BCCE"/>
      </a:accent5>
      <a:accent6>
        <a:srgbClr val="FE94B3"/>
      </a:accent6>
      <a:hlink>
        <a:srgbClr val="175CEB"/>
      </a:hlink>
      <a:folHlink>
        <a:srgbClr val="81868F"/>
      </a:folHlink>
    </a:clrScheme>
    <a:fontScheme name="Arial Black-Arial">
      <a:majorFont>
        <a:latin typeface="Arial Black" panose="020b0a04020102020204"/>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90</Paragraphs>
  <Slides>14</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14</vt:i4>
      </vt:variant>
    </vt:vector>
  </HeadingPairs>
  <TitlesOfParts>
    <vt:vector baseType="lpstr" size="23">
      <vt:lpstr>Arial</vt:lpstr>
      <vt:lpstr>Calibri</vt:lpstr>
      <vt:lpstr>Arial Black</vt:lpstr>
      <vt:lpstr>微软雅黑</vt:lpstr>
      <vt:lpstr>黑体</vt:lpstr>
      <vt:lpstr>Microsoft YaHei</vt:lpstr>
      <vt:lpstr>Microsoft YaHei Light</vt:lpstr>
      <vt:lpstr>Microsoft Yahei</vt:lpstr>
      <vt:lpstr>Office Theme</vt:lpstr>
      <vt:lpstr>出入境人员、携带物、快件和邮寄物的报检课件</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2024-09-17T18:15:59.857</cp:lastPrinted>
  <dcterms:created xsi:type="dcterms:W3CDTF">2024-09-17T10:15:59Z</dcterms:created>
  <dcterms:modified xsi:type="dcterms:W3CDTF">2024-09-17T10:16:01Z</dcterms:modified>
</cp:coreProperties>
</file>